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30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7200" y="-72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 name="PlaceHolder 2"/>
          <p:cNvSpPr>
            <a:spLocks noGrp="1"/>
          </p:cNvSpPr>
          <p:nvPr>
            <p:ph type="title"/>
          </p:nvPr>
        </p:nvSpPr>
        <p:spPr>
          <a:xfrm>
            <a:off x="457200" y="2908440"/>
            <a:ext cx="3861720" cy="16855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26" name="Google Shape;85;p19"/>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7" name="PlaceHolder 1"/>
          <p:cNvSpPr>
            <a:spLocks noGrp="1"/>
          </p:cNvSpPr>
          <p:nvPr>
            <p:ph type="title"/>
          </p:nvPr>
        </p:nvSpPr>
        <p:spPr>
          <a:xfrm>
            <a:off x="562680" y="31932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8" name="PlaceHolder 2"/>
          <p:cNvSpPr>
            <a:spLocks noGrp="1"/>
          </p:cNvSpPr>
          <p:nvPr>
            <p:ph type="title"/>
          </p:nvPr>
        </p:nvSpPr>
        <p:spPr>
          <a:xfrm>
            <a:off x="6166440" y="33451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29" name="PlaceHolder 3"/>
          <p:cNvSpPr>
            <a:spLocks noGrp="1"/>
          </p:cNvSpPr>
          <p:nvPr>
            <p:ph type="title"/>
          </p:nvPr>
        </p:nvSpPr>
        <p:spPr>
          <a:xfrm>
            <a:off x="6170760" y="148896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30" name="PlaceHolder 4"/>
          <p:cNvSpPr>
            <a:spLocks noGrp="1"/>
          </p:cNvSpPr>
          <p:nvPr>
            <p:ph type="title"/>
          </p:nvPr>
        </p:nvSpPr>
        <p:spPr>
          <a:xfrm>
            <a:off x="3462480" y="148788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31" name="PlaceHolder 5"/>
          <p:cNvSpPr>
            <a:spLocks noGrp="1"/>
          </p:cNvSpPr>
          <p:nvPr>
            <p:ph type="title"/>
          </p:nvPr>
        </p:nvSpPr>
        <p:spPr>
          <a:xfrm>
            <a:off x="3461760" y="33451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32" name="PlaceHolder 6"/>
          <p:cNvSpPr>
            <a:spLocks noGrp="1"/>
          </p:cNvSpPr>
          <p:nvPr>
            <p:ph type="title"/>
          </p:nvPr>
        </p:nvSpPr>
        <p:spPr>
          <a:xfrm>
            <a:off x="837720" y="148896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33" name="PlaceHolder 7"/>
          <p:cNvSpPr>
            <a:spLocks noGrp="1"/>
          </p:cNvSpPr>
          <p:nvPr>
            <p:ph type="title"/>
          </p:nvPr>
        </p:nvSpPr>
        <p:spPr>
          <a:xfrm>
            <a:off x="837720" y="33451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34" name="Google Shape;100;p20"/>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PlaceHolder 1"/>
          <p:cNvSpPr>
            <a:spLocks noGrp="1"/>
          </p:cNvSpPr>
          <p:nvPr>
            <p:ph type="title"/>
          </p:nvPr>
        </p:nvSpPr>
        <p:spPr>
          <a:xfrm>
            <a:off x="665640" y="882360"/>
            <a:ext cx="4029120" cy="754560"/>
          </a:xfrm>
          <a:prstGeom prst="rect">
            <a:avLst/>
          </a:prstGeom>
          <a:noFill/>
          <a:ln w="0">
            <a:noFill/>
          </a:ln>
        </p:spPr>
        <p:txBody>
          <a:bodyPr lIns="91440" tIns="91440" rIns="91440" bIns="91440" anchor="b">
            <a:noAutofit/>
          </a:bodyPr>
          <a:lstStyle/>
          <a:p>
            <a:pPr indent="0">
              <a:lnSpc>
                <a:spcPct val="100000"/>
              </a:lnSpc>
              <a:buNone/>
            </a:pPr>
            <a:r>
              <a:rPr lang="fr-FR" sz="4500" b="0" u="none" strike="noStrike">
                <a:solidFill>
                  <a:schemeClr val="dk1"/>
                </a:solidFill>
                <a:effectLst/>
                <a:uFillTx/>
                <a:latin typeface="Aboreto"/>
                <a:ea typeface="Aboreto"/>
              </a:rPr>
              <a:t>xx%</a:t>
            </a:r>
            <a:endParaRPr lang="fr-FR" sz="4500" b="0" u="none" strike="noStrike">
              <a:solidFill>
                <a:schemeClr val="dk1"/>
              </a:solidFill>
              <a:effectLst/>
              <a:uFillTx/>
              <a:latin typeface="Arial"/>
            </a:endParaRPr>
          </a:p>
        </p:txBody>
      </p:sp>
      <p:sp>
        <p:nvSpPr>
          <p:cNvPr id="36" name="PlaceHolder 2"/>
          <p:cNvSpPr>
            <a:spLocks noGrp="1"/>
          </p:cNvSpPr>
          <p:nvPr>
            <p:ph type="title"/>
          </p:nvPr>
        </p:nvSpPr>
        <p:spPr>
          <a:xfrm>
            <a:off x="665640" y="2944800"/>
            <a:ext cx="4029120" cy="754560"/>
          </a:xfrm>
          <a:prstGeom prst="rect">
            <a:avLst/>
          </a:prstGeom>
          <a:noFill/>
          <a:ln w="0">
            <a:noFill/>
          </a:ln>
        </p:spPr>
        <p:txBody>
          <a:bodyPr lIns="91440" tIns="91440" rIns="91440" bIns="91440" anchor="b">
            <a:noAutofit/>
          </a:bodyPr>
          <a:lstStyle/>
          <a:p>
            <a:pPr indent="0">
              <a:lnSpc>
                <a:spcPct val="100000"/>
              </a:lnSpc>
              <a:buNone/>
            </a:pPr>
            <a:r>
              <a:rPr lang="fr-FR" sz="4500" b="0" u="none" strike="noStrike">
                <a:solidFill>
                  <a:schemeClr val="dk1"/>
                </a:solidFill>
                <a:effectLst/>
                <a:uFillTx/>
                <a:latin typeface="Aboreto"/>
                <a:ea typeface="Aboreto"/>
              </a:rPr>
              <a:t>xx%</a:t>
            </a:r>
            <a:endParaRPr lang="fr-FR" sz="4500" b="0" u="none" strike="noStrike">
              <a:solidFill>
                <a:schemeClr val="dk1"/>
              </a:solidFill>
              <a:effectLst/>
              <a:uFillTx/>
              <a:latin typeface="Arial"/>
            </a:endParaRPr>
          </a:p>
        </p:txBody>
      </p:sp>
      <p:sp>
        <p:nvSpPr>
          <p:cNvPr id="37" name="PlaceHolder 3"/>
          <p:cNvSpPr>
            <a:spLocks noGrp="1"/>
          </p:cNvSpPr>
          <p:nvPr>
            <p:ph type="body"/>
          </p:nvPr>
        </p:nvSpPr>
        <p:spPr>
          <a:xfrm>
            <a:off x="5780520" y="306720"/>
            <a:ext cx="2854800" cy="452952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7560" y="-7560"/>
            <a:ext cx="9143640" cy="518796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9" name="PlaceHolder 2"/>
          <p:cNvSpPr>
            <a:spLocks noGrp="1"/>
          </p:cNvSpPr>
          <p:nvPr>
            <p:ph type="title"/>
          </p:nvPr>
        </p:nvSpPr>
        <p:spPr>
          <a:xfrm>
            <a:off x="504000" y="705240"/>
            <a:ext cx="3325680" cy="1059840"/>
          </a:xfrm>
          <a:prstGeom prst="rect">
            <a:avLst/>
          </a:prstGeom>
          <a:noFill/>
          <a:ln w="0">
            <a:noFill/>
          </a:ln>
        </p:spPr>
        <p:txBody>
          <a:bodyPr lIns="91440" tIns="91440" rIns="91440" bIns="91440" anchor="ctr">
            <a:noAutofit/>
          </a:bodyPr>
          <a:lstStyle/>
          <a:p>
            <a:pPr indent="0">
              <a:buNone/>
            </a:pPr>
            <a:r>
              <a:rPr lang="fr-FR" sz="3300" b="0" u="none" strike="noStrike">
                <a:solidFill>
                  <a:schemeClr val="dk1"/>
                </a:solidFill>
                <a:effectLst/>
                <a:uFillTx/>
                <a:latin typeface="Arial"/>
              </a:rPr>
              <a:t>Click to edit the title text format</a:t>
            </a:r>
          </a:p>
        </p:txBody>
      </p:sp>
      <p:sp>
        <p:nvSpPr>
          <p:cNvPr id="40" name="PlaceHolder 3"/>
          <p:cNvSpPr>
            <a:spLocks noGrp="1"/>
          </p:cNvSpPr>
          <p:nvPr>
            <p:ph type="title"/>
          </p:nvPr>
        </p:nvSpPr>
        <p:spPr>
          <a:xfrm>
            <a:off x="5761080" y="2996280"/>
            <a:ext cx="2287800" cy="786600"/>
          </a:xfrm>
          <a:prstGeom prst="rect">
            <a:avLst/>
          </a:prstGeom>
          <a:noFill/>
          <a:ln w="0">
            <a:noFill/>
          </a:ln>
        </p:spPr>
        <p:txBody>
          <a:bodyPr lIns="91440" tIns="91440" rIns="91440" bIns="91440" anchor="ctr">
            <a:noAutofit/>
          </a:bodyPr>
          <a:lstStyle/>
          <a:p>
            <a:pPr indent="0" algn="ctr">
              <a:lnSpc>
                <a:spcPct val="100000"/>
              </a:lnSpc>
              <a:buNone/>
            </a:pPr>
            <a:r>
              <a:rPr lang="fr-FR" sz="6000" b="0" u="none" strike="noStrike">
                <a:solidFill>
                  <a:schemeClr val="dk1"/>
                </a:solidFill>
                <a:effectLst/>
                <a:uFillTx/>
                <a:latin typeface="Be Vietnam Pro ExtraLight"/>
                <a:ea typeface="Be Vietnam Pro ExtraLight"/>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41" name="Google Shape;107;p21"/>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2" name="PlaceHolder 1"/>
          <p:cNvSpPr>
            <a:spLocks noGrp="1"/>
          </p:cNvSpPr>
          <p:nvPr>
            <p:ph type="title"/>
          </p:nvPr>
        </p:nvSpPr>
        <p:spPr>
          <a:xfrm>
            <a:off x="665640" y="498960"/>
            <a:ext cx="5089680" cy="105840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43" name="Google Shape;110;p21"/>
          <p:cNvSpPr/>
          <p:nvPr/>
        </p:nvSpPr>
        <p:spPr>
          <a:xfrm>
            <a:off x="5985000" y="3460320"/>
            <a:ext cx="2718720" cy="6447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tabLst>
                <a:tab pos="0" algn="l"/>
              </a:tabLst>
            </a:pPr>
            <a:r>
              <a:rPr lang="en" sz="1000" b="1" u="none" strike="noStrike">
                <a:solidFill>
                  <a:schemeClr val="dk1"/>
                </a:solidFill>
                <a:effectLst/>
                <a:uFillTx/>
                <a:latin typeface="Be Vietnam Pro"/>
                <a:ea typeface="Be Vietnam Pro"/>
              </a:rPr>
              <a:t>CREDITS:</a:t>
            </a:r>
            <a:r>
              <a:rPr lang="en" sz="1000" b="0" u="none" strike="noStrike">
                <a:solidFill>
                  <a:schemeClr val="dk1"/>
                </a:solidFill>
                <a:effectLst/>
                <a:uFillTx/>
                <a:latin typeface="Be Vietnam Pro"/>
                <a:ea typeface="Be Vietnam Pro"/>
              </a:rPr>
              <a:t> This presentation template was created by </a:t>
            </a:r>
            <a:r>
              <a:rPr lang="en" sz="1000" b="1" u="sng" strike="noStrike">
                <a:solidFill>
                  <a:schemeClr val="dk1"/>
                </a:solidFill>
                <a:effectLst/>
                <a:uFillTx/>
                <a:latin typeface="Be Vietnam Pro"/>
                <a:ea typeface="Be Vietnam Pro"/>
                <a:hlinkClick r:id="rId2"/>
              </a:rPr>
              <a:t>Slidesgo</a:t>
            </a:r>
            <a:r>
              <a:rPr lang="en" sz="1000" b="0" u="none" strike="noStrike">
                <a:solidFill>
                  <a:schemeClr val="dk1"/>
                </a:solidFill>
                <a:effectLst/>
                <a:uFillTx/>
                <a:latin typeface="Be Vietnam Pro"/>
                <a:ea typeface="Be Vietnam Pro"/>
              </a:rPr>
              <a:t>, and includes icons, infographics &amp; images by </a:t>
            </a:r>
            <a:r>
              <a:rPr lang="en" sz="1000" b="1" u="sng" strike="noStrike">
                <a:solidFill>
                  <a:schemeClr val="dk1"/>
                </a:solidFill>
                <a:effectLst/>
                <a:uFillTx/>
                <a:latin typeface="Be Vietnam Pro"/>
                <a:ea typeface="Be Vietnam Pro"/>
                <a:hlinkClick r:id="rId3"/>
              </a:rPr>
              <a:t>Freepik</a:t>
            </a:r>
            <a:r>
              <a:rPr lang="en" sz="1000" b="0" u="none" strike="noStrike">
                <a:solidFill>
                  <a:schemeClr val="dk1"/>
                </a:solidFill>
                <a:effectLst/>
                <a:uFillTx/>
                <a:latin typeface="Be Vietnam Pro"/>
                <a:ea typeface="Be Vietnam Pro"/>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44" name="Google Shape;112;p22"/>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45" name="Google Shape;114;p23"/>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7" name="PlaceHolder 2"/>
          <p:cNvSpPr>
            <a:spLocks noGrp="1"/>
          </p:cNvSpPr>
          <p:nvPr>
            <p:ph type="body"/>
          </p:nvPr>
        </p:nvSpPr>
        <p:spPr>
          <a:xfrm>
            <a:off x="720000" y="115236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48" name="Google Shape;21;p5"/>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9" name="PlaceHolder 1"/>
          <p:cNvSpPr>
            <a:spLocks noGrp="1"/>
          </p:cNvSpPr>
          <p:nvPr>
            <p:ph type="title"/>
          </p:nvPr>
        </p:nvSpPr>
        <p:spPr>
          <a:xfrm>
            <a:off x="566640" y="319680"/>
            <a:ext cx="834840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bg>
      <p:bgPr>
        <a:gradFill rotWithShape="0">
          <a:gsLst>
            <a:gs pos="0">
              <a:srgbClr val="FFFFFF"/>
            </a:gs>
            <a:gs pos="100000">
              <a:srgbClr val="D9D9D9"/>
            </a:gs>
          </a:gsLst>
          <a:lin ang="8094000"/>
        </a:gradFill>
        <a:effectLst/>
      </p:bgPr>
    </p:bg>
    <p:spTree>
      <p:nvGrpSpPr>
        <p:cNvPr id="1" name=""/>
        <p:cNvGrpSpPr/>
        <p:nvPr/>
      </p:nvGrpSpPr>
      <p:grpSpPr>
        <a:xfrm>
          <a:off x="0" y="0"/>
          <a:ext cx="0" cy="0"/>
          <a:chOff x="0" y="0"/>
          <a:chExt cx="0" cy="0"/>
        </a:xfrm>
      </p:grpSpPr>
      <p:sp>
        <p:nvSpPr>
          <p:cNvPr id="50" name="Google Shape;28;p6"/>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1" name="PlaceHolder 1"/>
          <p:cNvSpPr>
            <a:spLocks noGrp="1"/>
          </p:cNvSpPr>
          <p:nvPr>
            <p:ph type="title"/>
          </p:nvPr>
        </p:nvSpPr>
        <p:spPr>
          <a:xfrm>
            <a:off x="527040" y="2955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53"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54"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8" name="PlaceHolder 2"/>
          <p:cNvSpPr>
            <a:spLocks noGrp="1"/>
          </p:cNvSpPr>
          <p:nvPr>
            <p:ph type="title"/>
          </p:nvPr>
        </p:nvSpPr>
        <p:spPr>
          <a:xfrm>
            <a:off x="2782080" y="4323960"/>
            <a:ext cx="3658320" cy="365040"/>
          </a:xfrm>
          <a:prstGeom prst="rect">
            <a:avLst/>
          </a:prstGeom>
          <a:noFill/>
          <a:ln w="0">
            <a:noFill/>
          </a:ln>
        </p:spPr>
        <p:txBody>
          <a:bodyPr lIns="91440" tIns="91440" rIns="91440" bIns="91440" anchor="t">
            <a:noAutofit/>
          </a:bodyPr>
          <a:lstStyle/>
          <a:p>
            <a:pPr indent="0">
              <a:buNone/>
            </a:pPr>
            <a:r>
              <a:rPr lang="fr-FR" sz="12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59" name="Google Shape;120;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0"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61" name="Google Shape;123;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2"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63"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3" name="Google Shape;48;p13"/>
          <p:cNvSpPr/>
          <p:nvPr/>
        </p:nvSpPr>
        <p:spPr>
          <a:xfrm>
            <a:off x="1912680" y="228600"/>
            <a:ext cx="7017480" cy="4686120"/>
          </a:xfrm>
          <a:prstGeom prst="roundRect">
            <a:avLst>
              <a:gd name="adj" fmla="val 16667"/>
            </a:avLst>
          </a:prstGeom>
          <a:gradFill rotWithShape="0">
            <a:gsLst>
              <a:gs pos="0">
                <a:srgbClr val="FFFFFF"/>
              </a:gs>
              <a:gs pos="100000">
                <a:srgbClr val="D9D9D9"/>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 name="PlaceHolder 1"/>
          <p:cNvSpPr>
            <a:spLocks noGrp="1"/>
          </p:cNvSpPr>
          <p:nvPr>
            <p:ph type="body"/>
          </p:nvPr>
        </p:nvSpPr>
        <p:spPr>
          <a:xfrm>
            <a:off x="402480" y="316080"/>
            <a:ext cx="3006720" cy="451116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fontScale="6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 name="PlaceHolder 2"/>
          <p:cNvSpPr>
            <a:spLocks noGrp="1"/>
          </p:cNvSpPr>
          <p:nvPr>
            <p:ph type="title"/>
          </p:nvPr>
        </p:nvSpPr>
        <p:spPr>
          <a:xfrm>
            <a:off x="4156560" y="354600"/>
            <a:ext cx="416952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 name="PlaceHolder 3"/>
          <p:cNvSpPr>
            <a:spLocks noGrp="1"/>
          </p:cNvSpPr>
          <p:nvPr>
            <p:ph type="title"/>
          </p:nvPr>
        </p:nvSpPr>
        <p:spPr>
          <a:xfrm>
            <a:off x="4180320" y="389124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7" name="PlaceHolder 4"/>
          <p:cNvSpPr>
            <a:spLocks noGrp="1"/>
          </p:cNvSpPr>
          <p:nvPr>
            <p:ph type="title"/>
          </p:nvPr>
        </p:nvSpPr>
        <p:spPr>
          <a:xfrm>
            <a:off x="4180320" y="200376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8" name="PlaceHolder 5"/>
          <p:cNvSpPr>
            <a:spLocks noGrp="1"/>
          </p:cNvSpPr>
          <p:nvPr>
            <p:ph type="title"/>
          </p:nvPr>
        </p:nvSpPr>
        <p:spPr>
          <a:xfrm>
            <a:off x="4180320" y="26330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9" name="PlaceHolder 6"/>
          <p:cNvSpPr>
            <a:spLocks noGrp="1"/>
          </p:cNvSpPr>
          <p:nvPr>
            <p:ph type="title"/>
          </p:nvPr>
        </p:nvSpPr>
        <p:spPr>
          <a:xfrm>
            <a:off x="4180320" y="326196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10" name="PlaceHolder 7"/>
          <p:cNvSpPr>
            <a:spLocks noGrp="1"/>
          </p:cNvSpPr>
          <p:nvPr>
            <p:ph type="title"/>
          </p:nvPr>
        </p:nvSpPr>
        <p:spPr>
          <a:xfrm>
            <a:off x="4180320" y="13744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11" name="Google Shape;62;p14"/>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2" name="PlaceHolder 1"/>
          <p:cNvSpPr>
            <a:spLocks noGrp="1"/>
          </p:cNvSpPr>
          <p:nvPr>
            <p:ph type="title"/>
          </p:nvPr>
        </p:nvSpPr>
        <p:spPr>
          <a:xfrm>
            <a:off x="527400" y="456480"/>
            <a:ext cx="5562360" cy="69804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14" name="Google Shape;66;p15"/>
          <p:cNvSpPr/>
          <p:nvPr/>
        </p:nvSpPr>
        <p:spPr>
          <a:xfrm>
            <a:off x="186120" y="164160"/>
            <a:ext cx="7980120" cy="4815000"/>
          </a:xfrm>
          <a:prstGeom prst="roundRect">
            <a:avLst>
              <a:gd name="adj" fmla="val 16667"/>
            </a:avLst>
          </a:prstGeom>
          <a:gradFill rotWithShape="0">
            <a:gsLst>
              <a:gs pos="0">
                <a:srgbClr val="FFFFFF"/>
              </a:gs>
              <a:gs pos="100000">
                <a:srgbClr val="D9D9D9"/>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5" name="PlaceHolder 1"/>
          <p:cNvSpPr>
            <a:spLocks noGrp="1"/>
          </p:cNvSpPr>
          <p:nvPr>
            <p:ph type="title"/>
          </p:nvPr>
        </p:nvSpPr>
        <p:spPr>
          <a:xfrm>
            <a:off x="565200" y="321840"/>
            <a:ext cx="4961520" cy="16981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1702800" y="2306880"/>
            <a:ext cx="3823920" cy="2513880"/>
          </a:xfrm>
          <a:prstGeom prst="rect">
            <a:avLst/>
          </a:prstGeom>
          <a:noFill/>
          <a:ln w="0">
            <a:noFill/>
          </a:ln>
        </p:spPr>
        <p:txBody>
          <a:bodyPr lIns="91440" tIns="91440" rIns="91440" bIns="91440" anchor="b">
            <a:noAutofit/>
          </a:bodyPr>
          <a:lstStyle/>
          <a:p>
            <a:pPr marL="432000" indent="-324000">
              <a:spcBef>
                <a:spcPts val="1417"/>
              </a:spcBef>
              <a:buClr>
                <a:srgbClr val="000000"/>
              </a:buClr>
              <a:buSzPct val="45000"/>
              <a:buFont typeface="Wingdings" charset="2"/>
              <a:buChar char=""/>
            </a:pPr>
            <a:r>
              <a:rPr lang="fr-FR" sz="13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3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3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3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3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3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300" b="0" u="none" strike="noStrike">
                <a:solidFill>
                  <a:srgbClr val="000000"/>
                </a:solidFill>
                <a:effectLst/>
                <a:uFillTx/>
                <a:latin typeface="Arial"/>
              </a:rPr>
              <a:t>Seventh Outline Level</a:t>
            </a:r>
          </a:p>
        </p:txBody>
      </p:sp>
      <p:sp>
        <p:nvSpPr>
          <p:cNvPr id="17" name="PlaceHolder 3"/>
          <p:cNvSpPr>
            <a:spLocks noGrp="1"/>
          </p:cNvSpPr>
          <p:nvPr>
            <p:ph type="body"/>
          </p:nvPr>
        </p:nvSpPr>
        <p:spPr>
          <a:xfrm>
            <a:off x="5721120" y="279360"/>
            <a:ext cx="3055320" cy="458424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fontScale="6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18" name="Google Shape;71;p16"/>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9" name="PlaceHolder 1"/>
          <p:cNvSpPr>
            <a:spLocks noGrp="1"/>
          </p:cNvSpPr>
          <p:nvPr>
            <p:ph type="title"/>
          </p:nvPr>
        </p:nvSpPr>
        <p:spPr>
          <a:xfrm>
            <a:off x="546840" y="32328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bg>
      <p:bgPr>
        <a:gradFill rotWithShape="0">
          <a:gsLst>
            <a:gs pos="0">
              <a:srgbClr val="FFFFFF"/>
            </a:gs>
            <a:gs pos="100000">
              <a:srgbClr val="D9D9D9"/>
            </a:gs>
          </a:gsLst>
          <a:lin ang="18900000"/>
        </a:gradFill>
        <a:effectLst/>
      </p:bgPr>
    </p:bg>
    <p:spTree>
      <p:nvGrpSpPr>
        <p:cNvPr id="1" name=""/>
        <p:cNvGrpSpPr/>
        <p:nvPr/>
      </p:nvGrpSpPr>
      <p:grpSpPr>
        <a:xfrm>
          <a:off x="0" y="0"/>
          <a:ext cx="0" cy="0"/>
          <a:chOff x="0" y="0"/>
          <a:chExt cx="0" cy="0"/>
        </a:xfrm>
      </p:grpSpPr>
      <p:sp>
        <p:nvSpPr>
          <p:cNvPr id="21" name="Google Shape;76;p18"/>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2" name="PlaceHolder 1"/>
          <p:cNvSpPr>
            <a:spLocks noGrp="1"/>
          </p:cNvSpPr>
          <p:nvPr>
            <p:ph type="title"/>
          </p:nvPr>
        </p:nvSpPr>
        <p:spPr>
          <a:xfrm>
            <a:off x="1992240" y="2691000"/>
            <a:ext cx="10263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23" name="PlaceHolder 2"/>
          <p:cNvSpPr>
            <a:spLocks noGrp="1"/>
          </p:cNvSpPr>
          <p:nvPr>
            <p:ph type="title"/>
          </p:nvPr>
        </p:nvSpPr>
        <p:spPr>
          <a:xfrm>
            <a:off x="2013840" y="1530000"/>
            <a:ext cx="9831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24" name="PlaceHolder 3"/>
          <p:cNvSpPr>
            <a:spLocks noGrp="1"/>
          </p:cNvSpPr>
          <p:nvPr>
            <p:ph type="title"/>
          </p:nvPr>
        </p:nvSpPr>
        <p:spPr>
          <a:xfrm>
            <a:off x="2013840" y="3852000"/>
            <a:ext cx="983160" cy="310320"/>
          </a:xfrm>
          <a:prstGeom prst="rect">
            <a:avLst/>
          </a:prstGeom>
          <a:noFill/>
          <a:ln w="0">
            <a:noFill/>
          </a:ln>
        </p:spPr>
        <p:txBody>
          <a:bodyPr lIns="91440" tIns="91440" rIns="91440" bIns="91440" anchor="ctr">
            <a:noAutofit/>
          </a:bodyPr>
          <a:lstStyle/>
          <a:p>
            <a:pPr indent="0" algn="ctr">
              <a:lnSpc>
                <a:spcPct val="100000"/>
              </a:lnSpc>
              <a:buNone/>
            </a:pPr>
            <a:r>
              <a:rPr lang="fr-FR" sz="2000" b="0" u="none" strike="noStrike">
                <a:solidFill>
                  <a:schemeClr val="dk1"/>
                </a:solidFill>
                <a:effectLst/>
                <a:uFillTx/>
                <a:latin typeface="Be Vietnam Pro Light"/>
                <a:ea typeface="Be Vietnam Pro Light"/>
              </a:rPr>
              <a:t>xx%</a:t>
            </a:r>
            <a:endParaRPr lang="fr-FR" sz="2000" b="0" u="none" strike="noStrike">
              <a:solidFill>
                <a:schemeClr val="dk1"/>
              </a:solidFill>
              <a:effectLst/>
              <a:uFillTx/>
              <a:latin typeface="Arial"/>
            </a:endParaRPr>
          </a:p>
        </p:txBody>
      </p:sp>
      <p:sp>
        <p:nvSpPr>
          <p:cNvPr id="25" name="PlaceHolder 4"/>
          <p:cNvSpPr>
            <a:spLocks noGrp="1"/>
          </p:cNvSpPr>
          <p:nvPr>
            <p:ph type="title"/>
          </p:nvPr>
        </p:nvSpPr>
        <p:spPr>
          <a:xfrm>
            <a:off x="559440" y="322920"/>
            <a:ext cx="83408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laceholder for pic"/>
          <p:cNvPicPr/>
          <p:nvPr/>
        </p:nvPicPr>
        <p:blipFill>
          <a:blip r:embed="rId2"/>
          <a:stretch/>
        </p:blipFill>
        <p:spPr>
          <a:xfrm>
            <a:off x="9360" y="-9360"/>
            <a:ext cx="9143640" cy="5143320"/>
          </a:xfrm>
          <a:prstGeom prst="rect">
            <a:avLst/>
          </a:prstGeom>
          <a:noFill/>
          <a:ln w="0">
            <a:noFill/>
          </a:ln>
        </p:spPr>
      </p:pic>
      <p:pic>
        <p:nvPicPr>
          <p:cNvPr id="65" name="Google Shape;131;p28"/>
          <p:cNvPicPr/>
          <p:nvPr/>
        </p:nvPicPr>
        <p:blipFill>
          <a:blip r:embed="rId3"/>
          <a:srcRect t="2333" b="13494"/>
          <a:stretch/>
        </p:blipFill>
        <p:spPr>
          <a:xfrm>
            <a:off x="0" y="6840"/>
            <a:ext cx="9143640" cy="5129640"/>
          </a:xfrm>
          <a:prstGeom prst="rect">
            <a:avLst/>
          </a:prstGeom>
          <a:noFill/>
          <a:ln w="0">
            <a:noFill/>
          </a:ln>
        </p:spPr>
      </p:pic>
      <p:sp>
        <p:nvSpPr>
          <p:cNvPr id="66" name="Google Shape;132;p28"/>
          <p:cNvSpPr/>
          <p:nvPr/>
        </p:nvSpPr>
        <p:spPr>
          <a:xfrm>
            <a:off x="7200" y="0"/>
            <a:ext cx="9143640" cy="5143320"/>
          </a:xfrm>
          <a:custGeom>
            <a:avLst/>
            <a:gdLst>
              <a:gd name="textAreaLeft" fmla="*/ 0 w 9143640"/>
              <a:gd name="textAreaRight" fmla="*/ 9144000 w 9143640"/>
              <a:gd name="textAreaTop" fmla="*/ 0 h 5143320"/>
              <a:gd name="textAreaBottom" fmla="*/ 5143680 h 514332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510645" y="4334320"/>
                </a:moveTo>
                <a:cubicBezTo>
                  <a:pt x="11510645" y="4476496"/>
                  <a:pt x="11395393" y="4591749"/>
                  <a:pt x="11253216" y="4591749"/>
                </a:cubicBezTo>
                <a:lnTo>
                  <a:pt x="8821483" y="4591749"/>
                </a:lnTo>
                <a:cubicBezTo>
                  <a:pt x="8679307" y="4591749"/>
                  <a:pt x="8564055" y="4707001"/>
                  <a:pt x="8564055" y="4849178"/>
                </a:cubicBezTo>
                <a:lnTo>
                  <a:pt x="8564055" y="6057202"/>
                </a:lnTo>
                <a:cubicBezTo>
                  <a:pt x="8564055" y="6199378"/>
                  <a:pt x="8448802" y="6314631"/>
                  <a:pt x="8306626" y="6314631"/>
                </a:cubicBezTo>
                <a:lnTo>
                  <a:pt x="6096000" y="6314631"/>
                </a:lnTo>
                <a:cubicBezTo>
                  <a:pt x="5953824" y="6314631"/>
                  <a:pt x="5838571" y="6199378"/>
                  <a:pt x="5838571" y="6057202"/>
                </a:cubicBezTo>
                <a:lnTo>
                  <a:pt x="5838571" y="3888105"/>
                </a:lnTo>
                <a:cubicBezTo>
                  <a:pt x="5838571" y="3745928"/>
                  <a:pt x="5723319" y="3630676"/>
                  <a:pt x="5581142" y="3630676"/>
                </a:cubicBezTo>
                <a:lnTo>
                  <a:pt x="3822002" y="3630676"/>
                </a:lnTo>
                <a:cubicBezTo>
                  <a:pt x="3679825" y="3630676"/>
                  <a:pt x="3564572" y="3515424"/>
                  <a:pt x="3564572" y="3373247"/>
                </a:cubicBezTo>
                <a:lnTo>
                  <a:pt x="3564572" y="3270250"/>
                </a:lnTo>
                <a:cubicBezTo>
                  <a:pt x="3564572" y="3128074"/>
                  <a:pt x="3449320" y="3012821"/>
                  <a:pt x="3307144" y="3012821"/>
                </a:cubicBezTo>
                <a:lnTo>
                  <a:pt x="938784" y="3012821"/>
                </a:lnTo>
                <a:cubicBezTo>
                  <a:pt x="796608" y="3012821"/>
                  <a:pt x="681355" y="2897569"/>
                  <a:pt x="681355" y="2755392"/>
                </a:cubicBezTo>
                <a:lnTo>
                  <a:pt x="681355" y="1390968"/>
                </a:lnTo>
                <a:cubicBezTo>
                  <a:pt x="681355" y="1248791"/>
                  <a:pt x="796608" y="1133539"/>
                  <a:pt x="938784" y="1133539"/>
                </a:cubicBezTo>
                <a:lnTo>
                  <a:pt x="3307144" y="1133539"/>
                </a:lnTo>
                <a:cubicBezTo>
                  <a:pt x="3449320" y="1133539"/>
                  <a:pt x="3564572" y="1145286"/>
                  <a:pt x="3564572" y="1003110"/>
                </a:cubicBezTo>
                <a:lnTo>
                  <a:pt x="3564572" y="771462"/>
                </a:lnTo>
                <a:cubicBezTo>
                  <a:pt x="3564572" y="629285"/>
                  <a:pt x="3679825" y="514032"/>
                  <a:pt x="3822002" y="514032"/>
                </a:cubicBezTo>
                <a:lnTo>
                  <a:pt x="8747569" y="514032"/>
                </a:lnTo>
                <a:cubicBezTo>
                  <a:pt x="8889746" y="514032"/>
                  <a:pt x="9004998" y="629285"/>
                  <a:pt x="9004998" y="771462"/>
                </a:cubicBezTo>
                <a:lnTo>
                  <a:pt x="9004998" y="1131824"/>
                </a:lnTo>
                <a:cubicBezTo>
                  <a:pt x="9004998" y="1274001"/>
                  <a:pt x="9120251" y="1262253"/>
                  <a:pt x="9262428" y="1262253"/>
                </a:cubicBezTo>
                <a:lnTo>
                  <a:pt x="11253216" y="1262253"/>
                </a:lnTo>
                <a:cubicBezTo>
                  <a:pt x="11395393" y="1262253"/>
                  <a:pt x="11510645" y="1377506"/>
                  <a:pt x="11510645" y="1519682"/>
                </a:cubicBezTo>
                <a:lnTo>
                  <a:pt x="11510645" y="4334320"/>
                </a:lnTo>
                <a:close/>
              </a:path>
            </a:pathLst>
          </a:custGeom>
          <a:gradFill rotWithShape="0">
            <a:gsLst>
              <a:gs pos="0">
                <a:srgbClr val="FFFFFF"/>
              </a:gs>
              <a:gs pos="100000">
                <a:srgbClr val="D9D9D9"/>
              </a:gs>
            </a:gsLst>
            <a:lin ang="18900000"/>
          </a:gra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PlaceHolder 1"/>
          <p:cNvSpPr>
            <a:spLocks noGrp="1"/>
          </p:cNvSpPr>
          <p:nvPr>
            <p:ph type="title"/>
          </p:nvPr>
        </p:nvSpPr>
        <p:spPr>
          <a:xfrm>
            <a:off x="457200" y="2905200"/>
            <a:ext cx="3857400" cy="1685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u="none" strike="noStrike" dirty="0">
                <a:solidFill>
                  <a:schemeClr val="dk1"/>
                </a:solidFill>
                <a:effectLst/>
                <a:uFillTx/>
                <a:latin typeface="Aboreto"/>
                <a:ea typeface="Aboreto"/>
              </a:rPr>
              <a:t>Security Measures in IT</a:t>
            </a:r>
            <a:endParaRPr lang="fr-FR" sz="6000" b="0" u="none" strike="noStrike" dirty="0">
              <a:solidFill>
                <a:schemeClr val="dk1"/>
              </a:solidFill>
              <a:effectLst/>
              <a:uFillTx/>
              <a:latin typeface="Arial"/>
            </a:endParaRPr>
          </a:p>
        </p:txBody>
      </p:sp>
      <p:sp>
        <p:nvSpPr>
          <p:cNvPr id="68" name="PlaceHolder 2"/>
          <p:cNvSpPr>
            <a:spLocks noGrp="1"/>
          </p:cNvSpPr>
          <p:nvPr>
            <p:ph type="subTitle"/>
          </p:nvPr>
        </p:nvSpPr>
        <p:spPr>
          <a:xfrm>
            <a:off x="6629400" y="3409950"/>
            <a:ext cx="1866600" cy="1304610"/>
          </a:xfrm>
          <a:prstGeom prst="rect">
            <a:avLst/>
          </a:prstGeom>
          <a:noFill/>
          <a:ln w="0">
            <a:noFill/>
          </a:ln>
        </p:spPr>
        <p:txBody>
          <a:bodyPr lIns="91440" tIns="91440" rIns="91440" bIns="91440" anchor="t">
            <a:normAutofit/>
          </a:bodyPr>
          <a:lstStyle/>
          <a:p>
            <a:pPr indent="0" algn="ctr">
              <a:buNone/>
            </a:pPr>
            <a:r>
              <a:rPr lang="en-US" sz="1400" b="0" u="none" strike="noStrike" dirty="0" smtClean="0">
                <a:solidFill>
                  <a:schemeClr val="dk1"/>
                </a:solidFill>
                <a:effectLst/>
                <a:uFillTx/>
                <a:latin typeface="Comic Sans MS" pitchFamily="66" charset="0"/>
                <a:ea typeface="Akatab"/>
              </a:rPr>
              <a:t>Prepared by : </a:t>
            </a:r>
            <a:r>
              <a:rPr lang="en-US" sz="1400" b="0" u="none" strike="noStrike" dirty="0" err="1" smtClean="0">
                <a:solidFill>
                  <a:schemeClr val="dk1"/>
                </a:solidFill>
                <a:effectLst/>
                <a:uFillTx/>
                <a:latin typeface="Comic Sans MS" pitchFamily="66" charset="0"/>
                <a:ea typeface="Akatab"/>
              </a:rPr>
              <a:t>Sadikshya</a:t>
            </a:r>
            <a:r>
              <a:rPr lang="en-US" sz="1400" b="0" u="none" strike="noStrike" dirty="0" smtClean="0">
                <a:solidFill>
                  <a:schemeClr val="dk1"/>
                </a:solidFill>
                <a:effectLst/>
                <a:uFillTx/>
                <a:latin typeface="Comic Sans MS" pitchFamily="66" charset="0"/>
                <a:ea typeface="Akatab"/>
              </a:rPr>
              <a:t> </a:t>
            </a:r>
            <a:r>
              <a:rPr lang="en-US" sz="1400" b="0" u="none" strike="noStrike" dirty="0" err="1" smtClean="0">
                <a:solidFill>
                  <a:schemeClr val="dk1"/>
                </a:solidFill>
                <a:effectLst/>
                <a:uFillTx/>
                <a:latin typeface="Comic Sans MS" pitchFamily="66" charset="0"/>
                <a:ea typeface="Akatab"/>
              </a:rPr>
              <a:t>chhetri</a:t>
            </a:r>
            <a:endParaRPr lang="en-US" sz="1400" b="0" u="none" strike="noStrike" dirty="0" smtClean="0">
              <a:solidFill>
                <a:schemeClr val="dk1"/>
              </a:solidFill>
              <a:effectLst/>
              <a:uFillTx/>
              <a:latin typeface="Comic Sans MS" pitchFamily="66" charset="0"/>
              <a:ea typeface="Akatab"/>
            </a:endParaRPr>
          </a:p>
          <a:p>
            <a:pPr indent="0" algn="ctr">
              <a:buNone/>
            </a:pPr>
            <a:r>
              <a:rPr lang="en-US" sz="1400" dirty="0" err="1" smtClean="0">
                <a:solidFill>
                  <a:schemeClr val="dk1"/>
                </a:solidFill>
                <a:latin typeface="Comic Sans MS" pitchFamily="66" charset="0"/>
                <a:ea typeface="Akatab"/>
              </a:rPr>
              <a:t>Ankita</a:t>
            </a:r>
            <a:r>
              <a:rPr lang="en-US" sz="1400" dirty="0" smtClean="0">
                <a:solidFill>
                  <a:schemeClr val="dk1"/>
                </a:solidFill>
                <a:latin typeface="Comic Sans MS" pitchFamily="66" charset="0"/>
                <a:ea typeface="Akatab"/>
              </a:rPr>
              <a:t> </a:t>
            </a:r>
            <a:r>
              <a:rPr lang="en-US" sz="1400" dirty="0" err="1" smtClean="0">
                <a:solidFill>
                  <a:schemeClr val="dk1"/>
                </a:solidFill>
                <a:latin typeface="Comic Sans MS" pitchFamily="66" charset="0"/>
                <a:ea typeface="Akatab"/>
              </a:rPr>
              <a:t>Baral</a:t>
            </a:r>
            <a:endParaRPr lang="en-US" sz="1400" dirty="0" smtClean="0">
              <a:solidFill>
                <a:schemeClr val="dk1"/>
              </a:solidFill>
              <a:latin typeface="Comic Sans MS" pitchFamily="66" charset="0"/>
              <a:ea typeface="Akatab"/>
            </a:endParaRPr>
          </a:p>
          <a:p>
            <a:pPr indent="0" algn="ctr">
              <a:buNone/>
            </a:pPr>
            <a:r>
              <a:rPr lang="en-US" sz="1400" b="0" u="none" strike="noStrike" dirty="0" err="1" smtClean="0">
                <a:solidFill>
                  <a:schemeClr val="dk1"/>
                </a:solidFill>
                <a:effectLst/>
                <a:uFillTx/>
                <a:latin typeface="Comic Sans MS" pitchFamily="66" charset="0"/>
                <a:ea typeface="Akatab"/>
              </a:rPr>
              <a:t>Rohan</a:t>
            </a:r>
            <a:r>
              <a:rPr lang="en-US" sz="1400" b="0" u="none" strike="noStrike" dirty="0" smtClean="0">
                <a:solidFill>
                  <a:schemeClr val="dk1"/>
                </a:solidFill>
                <a:effectLst/>
                <a:uFillTx/>
                <a:latin typeface="Comic Sans MS" pitchFamily="66" charset="0"/>
                <a:ea typeface="Akatab"/>
              </a:rPr>
              <a:t> </a:t>
            </a:r>
            <a:r>
              <a:rPr lang="en-US" sz="1400" b="0" u="none" strike="noStrike" dirty="0" err="1" smtClean="0">
                <a:solidFill>
                  <a:schemeClr val="dk1"/>
                </a:solidFill>
                <a:effectLst/>
                <a:uFillTx/>
                <a:latin typeface="Comic Sans MS" pitchFamily="66" charset="0"/>
                <a:ea typeface="Akatab"/>
              </a:rPr>
              <a:t>shrestha</a:t>
            </a:r>
            <a:endParaRPr lang="en-US" sz="1400" b="0" u="none" strike="noStrike" dirty="0">
              <a:solidFill>
                <a:schemeClr val="dk1"/>
              </a:solidFill>
              <a:effectLst/>
              <a:uFillTx/>
              <a:latin typeface="Comic Sans MS" pitchFamily="66" charset="0"/>
              <a:ea typeface="Akatab"/>
            </a:endParaRPr>
          </a:p>
        </p:txBody>
      </p:sp>
      <p:sp>
        <p:nvSpPr>
          <p:cNvPr id="69" name="Google Shape;135;p28"/>
          <p:cNvSpPr/>
          <p:nvPr/>
        </p:nvSpPr>
        <p:spPr>
          <a:xfrm>
            <a:off x="6943680" y="361800"/>
            <a:ext cx="1723680" cy="380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800" b="0" u="none" strike="noStrike">
                <a:solidFill>
                  <a:schemeClr val="dk1"/>
                </a:solidFill>
                <a:effectLst/>
                <a:uFillTx/>
                <a:latin typeface="Arial"/>
              </a:rPr>
              <a:t>Start here</a:t>
            </a:r>
            <a:endParaRPr lang="en-US" sz="18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Aboreto"/>
                <a:ea typeface="Aboreto"/>
              </a:rPr>
              <a:t>Application Security Threats</a:t>
            </a:r>
            <a:endParaRPr lang="fr-FR" sz="3000" b="0" u="none" strike="noStrike">
              <a:solidFill>
                <a:schemeClr val="dk1"/>
              </a:solidFill>
              <a:effectLst/>
              <a:uFillTx/>
              <a:latin typeface="Arial"/>
            </a:endParaRPr>
          </a:p>
        </p:txBody>
      </p:sp>
      <p:sp>
        <p:nvSpPr>
          <p:cNvPr id="98"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Be Vietnam Pro Light"/>
                <a:ea typeface="Be Vietnam Pro Light"/>
              </a:rPr>
              <a:t>Application security threats aim to exploit vulnerabilities within software applications. Common risks include SQL injection, cross-site scripting (XSS), and data breaches. To counter these threats, developers should adopt secure coding practices, conduct regular security assessments, and implement application firewalls to protect sensitive data and maintain application integrity.</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Google Shape;202;p31" title="futuristic-fantasy-scene-with-abstract-costume (2).jpg"/>
          <p:cNvSpPr/>
          <p:nvPr/>
        </p:nvSpPr>
        <p:spPr>
          <a:xfrm>
            <a:off x="5721120" y="279360"/>
            <a:ext cx="3055320" cy="4584240"/>
          </a:xfrm>
          <a:prstGeom prst="roundRect">
            <a:avLst>
              <a:gd name="adj" fmla="val 7585"/>
            </a:avLst>
          </a:prstGeom>
          <a:blipFill rotWithShape="0">
            <a:blip r:embed="rId2"/>
            <a:srcRect/>
            <a:stretch/>
          </a:blip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
        <p:nvSpPr>
          <p:cNvPr id="100" name="PlaceHolder 1"/>
          <p:cNvSpPr>
            <a:spLocks noGrp="1"/>
          </p:cNvSpPr>
          <p:nvPr>
            <p:ph type="title"/>
          </p:nvPr>
        </p:nvSpPr>
        <p:spPr>
          <a:xfrm>
            <a:off x="561960" y="324000"/>
            <a:ext cx="496224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dirty="0">
                <a:solidFill>
                  <a:schemeClr val="dk1"/>
                </a:solidFill>
                <a:effectLst/>
                <a:uFillTx/>
                <a:latin typeface="Aboreto"/>
                <a:ea typeface="Aboreto"/>
              </a:rPr>
              <a:t>Conclusions</a:t>
            </a:r>
            <a:endParaRPr lang="fr-FR" sz="2600" b="0" u="none" strike="noStrike" dirty="0">
              <a:solidFill>
                <a:schemeClr val="dk1"/>
              </a:solidFill>
              <a:effectLst/>
              <a:uFillTx/>
              <a:latin typeface="Arial"/>
            </a:endParaRPr>
          </a:p>
        </p:txBody>
      </p:sp>
      <p:sp>
        <p:nvSpPr>
          <p:cNvPr id="101" name="PlaceHolder 2"/>
          <p:cNvSpPr>
            <a:spLocks noGrp="1"/>
          </p:cNvSpPr>
          <p:nvPr>
            <p:ph/>
          </p:nvPr>
        </p:nvSpPr>
        <p:spPr>
          <a:xfrm>
            <a:off x="1704960" y="2305080"/>
            <a:ext cx="3819240" cy="2514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300" b="0" u="none" strike="noStrike">
                <a:solidFill>
                  <a:schemeClr val="dk1"/>
                </a:solidFill>
                <a:effectLst/>
                <a:uFillTx/>
                <a:latin typeface="Be Vietnam Pro Light"/>
                <a:ea typeface="Be Vietnam Pro Light"/>
              </a:rPr>
              <a:t>In summary, understanding the landscape of security tools and associated threats is crucial for protecting information systems. Utilizing firewalls, proxies, and VPNs alongside effective countermeasures against host, network, and application threats ensures a robust security posture, ultimately safeguarding sensitive data and maintaining operational integrity.</a:t>
            </a:r>
            <a:endParaRPr lang="fr-FR" sz="13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Thank you</a:t>
            </a:r>
            <a:endParaRPr lang="en-US" sz="2400" dirty="0"/>
          </a:p>
        </p:txBody>
      </p:sp>
      <p:sp>
        <p:nvSpPr>
          <p:cNvPr id="3" name="Text Placeholder 2"/>
          <p:cNvSpPr>
            <a:spLocks noGrp="1"/>
          </p:cNvSpPr>
          <p:nvPr>
            <p:ph type="body"/>
          </p:nvPr>
        </p:nvSpPr>
        <p:spPr>
          <a:xfrm>
            <a:off x="228600" y="1733550"/>
            <a:ext cx="3823920" cy="837480"/>
          </a:xfrm>
        </p:spPr>
        <p:txBody>
          <a:bodyPr/>
          <a:lstStyle/>
          <a:p>
            <a:r>
              <a:rPr lang="en-US" dirty="0" smtClean="0"/>
              <a:t>Any Question?</a:t>
            </a:r>
            <a:endParaRPr lang="en-US" dirty="0"/>
          </a:p>
        </p:txBody>
      </p:sp>
      <p:sp>
        <p:nvSpPr>
          <p:cNvPr id="4" name="Text Placeholder 3"/>
          <p:cNvSpPr>
            <a:spLocks noGrp="1"/>
          </p:cNvSpPr>
          <p:nvPr>
            <p:ph type="body"/>
          </p:nvPr>
        </p:nvSpPr>
        <p:spPr/>
        <p:txBody>
          <a:bodyPr/>
          <a:lstStyle/>
          <a:p>
            <a:endParaRPr lang="en-US"/>
          </a:p>
        </p:txBody>
      </p:sp>
    </p:spTree>
    <p:extLst>
      <p:ext uri="{BB962C8B-B14F-4D97-AF65-F5344CB8AC3E}">
        <p14:creationId xmlns:p14="http://schemas.microsoft.com/office/powerpoint/2010/main" val="385978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oogle Shape;202;p31" title="futuristic-fantasy-scene-with-abstract-costume (2).jpg"/>
          <p:cNvSpPr/>
          <p:nvPr/>
        </p:nvSpPr>
        <p:spPr>
          <a:xfrm>
            <a:off x="5721120" y="279360"/>
            <a:ext cx="3055320" cy="4584240"/>
          </a:xfrm>
          <a:prstGeom prst="roundRect">
            <a:avLst>
              <a:gd name="adj" fmla="val 7585"/>
            </a:avLst>
          </a:prstGeom>
          <a:blipFill rotWithShape="0">
            <a:blip r:embed="rId2"/>
            <a:srcRect/>
            <a:stretch/>
          </a:blip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
        <p:nvSpPr>
          <p:cNvPr id="71" name="PlaceHolder 1"/>
          <p:cNvSpPr>
            <a:spLocks noGrp="1"/>
          </p:cNvSpPr>
          <p:nvPr>
            <p:ph type="title"/>
          </p:nvPr>
        </p:nvSpPr>
        <p:spPr>
          <a:xfrm>
            <a:off x="561960" y="324000"/>
            <a:ext cx="496224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Aboreto"/>
                <a:ea typeface="Aboreto"/>
              </a:rPr>
              <a:t>Introduction</a:t>
            </a:r>
            <a:endParaRPr lang="fr-FR" sz="2600" b="0" u="none" strike="noStrike">
              <a:solidFill>
                <a:schemeClr val="dk1"/>
              </a:solidFill>
              <a:effectLst/>
              <a:uFillTx/>
              <a:latin typeface="Arial"/>
            </a:endParaRPr>
          </a:p>
        </p:txBody>
      </p:sp>
      <p:sp>
        <p:nvSpPr>
          <p:cNvPr id="72" name="PlaceHolder 2"/>
          <p:cNvSpPr>
            <a:spLocks noGrp="1"/>
          </p:cNvSpPr>
          <p:nvPr>
            <p:ph/>
          </p:nvPr>
        </p:nvSpPr>
        <p:spPr>
          <a:xfrm>
            <a:off x="1704960" y="2305080"/>
            <a:ext cx="3819240" cy="2514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300" b="0" u="none" strike="noStrike">
                <a:solidFill>
                  <a:schemeClr val="dk1"/>
                </a:solidFill>
                <a:effectLst/>
                <a:uFillTx/>
                <a:latin typeface="Be Vietnam Pro Light"/>
                <a:ea typeface="Be Vietnam Pro Light"/>
              </a:rPr>
              <a:t>In this presentation, we will explore essential security tools such as firewalls, proxies, and VPNs, alongside various security threats to hosts, networks, and applications. Additionally, we will discuss countermeasures and design guidelines for securing web applications.</a:t>
            </a:r>
            <a:endParaRPr lang="fr-FR" sz="13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Google Shape;209;p32"/>
          <p:cNvPicPr/>
          <p:nvPr/>
        </p:nvPicPr>
        <p:blipFill>
          <a:blip r:embed="rId2"/>
          <a:srcRect l="603" r="603"/>
          <a:stretch/>
        </p:blipFill>
        <p:spPr>
          <a:xfrm>
            <a:off x="-7560" y="-7560"/>
            <a:ext cx="9143640" cy="5187960"/>
          </a:xfrm>
          <a:prstGeom prst="rect">
            <a:avLst/>
          </a:prstGeom>
          <a:noFill/>
          <a:ln w="0">
            <a:noFill/>
          </a:ln>
        </p:spPr>
      </p:pic>
      <p:sp>
        <p:nvSpPr>
          <p:cNvPr id="74"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5" name="Google Shape;211;p32"/>
          <p:cNvSpPr/>
          <p:nvPr/>
        </p:nvSpPr>
        <p:spPr>
          <a:xfrm>
            <a:off x="5572080" y="2962440"/>
            <a:ext cx="2676240" cy="828360"/>
          </a:xfrm>
          <a:prstGeom prst="rect">
            <a:avLst/>
          </a:prstGeom>
          <a:noFill/>
          <a:ln w="0">
            <a:noFill/>
          </a:ln>
        </p:spPr>
        <p:style>
          <a:lnRef idx="0">
            <a:scrgbClr r="0" g="0" b="0"/>
          </a:lnRef>
          <a:fillRef idx="0">
            <a:scrgbClr r="0" g="0" b="0"/>
          </a:fillRef>
          <a:effectRef idx="0">
            <a:scrgbClr r="0" g="0" b="0"/>
          </a:effectRef>
          <a:fontRef idx="minor"/>
        </p:style>
        <p:txBody>
          <a:bodyPr lIns="870823080" tIns="414360" rIns="870823080" bIns="414360" anchor="t">
            <a:normAutofit fontScale="25000" lnSpcReduction="20000"/>
          </a:bodyPr>
          <a:lstStyle/>
          <a:p>
            <a:pPr algn="ctr" defTabSz="914400">
              <a:lnSpc>
                <a:spcPct val="100000"/>
              </a:lnSpc>
              <a:tabLst>
                <a:tab pos="0" algn="l"/>
              </a:tabLst>
            </a:pPr>
            <a:endParaRPr lang="fr-FR" sz="1800" b="0" u="none" strike="noStrike">
              <a:solidFill>
                <a:schemeClr val="dk1"/>
              </a:solidFill>
              <a:effectLst/>
              <a:uFillTx/>
              <a:latin typeface="Arial"/>
            </a:endParaRPr>
          </a:p>
        </p:txBody>
      </p:sp>
      <p:sp>
        <p:nvSpPr>
          <p:cNvPr id="76" name="PlaceHolder 1"/>
          <p:cNvSpPr>
            <a:spLocks noGrp="1"/>
          </p:cNvSpPr>
          <p:nvPr>
            <p:ph type="subTitle"/>
          </p:nvPr>
        </p:nvSpPr>
        <p:spPr>
          <a:xfrm>
            <a:off x="5915160" y="3962520"/>
            <a:ext cx="2504880" cy="580680"/>
          </a:xfrm>
          <a:prstGeom prst="rect">
            <a:avLst/>
          </a:prstGeom>
          <a:noFill/>
          <a:ln w="0">
            <a:noFill/>
          </a:ln>
        </p:spPr>
        <p:txBody>
          <a:bodyPr lIns="91440" tIns="91440" rIns="91440" bIns="91440" anchor="b">
            <a:normAutofit/>
          </a:bodyPr>
          <a:lstStyle/>
          <a:p>
            <a:pPr algn="ctr"/>
            <a:endParaRPr lang="en-US" sz="1400" b="0" u="none" strike="noStrike">
              <a:solidFill>
                <a:schemeClr val="dk1"/>
              </a:solidFill>
              <a:effectLst/>
              <a:uFillTx/>
              <a:latin typeface="Be Vietnam Pro Light"/>
              <a:ea typeface="Be Vietnam Pro Light"/>
            </a:endParaRPr>
          </a:p>
        </p:txBody>
      </p:sp>
      <p:sp>
        <p:nvSpPr>
          <p:cNvPr id="77" name="PlaceHolder 2"/>
          <p:cNvSpPr>
            <a:spLocks noGrp="1"/>
          </p:cNvSpPr>
          <p:nvPr>
            <p:ph type="title"/>
          </p:nvPr>
        </p:nvSpPr>
        <p:spPr>
          <a:xfrm>
            <a:off x="504720" y="704880"/>
            <a:ext cx="332388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3300" b="0" u="none" strike="noStrike">
                <a:solidFill>
                  <a:schemeClr val="dk1"/>
                </a:solidFill>
                <a:effectLst/>
                <a:uFillTx/>
                <a:latin typeface="Aboreto"/>
                <a:ea typeface="Aboreto"/>
              </a:rPr>
              <a:t>Security Tools</a:t>
            </a:r>
            <a:endParaRPr lang="fr-FR" sz="3300" b="0" u="none" strike="noStrike">
              <a:solidFill>
                <a:schemeClr val="dk1"/>
              </a:solidFill>
              <a:effectLst/>
              <a:uFillTx/>
              <a:latin typeface="Arial"/>
            </a:endParaRPr>
          </a:p>
        </p:txBody>
      </p:sp>
      <p:sp>
        <p:nvSpPr>
          <p:cNvPr id="78" name="PlaceHolder 3"/>
          <p:cNvSpPr>
            <a:spLocks noGrp="1"/>
          </p:cNvSpPr>
          <p:nvPr>
            <p:ph type="title"/>
          </p:nvPr>
        </p:nvSpPr>
        <p:spPr>
          <a:xfrm>
            <a:off x="5762520" y="3000240"/>
            <a:ext cx="2285640" cy="79020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u="none" strike="noStrike">
                <a:solidFill>
                  <a:schemeClr val="dk1"/>
                </a:solidFill>
                <a:effectLst/>
                <a:uFillTx/>
                <a:latin typeface="Be Vietnam Pro ExtraLight"/>
                <a:ea typeface="Be Vietnam Pro ExtraLight"/>
              </a:rPr>
              <a:t>01</a:t>
            </a:r>
            <a:endParaRPr lang="fr-FR" sz="6000" b="0" u="none" strike="noStrike">
              <a:solidFill>
                <a:schemeClr val="dk1"/>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Aboreto"/>
                <a:ea typeface="Aboreto"/>
              </a:rPr>
              <a:t>Firewalls Overview</a:t>
            </a:r>
            <a:endParaRPr lang="fr-FR" sz="3000" b="0" u="none" strike="noStrike">
              <a:solidFill>
                <a:schemeClr val="dk1"/>
              </a:solidFill>
              <a:effectLst/>
              <a:uFillTx/>
              <a:latin typeface="Arial"/>
            </a:endParaRPr>
          </a:p>
        </p:txBody>
      </p:sp>
      <p:sp>
        <p:nvSpPr>
          <p:cNvPr id="80"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Be Vietnam Pro Light"/>
                <a:ea typeface="Be Vietnam Pro Light"/>
              </a:rPr>
              <a:t>Firewalls are critical components of network security, acting as barriers between trusted internal networks and untrusted external networks. They monitor and control incoming and outgoing network traffic based on predetermined security rules, thereby preventing unauthorized access and threats.</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Google Shape;202;p31" title="futuristic-fantasy-scene-with-abstract-costume (2).jpg"/>
          <p:cNvSpPr/>
          <p:nvPr/>
        </p:nvSpPr>
        <p:spPr>
          <a:xfrm>
            <a:off x="5721120" y="279360"/>
            <a:ext cx="3055320" cy="4584240"/>
          </a:xfrm>
          <a:prstGeom prst="roundRect">
            <a:avLst>
              <a:gd name="adj" fmla="val 7585"/>
            </a:avLst>
          </a:prstGeom>
          <a:blipFill rotWithShape="0">
            <a:blip r:embed="rId2"/>
            <a:srcRect/>
            <a:stretch/>
          </a:blip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
        <p:nvSpPr>
          <p:cNvPr id="82" name="PlaceHolder 1"/>
          <p:cNvSpPr>
            <a:spLocks noGrp="1"/>
          </p:cNvSpPr>
          <p:nvPr>
            <p:ph type="title"/>
          </p:nvPr>
        </p:nvSpPr>
        <p:spPr>
          <a:xfrm>
            <a:off x="561960" y="324000"/>
            <a:ext cx="496224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Aboreto"/>
                <a:ea typeface="Aboreto"/>
              </a:rPr>
              <a:t>Proxy Servers Functions</a:t>
            </a:r>
            <a:endParaRPr lang="fr-FR" sz="2600" b="0" u="none" strike="noStrike">
              <a:solidFill>
                <a:schemeClr val="dk1"/>
              </a:solidFill>
              <a:effectLst/>
              <a:uFillTx/>
              <a:latin typeface="Arial"/>
            </a:endParaRPr>
          </a:p>
        </p:txBody>
      </p:sp>
      <p:sp>
        <p:nvSpPr>
          <p:cNvPr id="83" name="PlaceHolder 2"/>
          <p:cNvSpPr>
            <a:spLocks noGrp="1"/>
          </p:cNvSpPr>
          <p:nvPr>
            <p:ph/>
          </p:nvPr>
        </p:nvSpPr>
        <p:spPr>
          <a:xfrm>
            <a:off x="1704960" y="2305080"/>
            <a:ext cx="3819240" cy="2514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300" b="0" u="none" strike="noStrike">
                <a:solidFill>
                  <a:schemeClr val="dk1"/>
                </a:solidFill>
                <a:effectLst/>
                <a:uFillTx/>
                <a:latin typeface="Be Vietnam Pro Light"/>
                <a:ea typeface="Be Vietnam Pro Light"/>
              </a:rPr>
              <a:t>Proxy servers serve as intermediaries between clients and servers. They can enhance security by hiding the client's IP address and filtering requests and responses. Additionally, proxies can cache content to improve performance and maintain anonymity, making it difficult for attackers to trace user activities.</a:t>
            </a:r>
            <a:endParaRPr lang="fr-FR" sz="13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0" u="none" strike="noStrike">
                <a:solidFill>
                  <a:schemeClr val="dk1"/>
                </a:solidFill>
                <a:effectLst/>
                <a:uFillTx/>
                <a:latin typeface="Aboreto"/>
                <a:ea typeface="Aboreto"/>
              </a:rPr>
              <a:t>Virtual Private Networks (VPNs)</a:t>
            </a:r>
            <a:endParaRPr lang="fr-FR" sz="3000" b="0" u="none" strike="noStrike">
              <a:solidFill>
                <a:schemeClr val="dk1"/>
              </a:solidFill>
              <a:effectLst/>
              <a:uFillTx/>
              <a:latin typeface="Arial"/>
            </a:endParaRPr>
          </a:p>
        </p:txBody>
      </p:sp>
      <p:sp>
        <p:nvSpPr>
          <p:cNvPr id="85"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Be Vietnam Pro Light"/>
                <a:ea typeface="Be Vietnam Pro Light"/>
              </a:rPr>
              <a:t>Virtual Private Networks (VPNs) provide a secure and encrypted connection over a less secure network, such as the internet. They hide the user's IP address and encrypt all data transmitted between the user and the VPN server, ensuring privacy and confidentiality. VPNs are widely used for remote access to corporate networks and secure communication for users working from various locations.</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Google Shape;209;p32"/>
          <p:cNvPicPr/>
          <p:nvPr/>
        </p:nvPicPr>
        <p:blipFill>
          <a:blip r:embed="rId2"/>
          <a:srcRect l="603" r="603"/>
          <a:stretch/>
        </p:blipFill>
        <p:spPr>
          <a:xfrm>
            <a:off x="-7560" y="-7560"/>
            <a:ext cx="9143640" cy="5187960"/>
          </a:xfrm>
          <a:prstGeom prst="rect">
            <a:avLst/>
          </a:prstGeom>
          <a:noFill/>
          <a:ln w="0">
            <a:noFill/>
          </a:ln>
        </p:spPr>
      </p:pic>
      <p:sp>
        <p:nvSpPr>
          <p:cNvPr id="87"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 name="Google Shape;211;p32"/>
          <p:cNvSpPr/>
          <p:nvPr/>
        </p:nvSpPr>
        <p:spPr>
          <a:xfrm>
            <a:off x="5572080" y="2962440"/>
            <a:ext cx="2676240" cy="828360"/>
          </a:xfrm>
          <a:prstGeom prst="rect">
            <a:avLst/>
          </a:prstGeom>
          <a:noFill/>
          <a:ln w="0">
            <a:noFill/>
          </a:ln>
        </p:spPr>
        <p:style>
          <a:lnRef idx="0">
            <a:scrgbClr r="0" g="0" b="0"/>
          </a:lnRef>
          <a:fillRef idx="0">
            <a:scrgbClr r="0" g="0" b="0"/>
          </a:fillRef>
          <a:effectRef idx="0">
            <a:scrgbClr r="0" g="0" b="0"/>
          </a:effectRef>
          <a:fontRef idx="minor"/>
        </p:style>
        <p:txBody>
          <a:bodyPr lIns="870823080" tIns="414360" rIns="870823080" bIns="414360" anchor="t">
            <a:normAutofit fontScale="25000" lnSpcReduction="20000"/>
          </a:bodyPr>
          <a:lstStyle/>
          <a:p>
            <a:pPr algn="ctr" defTabSz="914400">
              <a:lnSpc>
                <a:spcPct val="100000"/>
              </a:lnSpc>
              <a:tabLst>
                <a:tab pos="0" algn="l"/>
              </a:tabLst>
            </a:pPr>
            <a:endParaRPr lang="fr-FR" sz="1800" b="0" u="none" strike="noStrike">
              <a:solidFill>
                <a:schemeClr val="dk1"/>
              </a:solidFill>
              <a:effectLst/>
              <a:uFillTx/>
              <a:latin typeface="Arial"/>
            </a:endParaRPr>
          </a:p>
        </p:txBody>
      </p:sp>
      <p:sp>
        <p:nvSpPr>
          <p:cNvPr id="89" name="PlaceHolder 1"/>
          <p:cNvSpPr>
            <a:spLocks noGrp="1"/>
          </p:cNvSpPr>
          <p:nvPr>
            <p:ph type="subTitle"/>
          </p:nvPr>
        </p:nvSpPr>
        <p:spPr>
          <a:xfrm>
            <a:off x="5915160" y="3962520"/>
            <a:ext cx="2504880" cy="580680"/>
          </a:xfrm>
          <a:prstGeom prst="rect">
            <a:avLst/>
          </a:prstGeom>
          <a:noFill/>
          <a:ln w="0">
            <a:noFill/>
          </a:ln>
        </p:spPr>
        <p:txBody>
          <a:bodyPr lIns="91440" tIns="91440" rIns="91440" bIns="91440" anchor="b">
            <a:normAutofit/>
          </a:bodyPr>
          <a:lstStyle/>
          <a:p>
            <a:pPr algn="ctr"/>
            <a:endParaRPr lang="en-US" sz="1400" b="0" u="none" strike="noStrike">
              <a:solidFill>
                <a:schemeClr val="dk1"/>
              </a:solidFill>
              <a:effectLst/>
              <a:uFillTx/>
              <a:latin typeface="Be Vietnam Pro Light"/>
              <a:ea typeface="Be Vietnam Pro Light"/>
            </a:endParaRPr>
          </a:p>
        </p:txBody>
      </p:sp>
      <p:sp>
        <p:nvSpPr>
          <p:cNvPr id="90" name="PlaceHolder 2"/>
          <p:cNvSpPr>
            <a:spLocks noGrp="1"/>
          </p:cNvSpPr>
          <p:nvPr>
            <p:ph type="title"/>
          </p:nvPr>
        </p:nvSpPr>
        <p:spPr>
          <a:xfrm>
            <a:off x="504720" y="704880"/>
            <a:ext cx="3323880" cy="10569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300" b="0" u="none" strike="noStrike">
                <a:solidFill>
                  <a:schemeClr val="dk1"/>
                </a:solidFill>
                <a:effectLst/>
                <a:uFillTx/>
                <a:latin typeface="Aboreto"/>
                <a:ea typeface="Aboreto"/>
              </a:rPr>
              <a:t>Threats &amp; Countermeasures</a:t>
            </a:r>
            <a:endParaRPr lang="fr-FR" sz="3300" b="0" u="none" strike="noStrike">
              <a:solidFill>
                <a:schemeClr val="dk1"/>
              </a:solidFill>
              <a:effectLst/>
              <a:uFillTx/>
              <a:latin typeface="Arial"/>
            </a:endParaRPr>
          </a:p>
        </p:txBody>
      </p:sp>
      <p:sp>
        <p:nvSpPr>
          <p:cNvPr id="91" name="PlaceHolder 3"/>
          <p:cNvSpPr>
            <a:spLocks noGrp="1"/>
          </p:cNvSpPr>
          <p:nvPr>
            <p:ph type="title"/>
          </p:nvPr>
        </p:nvSpPr>
        <p:spPr>
          <a:xfrm>
            <a:off x="5762520" y="3000240"/>
            <a:ext cx="2285640" cy="79020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u="none" strike="noStrike">
                <a:solidFill>
                  <a:schemeClr val="dk1"/>
                </a:solidFill>
                <a:effectLst/>
                <a:uFillTx/>
                <a:latin typeface="Be Vietnam Pro ExtraLight"/>
                <a:ea typeface="Be Vietnam Pro ExtraLight"/>
              </a:rPr>
              <a:t>02</a:t>
            </a:r>
            <a:endParaRPr lang="fr-FR" sz="6000" b="0" u="none" strike="noStrike">
              <a:solidFill>
                <a:schemeClr val="dk1"/>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23800" y="457200"/>
            <a:ext cx="556236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u="none" strike="noStrike">
                <a:solidFill>
                  <a:schemeClr val="dk1"/>
                </a:solidFill>
                <a:effectLst/>
                <a:uFillTx/>
                <a:latin typeface="Aboreto"/>
                <a:ea typeface="Aboreto"/>
              </a:rPr>
              <a:t>Host Security Threats</a:t>
            </a:r>
            <a:endParaRPr lang="fr-FR" sz="3000" b="0" u="none" strike="noStrike">
              <a:solidFill>
                <a:schemeClr val="dk1"/>
              </a:solidFill>
              <a:effectLst/>
              <a:uFillTx/>
              <a:latin typeface="Arial"/>
            </a:endParaRPr>
          </a:p>
        </p:txBody>
      </p:sp>
      <p:sp>
        <p:nvSpPr>
          <p:cNvPr id="93" name="PlaceHolder 2"/>
          <p:cNvSpPr>
            <a:spLocks noGrp="1"/>
          </p:cNvSpPr>
          <p:nvPr>
            <p:ph type="subTitle"/>
          </p:nvPr>
        </p:nvSpPr>
        <p:spPr>
          <a:xfrm>
            <a:off x="3191040" y="2124000"/>
            <a:ext cx="556236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u="none" strike="noStrike">
                <a:solidFill>
                  <a:schemeClr val="dk1"/>
                </a:solidFill>
                <a:effectLst/>
                <a:uFillTx/>
                <a:latin typeface="Be Vietnam Pro Light"/>
                <a:ea typeface="Be Vietnam Pro Light"/>
              </a:rPr>
              <a:t>Host security threats target individual computers and devices, exploiting vulnerabilities to gain unauthorized access or control. Common threats include malware, ransomware, and insider attacks. Implementing robust antivirus solutions, regular software updates, and access controls can mitigate these risks and enhance overall host security.</a:t>
            </a:r>
            <a:endParaRPr lang="en-US" sz="14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Google Shape;202;p31" title="futuristic-fantasy-scene-with-abstract-costume (2).jpg"/>
          <p:cNvSpPr/>
          <p:nvPr/>
        </p:nvSpPr>
        <p:spPr>
          <a:xfrm>
            <a:off x="5721120" y="279360"/>
            <a:ext cx="3055320" cy="4584240"/>
          </a:xfrm>
          <a:prstGeom prst="roundRect">
            <a:avLst>
              <a:gd name="adj" fmla="val 7585"/>
            </a:avLst>
          </a:prstGeom>
          <a:blipFill rotWithShape="0">
            <a:blip r:embed="rId2"/>
            <a:srcRect/>
            <a:stretch/>
          </a:blip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
        <p:nvSpPr>
          <p:cNvPr id="95" name="PlaceHolder 1"/>
          <p:cNvSpPr>
            <a:spLocks noGrp="1"/>
          </p:cNvSpPr>
          <p:nvPr>
            <p:ph type="title"/>
          </p:nvPr>
        </p:nvSpPr>
        <p:spPr>
          <a:xfrm>
            <a:off x="561960" y="324000"/>
            <a:ext cx="496224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Aboreto"/>
                <a:ea typeface="Aboreto"/>
              </a:rPr>
              <a:t>Network Security Threats</a:t>
            </a:r>
            <a:endParaRPr lang="fr-FR" sz="2600" b="0" u="none" strike="noStrike">
              <a:solidFill>
                <a:schemeClr val="dk1"/>
              </a:solidFill>
              <a:effectLst/>
              <a:uFillTx/>
              <a:latin typeface="Arial"/>
            </a:endParaRPr>
          </a:p>
        </p:txBody>
      </p:sp>
      <p:sp>
        <p:nvSpPr>
          <p:cNvPr id="96" name="PlaceHolder 2"/>
          <p:cNvSpPr>
            <a:spLocks noGrp="1"/>
          </p:cNvSpPr>
          <p:nvPr>
            <p:ph/>
          </p:nvPr>
        </p:nvSpPr>
        <p:spPr>
          <a:xfrm>
            <a:off x="1704960" y="2305080"/>
            <a:ext cx="3819240" cy="2514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300" b="0" u="none" strike="noStrike">
                <a:solidFill>
                  <a:schemeClr val="dk1"/>
                </a:solidFill>
                <a:effectLst/>
                <a:uFillTx/>
                <a:latin typeface="Be Vietnam Pro Light"/>
                <a:ea typeface="Be Vietnam Pro Light"/>
              </a:rPr>
              <a:t>Network security threats compromise the integrity and availability of networks. These threats include denial-of-service (DoS) attacks, man-in-the-middle (MitM) attacks, and unauthorized access through weak points in the network infrastructure. Implementing firewalls, intrusion detection systems, and secure network configurations are essential countermeasures against these threats.</a:t>
            </a:r>
            <a:endParaRPr lang="fr-FR" sz="13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AI Tools News by Slidesgo">
  <a:themeElements>
    <a:clrScheme name="Simple Light">
      <a:dk1>
        <a:srgbClr val="191919"/>
      </a:dk1>
      <a:lt1>
        <a:srgbClr val="FFFFFF"/>
      </a:lt1>
      <a:dk2>
        <a:srgbClr val="595959"/>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466</Words>
  <Application>Microsoft Office PowerPoint</Application>
  <PresentationFormat>On-screen Show (16:9)</PresentationFormat>
  <Paragraphs>27</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AI Tools News by Slidesgo</vt:lpstr>
      <vt:lpstr>Slidesgo Final Pages</vt:lpstr>
      <vt:lpstr>Security Measures in IT</vt:lpstr>
      <vt:lpstr>Introduction</vt:lpstr>
      <vt:lpstr>Security Tools</vt:lpstr>
      <vt:lpstr>Firewalls Overview</vt:lpstr>
      <vt:lpstr>Proxy Servers Functions</vt:lpstr>
      <vt:lpstr>Virtual Private Networks (VPNs)</vt:lpstr>
      <vt:lpstr>Threats &amp; Countermeasures</vt:lpstr>
      <vt:lpstr>Host Security Threats</vt:lpstr>
      <vt:lpstr>Network Security Threats</vt:lpstr>
      <vt:lpstr>Application Security Threats</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Measures in IT</dc:title>
  <cp:lastModifiedBy>Asus</cp:lastModifiedBy>
  <cp:revision>2</cp:revision>
  <dcterms:modified xsi:type="dcterms:W3CDTF">2025-07-03T21:07:29Z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2025-07-04T13:49:06Z</dcterms:created>
  <dc:creator>Unknown Creator</dc:creator>
  <dc:description/>
  <dc:language>en-US</dc:language>
  <cp:lastModifiedBy>Unknown Creator</cp:lastModifiedBy>
  <dcterms:modified xsi:type="dcterms:W3CDTF">2025-07-04T13:49:06Z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