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Roboto"/>
      <p:regular r:id="rId59"/>
      <p:bold r:id="rId60"/>
      <p:italic r:id="rId61"/>
      <p:boldItalic r:id="rId62"/>
    </p:embeddedFont>
    <p:embeddedFont>
      <p:font typeface="Roboto Mono"/>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49E258-3E67-496B-9A24-F3BA79FDCA63}">
  <a:tblStyle styleId="{3F49E258-3E67-496B-9A24-F3BA79FDCA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4.xml"/><Relationship Id="rId64" Type="http://schemas.openxmlformats.org/officeDocument/2006/relationships/font" Target="fonts/RobotoMono-bold.fntdata"/><Relationship Id="rId63" Type="http://schemas.openxmlformats.org/officeDocument/2006/relationships/font" Target="fonts/RobotoMono-regular.fntdata"/><Relationship Id="rId22" Type="http://schemas.openxmlformats.org/officeDocument/2006/relationships/slide" Target="slides/slide16.xml"/><Relationship Id="rId66" Type="http://schemas.openxmlformats.org/officeDocument/2006/relationships/font" Target="fonts/RobotoMono-boldItalic.fntdata"/><Relationship Id="rId21" Type="http://schemas.openxmlformats.org/officeDocument/2006/relationships/slide" Target="slides/slide15.xml"/><Relationship Id="rId65" Type="http://schemas.openxmlformats.org/officeDocument/2006/relationships/font" Target="fonts/RobotoMono-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b5fcb5db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b5fcb5db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9b8114c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9b8114c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9b8114cb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69b8114cb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b5fcb5db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b5fcb5db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6b5fcb5db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6b5fcb5db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b5fcb5db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6b5fcb5db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6b5fcb5db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6b5fcb5db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6b5fcb5db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6b5fcb5db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b5fcb5db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b5fcb5db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6b5fcb5db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6b5fcb5db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9b8114c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9b8114c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6b5fcb5db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6b5fcb5db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6b5fcb5d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6b5fcb5d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6b5fcb5db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6b5fcb5db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6b5fcb5db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6b5fcb5db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6b5fcb5db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6b5fcb5db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b5fcb5db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6b5fcb5db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6b5fcb5db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6b5fcb5d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69b8114c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69b8114c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69b8114cb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69b8114cb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69b8114cbe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69b8114cb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9b8114c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9b8114c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69b8114cb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69b8114cb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69b8114cb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69b8114cb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69b8114cb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69b8114cb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69b8114c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69b8114c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69b8114cb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69b8114cb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69b8114cbe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69b8114cb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69b8114cb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69b8114cb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69b8114cb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69b8114cb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69b8114cb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69b8114cb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69b8114cb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69b8114cb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b5fcb5d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b5fcb5d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6b5fcb5d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6b5fcb5d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6b5fcb5db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6b5fcb5db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6b5fcb5db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6b5fcb5db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6b5fcb5db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6b5fcb5db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69b8114cb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69b8114cb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6b5fcb5db3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6b5fcb5db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6b5fcb5db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6b5fcb5db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6b5fcb5db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6b5fcb5db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6b5fcb5db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6b5fcb5db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69b8114cb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69b8114cb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b5fcb5d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b5fcb5d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69b8114cb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69b8114cb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69b8114cb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69b8114cb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69b8114cb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69b8114cb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b5fcb5db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b5fcb5db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b5fcb5db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b5fcb5db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b5fcb5d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b5fcb5d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b5fcb5db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b5fcb5db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Unit VIII</a:t>
            </a:r>
            <a:endParaRPr/>
          </a:p>
          <a:p>
            <a:pPr indent="0" lvl="0" marL="0" rtl="0" algn="ctr">
              <a:spcBef>
                <a:spcPts val="0"/>
              </a:spcBef>
              <a:spcAft>
                <a:spcPts val="0"/>
              </a:spcAft>
              <a:buNone/>
            </a:pPr>
            <a:r>
              <a:rPr lang="en"/>
              <a:t>Web Application Deployment</a:t>
            </a:r>
            <a:endParaRPr/>
          </a:p>
        </p:txBody>
      </p:sp>
      <p:sp>
        <p:nvSpPr>
          <p:cNvPr id="55" name="Google Shape;55;p13"/>
          <p:cNvSpPr txBox="1"/>
          <p:nvPr>
            <p:ph idx="1" type="subTitle"/>
          </p:nvPr>
        </p:nvSpPr>
        <p:spPr>
          <a:xfrm>
            <a:off x="311700" y="35961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-Binayak Maharjan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8.2 Deployment Platforms</a:t>
            </a:r>
            <a:endParaRPr/>
          </a:p>
        </p:txBody>
      </p:sp>
      <p:sp>
        <p:nvSpPr>
          <p:cNvPr id="109" name="Google Shape;109;p22"/>
          <p:cNvSpPr txBox="1"/>
          <p:nvPr>
            <p:ph idx="1" type="body"/>
          </p:nvPr>
        </p:nvSpPr>
        <p:spPr>
          <a:xfrm>
            <a:off x="311700" y="712925"/>
            <a:ext cx="8520600" cy="41985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None/>
            </a:pPr>
            <a:r>
              <a:rPr lang="en" sz="1400">
                <a:solidFill>
                  <a:schemeClr val="dk1"/>
                </a:solidFill>
              </a:rPr>
              <a:t>6. Specialized Deployment Platforms</a:t>
            </a:r>
            <a:endParaRPr sz="1400">
              <a:solidFill>
                <a:schemeClr val="dk1"/>
              </a:solidFill>
            </a:endParaRPr>
          </a:p>
          <a:p>
            <a:pPr indent="0" lvl="0" marL="0" rtl="0" algn="l">
              <a:lnSpc>
                <a:spcPct val="178593"/>
              </a:lnSpc>
              <a:spcBef>
                <a:spcPts val="1400"/>
              </a:spcBef>
              <a:spcAft>
                <a:spcPts val="0"/>
              </a:spcAft>
              <a:buNone/>
            </a:pPr>
            <a:r>
              <a:rPr lang="en" sz="1400">
                <a:solidFill>
                  <a:schemeClr val="dk1"/>
                </a:solidFill>
              </a:rPr>
              <a:t>b</a:t>
            </a:r>
            <a:r>
              <a:rPr lang="en" sz="1400">
                <a:solidFill>
                  <a:schemeClr val="dk1"/>
                </a:solidFill>
              </a:rPr>
              <a:t>. E-commerce Focused</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Examples: Shopify (for stores), Snipcart (for adding carts to any site)</a:t>
            </a:r>
            <a:endParaRPr sz="1400">
              <a:solidFill>
                <a:schemeClr val="dk1"/>
              </a:solidFill>
            </a:endParaRPr>
          </a:p>
          <a:p>
            <a:pPr indent="0" lvl="0" marL="0" rtl="0" algn="l">
              <a:lnSpc>
                <a:spcPct val="178593"/>
              </a:lnSpc>
              <a:spcBef>
                <a:spcPts val="1400"/>
              </a:spcBef>
              <a:spcAft>
                <a:spcPts val="0"/>
              </a:spcAft>
              <a:buNone/>
            </a:pPr>
            <a:r>
              <a:rPr lang="en" sz="1400">
                <a:solidFill>
                  <a:schemeClr val="dk1"/>
                </a:solidFill>
              </a:rPr>
              <a:t>c. AI/ML Deployment</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Examples: Hugging Face Spaces, Vercel AI SDK</a:t>
            </a:r>
            <a:endParaRPr sz="1400">
              <a:solidFill>
                <a:schemeClr val="dk1"/>
              </a:solidFill>
            </a:endParaRPr>
          </a:p>
          <a:p>
            <a:pPr indent="0" lvl="0" marL="0" rtl="0" algn="l">
              <a:spcBef>
                <a:spcPts val="1000"/>
              </a:spcBef>
              <a:spcAft>
                <a:spcPts val="0"/>
              </a:spcAft>
              <a:buNone/>
            </a:pPr>
            <a:r>
              <a:t/>
            </a:r>
            <a:endParaRPr sz="1400">
              <a:solidFill>
                <a:schemeClr val="dk1"/>
              </a:solidFill>
            </a:endParaRPr>
          </a:p>
          <a:p>
            <a:pPr indent="-228600" lvl="0" marL="190500" marR="63500" rtl="0" algn="l">
              <a:lnSpc>
                <a:spcPct val="137500"/>
              </a:lnSpc>
              <a:spcBef>
                <a:spcPts val="800"/>
              </a:spcBef>
              <a:spcAft>
                <a:spcPts val="1000"/>
              </a:spcAft>
              <a:buClr>
                <a:schemeClr val="dk1"/>
              </a:buClr>
              <a:buSzPts val="1400"/>
              <a:buNone/>
            </a:pPr>
            <a:r>
              <a:t/>
            </a:r>
            <a:endParaRPr b="1"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8.3 </a:t>
            </a:r>
            <a:r>
              <a:rPr lang="en" sz="2750"/>
              <a:t>Basic differences between development and production environments.</a:t>
            </a:r>
            <a:endParaRPr sz="2750"/>
          </a:p>
        </p:txBody>
      </p:sp>
      <p:graphicFrame>
        <p:nvGraphicFramePr>
          <p:cNvPr id="115" name="Google Shape;115;p23"/>
          <p:cNvGraphicFramePr/>
          <p:nvPr/>
        </p:nvGraphicFramePr>
        <p:xfrm>
          <a:off x="201525" y="1076200"/>
          <a:ext cx="3000000" cy="3000000"/>
        </p:xfrm>
        <a:graphic>
          <a:graphicData uri="http://schemas.openxmlformats.org/drawingml/2006/table">
            <a:tbl>
              <a:tblPr>
                <a:noFill/>
                <a:tableStyleId>{3F49E258-3E67-496B-9A24-F3BA79FDCA63}</a:tableStyleId>
              </a:tblPr>
              <a:tblGrid>
                <a:gridCol w="1552975"/>
                <a:gridCol w="3530825"/>
                <a:gridCol w="3702850"/>
              </a:tblGrid>
              <a:tr h="342650">
                <a:tc>
                  <a:txBody>
                    <a:bodyPr/>
                    <a:lstStyle/>
                    <a:p>
                      <a:pPr indent="0" lvl="0" marL="0" rtl="0" algn="ctr">
                        <a:lnSpc>
                          <a:spcPct val="115000"/>
                        </a:lnSpc>
                        <a:spcBef>
                          <a:spcPts val="0"/>
                        </a:spcBef>
                        <a:spcAft>
                          <a:spcPts val="0"/>
                        </a:spcAft>
                        <a:buNone/>
                      </a:pPr>
                      <a:r>
                        <a:rPr b="1" lang="en" sz="1000"/>
                        <a:t>Feature/Aspect</a:t>
                      </a:r>
                      <a:endParaRPr b="1" sz="1000"/>
                    </a:p>
                  </a:txBody>
                  <a:tcPr marT="91425" marB="91425" marR="91425" marL="91425"/>
                </a:tc>
                <a:tc>
                  <a:txBody>
                    <a:bodyPr/>
                    <a:lstStyle/>
                    <a:p>
                      <a:pPr indent="0" lvl="0" marL="0" rtl="0" algn="ctr">
                        <a:lnSpc>
                          <a:spcPct val="115000"/>
                        </a:lnSpc>
                        <a:spcBef>
                          <a:spcPts val="0"/>
                        </a:spcBef>
                        <a:spcAft>
                          <a:spcPts val="0"/>
                        </a:spcAft>
                        <a:buNone/>
                      </a:pPr>
                      <a:r>
                        <a:rPr b="1" lang="en" sz="1000"/>
                        <a:t>Development Environment</a:t>
                      </a:r>
                      <a:endParaRPr b="1" sz="1000"/>
                    </a:p>
                  </a:txBody>
                  <a:tcPr marT="91425" marB="91425" marR="91425" marL="91425"/>
                </a:tc>
                <a:tc>
                  <a:txBody>
                    <a:bodyPr/>
                    <a:lstStyle/>
                    <a:p>
                      <a:pPr indent="0" lvl="0" marL="0" rtl="0" algn="ctr">
                        <a:lnSpc>
                          <a:spcPct val="115000"/>
                        </a:lnSpc>
                        <a:spcBef>
                          <a:spcPts val="0"/>
                        </a:spcBef>
                        <a:spcAft>
                          <a:spcPts val="0"/>
                        </a:spcAft>
                        <a:buNone/>
                      </a:pPr>
                      <a:r>
                        <a:rPr b="1" lang="en" sz="1000"/>
                        <a:t>Production Environment</a:t>
                      </a:r>
                      <a:endParaRPr b="1" sz="1000"/>
                    </a:p>
                  </a:txBody>
                  <a:tcPr marT="91425" marB="91425" marR="91425" marL="91425"/>
                </a:tc>
              </a:tr>
              <a:tr h="342650">
                <a:tc>
                  <a:txBody>
                    <a:bodyPr/>
                    <a:lstStyle/>
                    <a:p>
                      <a:pPr indent="0" lvl="0" marL="0" rtl="0" algn="l">
                        <a:spcBef>
                          <a:spcPts val="0"/>
                        </a:spcBef>
                        <a:spcAft>
                          <a:spcPts val="0"/>
                        </a:spcAft>
                        <a:buNone/>
                      </a:pPr>
                      <a:r>
                        <a:rPr b="1" lang="en" sz="1000"/>
                        <a:t>Purpose</a:t>
                      </a:r>
                      <a:endParaRPr b="1" sz="1000"/>
                    </a:p>
                  </a:txBody>
                  <a:tcPr marT="91425" marB="91425" marR="91425" marL="91425"/>
                </a:tc>
                <a:tc>
                  <a:txBody>
                    <a:bodyPr/>
                    <a:lstStyle/>
                    <a:p>
                      <a:pPr indent="0" lvl="0" marL="0" rtl="0" algn="l">
                        <a:spcBef>
                          <a:spcPts val="0"/>
                        </a:spcBef>
                        <a:spcAft>
                          <a:spcPts val="0"/>
                        </a:spcAft>
                        <a:buNone/>
                      </a:pPr>
                      <a:r>
                        <a:rPr lang="en" sz="1000"/>
                        <a:t>For building, testing, and debugging applications</a:t>
                      </a:r>
                      <a:endParaRPr sz="1000"/>
                    </a:p>
                  </a:txBody>
                  <a:tcPr marT="91425" marB="91425" marR="91425" marL="91425"/>
                </a:tc>
                <a:tc>
                  <a:txBody>
                    <a:bodyPr/>
                    <a:lstStyle/>
                    <a:p>
                      <a:pPr indent="0" lvl="0" marL="0" rtl="0" algn="l">
                        <a:spcBef>
                          <a:spcPts val="0"/>
                        </a:spcBef>
                        <a:spcAft>
                          <a:spcPts val="0"/>
                        </a:spcAft>
                        <a:buNone/>
                      </a:pPr>
                      <a:r>
                        <a:rPr lang="en" sz="1000"/>
                        <a:t>For running the final live version for end-users</a:t>
                      </a:r>
                      <a:endParaRPr sz="1000"/>
                    </a:p>
                  </a:txBody>
                  <a:tcPr marT="91425" marB="91425" marR="91425" marL="91425"/>
                </a:tc>
              </a:tr>
              <a:tr h="342650">
                <a:tc>
                  <a:txBody>
                    <a:bodyPr/>
                    <a:lstStyle/>
                    <a:p>
                      <a:pPr indent="0" lvl="0" marL="0" rtl="0" algn="l">
                        <a:spcBef>
                          <a:spcPts val="0"/>
                        </a:spcBef>
                        <a:spcAft>
                          <a:spcPts val="0"/>
                        </a:spcAft>
                        <a:buNone/>
                      </a:pPr>
                      <a:r>
                        <a:rPr b="1" lang="en" sz="1000"/>
                        <a:t>Access</a:t>
                      </a:r>
                      <a:endParaRPr b="1" sz="1000"/>
                    </a:p>
                  </a:txBody>
                  <a:tcPr marT="91425" marB="91425" marR="91425" marL="91425"/>
                </a:tc>
                <a:tc>
                  <a:txBody>
                    <a:bodyPr/>
                    <a:lstStyle/>
                    <a:p>
                      <a:pPr indent="0" lvl="0" marL="0" rtl="0" algn="l">
                        <a:spcBef>
                          <a:spcPts val="0"/>
                        </a:spcBef>
                        <a:spcAft>
                          <a:spcPts val="0"/>
                        </a:spcAft>
                        <a:buNone/>
                      </a:pPr>
                      <a:r>
                        <a:rPr lang="en" sz="1000"/>
                        <a:t>Restricted to developers/testers</a:t>
                      </a:r>
                      <a:endParaRPr sz="1000"/>
                    </a:p>
                  </a:txBody>
                  <a:tcPr marT="91425" marB="91425" marR="91425" marL="91425"/>
                </a:tc>
                <a:tc>
                  <a:txBody>
                    <a:bodyPr/>
                    <a:lstStyle/>
                    <a:p>
                      <a:pPr indent="0" lvl="0" marL="0" rtl="0" algn="l">
                        <a:spcBef>
                          <a:spcPts val="0"/>
                        </a:spcBef>
                        <a:spcAft>
                          <a:spcPts val="0"/>
                        </a:spcAft>
                        <a:buNone/>
                      </a:pPr>
                      <a:r>
                        <a:rPr lang="en" sz="1000"/>
                        <a:t>Publicly accessible by users</a:t>
                      </a:r>
                      <a:endParaRPr sz="1000"/>
                    </a:p>
                  </a:txBody>
                  <a:tcPr marT="91425" marB="91425" marR="91425" marL="91425"/>
                </a:tc>
              </a:tr>
              <a:tr h="342650">
                <a:tc>
                  <a:txBody>
                    <a:bodyPr/>
                    <a:lstStyle/>
                    <a:p>
                      <a:pPr indent="0" lvl="0" marL="0" rtl="0" algn="l">
                        <a:spcBef>
                          <a:spcPts val="0"/>
                        </a:spcBef>
                        <a:spcAft>
                          <a:spcPts val="0"/>
                        </a:spcAft>
                        <a:buNone/>
                      </a:pPr>
                      <a:r>
                        <a:rPr b="1" lang="en" sz="1000"/>
                        <a:t>Performance</a:t>
                      </a:r>
                      <a:endParaRPr b="1" sz="1000"/>
                    </a:p>
                  </a:txBody>
                  <a:tcPr marT="91425" marB="91425" marR="91425" marL="91425"/>
                </a:tc>
                <a:tc>
                  <a:txBody>
                    <a:bodyPr/>
                    <a:lstStyle/>
                    <a:p>
                      <a:pPr indent="0" lvl="0" marL="0" rtl="0" algn="l">
                        <a:spcBef>
                          <a:spcPts val="0"/>
                        </a:spcBef>
                        <a:spcAft>
                          <a:spcPts val="0"/>
                        </a:spcAft>
                        <a:buNone/>
                      </a:pPr>
                      <a:r>
                        <a:rPr lang="en" sz="1000"/>
                        <a:t>Performance is not a priority</a:t>
                      </a:r>
                      <a:endParaRPr sz="1000"/>
                    </a:p>
                  </a:txBody>
                  <a:tcPr marT="91425" marB="91425" marR="91425" marL="91425"/>
                </a:tc>
                <a:tc>
                  <a:txBody>
                    <a:bodyPr/>
                    <a:lstStyle/>
                    <a:p>
                      <a:pPr indent="0" lvl="0" marL="0" rtl="0" algn="l">
                        <a:spcBef>
                          <a:spcPts val="0"/>
                        </a:spcBef>
                        <a:spcAft>
                          <a:spcPts val="0"/>
                        </a:spcAft>
                        <a:buNone/>
                      </a:pPr>
                      <a:r>
                        <a:rPr lang="en" sz="1000"/>
                        <a:t>Optimized for speed, reliability, scalability</a:t>
                      </a:r>
                      <a:endParaRPr sz="1000"/>
                    </a:p>
                  </a:txBody>
                  <a:tcPr marT="91425" marB="91425" marR="91425" marL="91425"/>
                </a:tc>
              </a:tr>
              <a:tr h="342650">
                <a:tc>
                  <a:txBody>
                    <a:bodyPr/>
                    <a:lstStyle/>
                    <a:p>
                      <a:pPr indent="0" lvl="0" marL="0" rtl="0" algn="l">
                        <a:spcBef>
                          <a:spcPts val="0"/>
                        </a:spcBef>
                        <a:spcAft>
                          <a:spcPts val="0"/>
                        </a:spcAft>
                        <a:buNone/>
                      </a:pPr>
                      <a:r>
                        <a:rPr b="1" lang="en" sz="1000"/>
                        <a:t>Security</a:t>
                      </a:r>
                      <a:endParaRPr b="1" sz="1000"/>
                    </a:p>
                  </a:txBody>
                  <a:tcPr marT="91425" marB="91425" marR="91425" marL="91425"/>
                </a:tc>
                <a:tc>
                  <a:txBody>
                    <a:bodyPr/>
                    <a:lstStyle/>
                    <a:p>
                      <a:pPr indent="0" lvl="0" marL="0" rtl="0" algn="l">
                        <a:spcBef>
                          <a:spcPts val="0"/>
                        </a:spcBef>
                        <a:spcAft>
                          <a:spcPts val="0"/>
                        </a:spcAft>
                        <a:buNone/>
                      </a:pPr>
                      <a:r>
                        <a:rPr lang="en" sz="1000"/>
                        <a:t>Lower security settings for easier testing</a:t>
                      </a:r>
                      <a:endParaRPr sz="1000"/>
                    </a:p>
                  </a:txBody>
                  <a:tcPr marT="91425" marB="91425" marR="91425" marL="91425"/>
                </a:tc>
                <a:tc>
                  <a:txBody>
                    <a:bodyPr/>
                    <a:lstStyle/>
                    <a:p>
                      <a:pPr indent="0" lvl="0" marL="0" rtl="0" algn="l">
                        <a:spcBef>
                          <a:spcPts val="0"/>
                        </a:spcBef>
                        <a:spcAft>
                          <a:spcPts val="0"/>
                        </a:spcAft>
                        <a:buNone/>
                      </a:pPr>
                      <a:r>
                        <a:rPr lang="en" sz="1000"/>
                        <a:t>High security standards to protect real data</a:t>
                      </a:r>
                      <a:endParaRPr sz="1000"/>
                    </a:p>
                  </a:txBody>
                  <a:tcPr marT="91425" marB="91425" marR="91425" marL="91425"/>
                </a:tc>
              </a:tr>
              <a:tr h="342650">
                <a:tc>
                  <a:txBody>
                    <a:bodyPr/>
                    <a:lstStyle/>
                    <a:p>
                      <a:pPr indent="0" lvl="0" marL="0" rtl="0" algn="l">
                        <a:spcBef>
                          <a:spcPts val="0"/>
                        </a:spcBef>
                        <a:spcAft>
                          <a:spcPts val="0"/>
                        </a:spcAft>
                        <a:buNone/>
                      </a:pPr>
                      <a:r>
                        <a:rPr b="1" lang="en" sz="1000"/>
                        <a:t>Error Reporting</a:t>
                      </a:r>
                      <a:endParaRPr b="1" sz="1000"/>
                    </a:p>
                  </a:txBody>
                  <a:tcPr marT="91425" marB="91425" marR="91425" marL="91425"/>
                </a:tc>
                <a:tc>
                  <a:txBody>
                    <a:bodyPr/>
                    <a:lstStyle/>
                    <a:p>
                      <a:pPr indent="0" lvl="0" marL="0" rtl="0" algn="l">
                        <a:spcBef>
                          <a:spcPts val="0"/>
                        </a:spcBef>
                        <a:spcAft>
                          <a:spcPts val="0"/>
                        </a:spcAft>
                        <a:buNone/>
                      </a:pPr>
                      <a:r>
                        <a:rPr lang="en" sz="1000"/>
                        <a:t>Detailed errors/logs are shown to aid debugging</a:t>
                      </a:r>
                      <a:endParaRPr sz="1000"/>
                    </a:p>
                  </a:txBody>
                  <a:tcPr marT="91425" marB="91425" marR="91425" marL="91425"/>
                </a:tc>
                <a:tc>
                  <a:txBody>
                    <a:bodyPr/>
                    <a:lstStyle/>
                    <a:p>
                      <a:pPr indent="0" lvl="0" marL="0" rtl="0" algn="l">
                        <a:spcBef>
                          <a:spcPts val="0"/>
                        </a:spcBef>
                        <a:spcAft>
                          <a:spcPts val="0"/>
                        </a:spcAft>
                        <a:buNone/>
                      </a:pPr>
                      <a:r>
                        <a:rPr lang="en" sz="1000"/>
                        <a:t>Errors are hidden from users, logged securely</a:t>
                      </a:r>
                      <a:endParaRPr sz="1000"/>
                    </a:p>
                  </a:txBody>
                  <a:tcPr marT="91425" marB="91425" marR="91425" marL="91425"/>
                </a:tc>
              </a:tr>
              <a:tr h="342650">
                <a:tc>
                  <a:txBody>
                    <a:bodyPr/>
                    <a:lstStyle/>
                    <a:p>
                      <a:pPr indent="0" lvl="0" marL="0" rtl="0" algn="l">
                        <a:spcBef>
                          <a:spcPts val="0"/>
                        </a:spcBef>
                        <a:spcAft>
                          <a:spcPts val="0"/>
                        </a:spcAft>
                        <a:buNone/>
                      </a:pPr>
                      <a:r>
                        <a:rPr b="1" lang="en" sz="1000"/>
                        <a:t>Data Used</a:t>
                      </a:r>
                      <a:endParaRPr b="1" sz="1000"/>
                    </a:p>
                  </a:txBody>
                  <a:tcPr marT="91425" marB="91425" marR="91425" marL="91425"/>
                </a:tc>
                <a:tc>
                  <a:txBody>
                    <a:bodyPr/>
                    <a:lstStyle/>
                    <a:p>
                      <a:pPr indent="0" lvl="0" marL="0" rtl="0" algn="l">
                        <a:spcBef>
                          <a:spcPts val="0"/>
                        </a:spcBef>
                        <a:spcAft>
                          <a:spcPts val="0"/>
                        </a:spcAft>
                        <a:buNone/>
                      </a:pPr>
                      <a:r>
                        <a:rPr lang="en" sz="1000"/>
                        <a:t>Fake or test data</a:t>
                      </a:r>
                      <a:endParaRPr sz="1000"/>
                    </a:p>
                  </a:txBody>
                  <a:tcPr marT="91425" marB="91425" marR="91425" marL="91425"/>
                </a:tc>
                <a:tc>
                  <a:txBody>
                    <a:bodyPr/>
                    <a:lstStyle/>
                    <a:p>
                      <a:pPr indent="0" lvl="0" marL="0" rtl="0" algn="l">
                        <a:spcBef>
                          <a:spcPts val="0"/>
                        </a:spcBef>
                        <a:spcAft>
                          <a:spcPts val="0"/>
                        </a:spcAft>
                        <a:buNone/>
                      </a:pPr>
                      <a:r>
                        <a:rPr lang="en" sz="1000"/>
                        <a:t>Real user data and transactions</a:t>
                      </a:r>
                      <a:endParaRPr sz="1000"/>
                    </a:p>
                  </a:txBody>
                  <a:tcPr marT="91425" marB="91425" marR="91425" marL="91425"/>
                </a:tc>
              </a:tr>
              <a:tr h="342650">
                <a:tc>
                  <a:txBody>
                    <a:bodyPr/>
                    <a:lstStyle/>
                    <a:p>
                      <a:pPr indent="0" lvl="0" marL="0" rtl="0" algn="l">
                        <a:spcBef>
                          <a:spcPts val="0"/>
                        </a:spcBef>
                        <a:spcAft>
                          <a:spcPts val="0"/>
                        </a:spcAft>
                        <a:buNone/>
                      </a:pPr>
                      <a:r>
                        <a:rPr b="1" lang="en" sz="1000"/>
                        <a:t>Tools Enabled</a:t>
                      </a:r>
                      <a:endParaRPr b="1" sz="1000"/>
                    </a:p>
                  </a:txBody>
                  <a:tcPr marT="91425" marB="91425" marR="91425" marL="91425"/>
                </a:tc>
                <a:tc>
                  <a:txBody>
                    <a:bodyPr/>
                    <a:lstStyle/>
                    <a:p>
                      <a:pPr indent="0" lvl="0" marL="0" rtl="0" algn="l">
                        <a:spcBef>
                          <a:spcPts val="0"/>
                        </a:spcBef>
                        <a:spcAft>
                          <a:spcPts val="0"/>
                        </a:spcAft>
                        <a:buNone/>
                      </a:pPr>
                      <a:r>
                        <a:rPr lang="en" sz="1000"/>
                        <a:t>Debuggers, profilers, and development plugins</a:t>
                      </a:r>
                      <a:endParaRPr sz="1000"/>
                    </a:p>
                  </a:txBody>
                  <a:tcPr marT="91425" marB="91425" marR="91425" marL="91425"/>
                </a:tc>
                <a:tc>
                  <a:txBody>
                    <a:bodyPr/>
                    <a:lstStyle/>
                    <a:p>
                      <a:pPr indent="0" lvl="0" marL="0" rtl="0" algn="l">
                        <a:spcBef>
                          <a:spcPts val="0"/>
                        </a:spcBef>
                        <a:spcAft>
                          <a:spcPts val="0"/>
                        </a:spcAft>
                        <a:buNone/>
                      </a:pPr>
                      <a:r>
                        <a:rPr lang="en" sz="1000"/>
                        <a:t>Monitoring tools, analytics, crash reporting</a:t>
                      </a:r>
                      <a:endParaRPr sz="1000"/>
                    </a:p>
                  </a:txBody>
                  <a:tcPr marT="91425" marB="91425" marR="91425" marL="91425"/>
                </a:tc>
              </a:tr>
              <a:tr h="342650">
                <a:tc>
                  <a:txBody>
                    <a:bodyPr/>
                    <a:lstStyle/>
                    <a:p>
                      <a:pPr indent="0" lvl="0" marL="0" rtl="0" algn="l">
                        <a:spcBef>
                          <a:spcPts val="0"/>
                        </a:spcBef>
                        <a:spcAft>
                          <a:spcPts val="0"/>
                        </a:spcAft>
                        <a:buNone/>
                      </a:pPr>
                      <a:r>
                        <a:rPr b="1" lang="en" sz="1000"/>
                        <a:t>Configuration</a:t>
                      </a:r>
                      <a:endParaRPr b="1" sz="1000"/>
                    </a:p>
                  </a:txBody>
                  <a:tcPr marT="91425" marB="91425" marR="91425" marL="91425"/>
                </a:tc>
                <a:tc>
                  <a:txBody>
                    <a:bodyPr/>
                    <a:lstStyle/>
                    <a:p>
                      <a:pPr indent="0" lvl="0" marL="0" rtl="0" algn="l">
                        <a:spcBef>
                          <a:spcPts val="0"/>
                        </a:spcBef>
                        <a:spcAft>
                          <a:spcPts val="0"/>
                        </a:spcAft>
                        <a:buNone/>
                      </a:pPr>
                      <a:r>
                        <a:rPr lang="en" sz="1000"/>
                        <a:t>Debug mode ON, caching OFF</a:t>
                      </a:r>
                      <a:endParaRPr sz="1000"/>
                    </a:p>
                  </a:txBody>
                  <a:tcPr marT="91425" marB="91425" marR="91425" marL="91425"/>
                </a:tc>
                <a:tc>
                  <a:txBody>
                    <a:bodyPr/>
                    <a:lstStyle/>
                    <a:p>
                      <a:pPr indent="0" lvl="0" marL="0" rtl="0" algn="l">
                        <a:spcBef>
                          <a:spcPts val="0"/>
                        </a:spcBef>
                        <a:spcAft>
                          <a:spcPts val="0"/>
                        </a:spcAft>
                        <a:buNone/>
                      </a:pPr>
                      <a:r>
                        <a:rPr lang="en" sz="1000"/>
                        <a:t>Debug mode OFF, caching and CDN enabled</a:t>
                      </a:r>
                      <a:endParaRPr sz="1000"/>
                    </a:p>
                  </a:txBody>
                  <a:tcPr marT="91425" marB="91425" marR="91425" marL="91425"/>
                </a:tc>
              </a:tr>
              <a:tr h="498400">
                <a:tc>
                  <a:txBody>
                    <a:bodyPr/>
                    <a:lstStyle/>
                    <a:p>
                      <a:pPr indent="0" lvl="0" marL="0" rtl="0" algn="l">
                        <a:spcBef>
                          <a:spcPts val="0"/>
                        </a:spcBef>
                        <a:spcAft>
                          <a:spcPts val="0"/>
                        </a:spcAft>
                        <a:buNone/>
                      </a:pPr>
                      <a:r>
                        <a:rPr b="1" lang="en" sz="1000"/>
                        <a:t>Deployment Frequency</a:t>
                      </a:r>
                      <a:endParaRPr b="1" sz="1000"/>
                    </a:p>
                  </a:txBody>
                  <a:tcPr marT="91425" marB="91425" marR="91425" marL="91425"/>
                </a:tc>
                <a:tc>
                  <a:txBody>
                    <a:bodyPr/>
                    <a:lstStyle/>
                    <a:p>
                      <a:pPr indent="0" lvl="0" marL="0" rtl="0" algn="l">
                        <a:spcBef>
                          <a:spcPts val="0"/>
                        </a:spcBef>
                        <a:spcAft>
                          <a:spcPts val="0"/>
                        </a:spcAft>
                        <a:buNone/>
                      </a:pPr>
                      <a:r>
                        <a:rPr lang="en" sz="1000"/>
                        <a:t>Frequent updates, even daily</a:t>
                      </a:r>
                      <a:endParaRPr sz="1000"/>
                    </a:p>
                  </a:txBody>
                  <a:tcPr marT="91425" marB="91425" marR="91425" marL="91425"/>
                </a:tc>
                <a:tc>
                  <a:txBody>
                    <a:bodyPr/>
                    <a:lstStyle/>
                    <a:p>
                      <a:pPr indent="0" lvl="0" marL="0" rtl="0" algn="l">
                        <a:spcBef>
                          <a:spcPts val="0"/>
                        </a:spcBef>
                        <a:spcAft>
                          <a:spcPts val="0"/>
                        </a:spcAft>
                        <a:buNone/>
                      </a:pPr>
                      <a:r>
                        <a:rPr lang="en" sz="1000"/>
                        <a:t>Controlled and tested releases</a:t>
                      </a:r>
                      <a:endParaRPr sz="1000"/>
                    </a:p>
                  </a:txBody>
                  <a:tcPr marT="91425" marB="91425" marR="91425" marL="91425"/>
                </a:tc>
              </a:tr>
              <a:tr h="342650">
                <a:tc>
                  <a:txBody>
                    <a:bodyPr/>
                    <a:lstStyle/>
                    <a:p>
                      <a:pPr indent="0" lvl="0" marL="0" rtl="0" algn="l">
                        <a:spcBef>
                          <a:spcPts val="0"/>
                        </a:spcBef>
                        <a:spcAft>
                          <a:spcPts val="0"/>
                        </a:spcAft>
                        <a:buNone/>
                      </a:pPr>
                      <a:r>
                        <a:rPr b="1" lang="en" sz="1000"/>
                        <a:t>Monitoring</a:t>
                      </a:r>
                      <a:endParaRPr b="1" sz="1000"/>
                    </a:p>
                  </a:txBody>
                  <a:tcPr marT="91425" marB="91425" marR="91425" marL="91425"/>
                </a:tc>
                <a:tc>
                  <a:txBody>
                    <a:bodyPr/>
                    <a:lstStyle/>
                    <a:p>
                      <a:pPr indent="0" lvl="0" marL="0" rtl="0" algn="l">
                        <a:spcBef>
                          <a:spcPts val="0"/>
                        </a:spcBef>
                        <a:spcAft>
                          <a:spcPts val="0"/>
                        </a:spcAft>
                        <a:buNone/>
                      </a:pPr>
                      <a:r>
                        <a:rPr lang="en" sz="1000"/>
                        <a:t>Minimal or internal monitoring</a:t>
                      </a:r>
                      <a:endParaRPr sz="1000"/>
                    </a:p>
                  </a:txBody>
                  <a:tcPr marT="91425" marB="91425" marR="91425" marL="91425"/>
                </a:tc>
                <a:tc>
                  <a:txBody>
                    <a:bodyPr/>
                    <a:lstStyle/>
                    <a:p>
                      <a:pPr indent="0" lvl="0" marL="0" rtl="0" algn="l">
                        <a:spcBef>
                          <a:spcPts val="0"/>
                        </a:spcBef>
                        <a:spcAft>
                          <a:spcPts val="0"/>
                        </a:spcAft>
                        <a:buNone/>
                      </a:pPr>
                      <a:r>
                        <a:rPr lang="en" sz="1000"/>
                        <a:t>Full-scale monitoring and logging (e.g. uptime, traffic)</a:t>
                      </a:r>
                      <a:endParaRPr sz="1000"/>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500">
                <a:solidFill>
                  <a:schemeClr val="dk1"/>
                </a:solidFill>
              </a:rPr>
              <a:t>1. Setting Up Environment Variables</a:t>
            </a:r>
            <a:endParaRPr b="1" sz="1500">
              <a:solidFill>
                <a:schemeClr val="dk1"/>
              </a:solidFill>
            </a:endParaRPr>
          </a:p>
          <a:p>
            <a:pPr indent="0" lvl="0" marL="0" rtl="0" algn="l">
              <a:lnSpc>
                <a:spcPct val="178593"/>
              </a:lnSpc>
              <a:spcBef>
                <a:spcPts val="1400"/>
              </a:spcBef>
              <a:spcAft>
                <a:spcPts val="0"/>
              </a:spcAft>
              <a:buClr>
                <a:schemeClr val="dk1"/>
              </a:buClr>
              <a:buSzPts val="1100"/>
              <a:buFont typeface="Arial"/>
              <a:buNone/>
            </a:pPr>
            <a:r>
              <a:rPr b="1" lang="en" sz="1500">
                <a:solidFill>
                  <a:srgbClr val="404040"/>
                </a:solidFill>
                <a:latin typeface="Roboto"/>
                <a:ea typeface="Roboto"/>
                <a:cs typeface="Roboto"/>
                <a:sym typeface="Roboto"/>
              </a:rPr>
              <a:t>A. Create a </a:t>
            </a:r>
            <a:r>
              <a:rPr b="1" lang="en" sz="1500">
                <a:solidFill>
                  <a:srgbClr val="404040"/>
                </a:solidFill>
                <a:latin typeface="Roboto Mono"/>
                <a:ea typeface="Roboto Mono"/>
                <a:cs typeface="Roboto Mono"/>
                <a:sym typeface="Roboto Mono"/>
              </a:rPr>
              <a:t>.env</a:t>
            </a:r>
            <a:r>
              <a:rPr b="1" lang="en" sz="1500">
                <a:solidFill>
                  <a:srgbClr val="404040"/>
                </a:solidFill>
                <a:latin typeface="Roboto"/>
                <a:ea typeface="Roboto"/>
                <a:cs typeface="Roboto"/>
                <a:sym typeface="Roboto"/>
              </a:rPr>
              <a:t> File (Development)</a:t>
            </a:r>
            <a:endParaRPr b="1" sz="1500">
              <a:solidFill>
                <a:srgbClr val="404040"/>
              </a:solidFill>
              <a:latin typeface="Roboto"/>
              <a:ea typeface="Roboto"/>
              <a:cs typeface="Roboto"/>
              <a:sym typeface="Roboto"/>
            </a:endParaRPr>
          </a:p>
          <a:p>
            <a:pPr indent="0" lvl="0" marL="63500" marR="139700" rtl="0" algn="l">
              <a:lnSpc>
                <a:spcPct val="99260"/>
              </a:lnSpc>
              <a:spcBef>
                <a:spcPts val="1000"/>
              </a:spcBef>
              <a:spcAft>
                <a:spcPts val="0"/>
              </a:spcAft>
              <a:buNone/>
            </a:pPr>
            <a:r>
              <a:rPr lang="en" sz="1500">
                <a:solidFill>
                  <a:srgbClr val="525252"/>
                </a:solidFill>
                <a:latin typeface="Roboto"/>
                <a:ea typeface="Roboto"/>
                <a:cs typeface="Roboto"/>
                <a:sym typeface="Roboto"/>
              </a:rPr>
              <a:t>b</a:t>
            </a:r>
            <a:r>
              <a:rPr lang="en" sz="1500">
                <a:solidFill>
                  <a:srgbClr val="525252"/>
                </a:solidFill>
                <a:latin typeface="Roboto"/>
                <a:ea typeface="Roboto"/>
                <a:cs typeface="Roboto"/>
                <a:sym typeface="Roboto"/>
              </a:rPr>
              <a:t>ash</a:t>
            </a:r>
            <a:endParaRPr sz="1500">
              <a:solidFill>
                <a:srgbClr val="525252"/>
              </a:solidFill>
              <a:latin typeface="Roboto"/>
              <a:ea typeface="Roboto"/>
              <a:cs typeface="Roboto"/>
              <a:sym typeface="Roboto"/>
            </a:endParaRPr>
          </a:p>
          <a:p>
            <a:pPr indent="0" lvl="0" marL="0" rtl="0" algn="l">
              <a:spcBef>
                <a:spcPts val="0"/>
              </a:spcBef>
              <a:spcAft>
                <a:spcPts val="0"/>
              </a:spcAft>
              <a:buNone/>
            </a:pPr>
            <a:r>
              <a:rPr i="1" lang="en" sz="1500">
                <a:solidFill>
                  <a:srgbClr val="A0A1A7"/>
                </a:solidFill>
                <a:latin typeface="Roboto Mono"/>
                <a:ea typeface="Roboto Mono"/>
                <a:cs typeface="Roboto Mono"/>
                <a:sym typeface="Roboto Mono"/>
              </a:rPr>
              <a:t># .env.example (template - never commit real .env to version control!)</a:t>
            </a:r>
            <a:endParaRPr sz="15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4078F2"/>
                </a:solidFill>
                <a:latin typeface="Roboto Mono"/>
                <a:ea typeface="Roboto Mono"/>
                <a:cs typeface="Roboto Mono"/>
                <a:sym typeface="Roboto Mono"/>
              </a:rPr>
              <a:t>DB_HOST=</a:t>
            </a:r>
            <a:r>
              <a:rPr lang="en" sz="1500">
                <a:solidFill>
                  <a:srgbClr val="494949"/>
                </a:solidFill>
                <a:latin typeface="Roboto Mono"/>
                <a:ea typeface="Roboto Mono"/>
                <a:cs typeface="Roboto Mono"/>
                <a:sym typeface="Roboto Mono"/>
              </a:rPr>
              <a:t>your_database_host</a:t>
            </a:r>
            <a:endParaRPr sz="15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4078F2"/>
                </a:solidFill>
                <a:latin typeface="Roboto Mono"/>
                <a:ea typeface="Roboto Mono"/>
                <a:cs typeface="Roboto Mono"/>
                <a:sym typeface="Roboto Mono"/>
              </a:rPr>
              <a:t>DB_PORT=</a:t>
            </a:r>
            <a:r>
              <a:rPr lang="en" sz="1500">
                <a:solidFill>
                  <a:srgbClr val="B76B01"/>
                </a:solidFill>
                <a:latin typeface="Roboto Mono"/>
                <a:ea typeface="Roboto Mono"/>
                <a:cs typeface="Roboto Mono"/>
                <a:sym typeface="Roboto Mono"/>
              </a:rPr>
              <a:t>5432</a:t>
            </a:r>
            <a:endParaRPr sz="15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4078F2"/>
                </a:solidFill>
                <a:latin typeface="Roboto Mono"/>
                <a:ea typeface="Roboto Mono"/>
                <a:cs typeface="Roboto Mono"/>
                <a:sym typeface="Roboto Mono"/>
              </a:rPr>
              <a:t>DB_NAME=</a:t>
            </a:r>
            <a:r>
              <a:rPr lang="en" sz="1500">
                <a:solidFill>
                  <a:srgbClr val="494949"/>
                </a:solidFill>
                <a:latin typeface="Roboto Mono"/>
                <a:ea typeface="Roboto Mono"/>
                <a:cs typeface="Roboto Mono"/>
                <a:sym typeface="Roboto Mono"/>
              </a:rPr>
              <a:t>your_db_name</a:t>
            </a:r>
            <a:endParaRPr sz="15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4078F2"/>
                </a:solidFill>
                <a:latin typeface="Roboto Mono"/>
                <a:ea typeface="Roboto Mono"/>
                <a:cs typeface="Roboto Mono"/>
                <a:sym typeface="Roboto Mono"/>
              </a:rPr>
              <a:t>DB_USER=</a:t>
            </a:r>
            <a:r>
              <a:rPr lang="en" sz="1500">
                <a:solidFill>
                  <a:srgbClr val="494949"/>
                </a:solidFill>
                <a:latin typeface="Roboto Mono"/>
                <a:ea typeface="Roboto Mono"/>
                <a:cs typeface="Roboto Mono"/>
                <a:sym typeface="Roboto Mono"/>
              </a:rPr>
              <a:t>your_db_user</a:t>
            </a:r>
            <a:endParaRPr sz="15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4078F2"/>
                </a:solidFill>
                <a:latin typeface="Roboto Mono"/>
                <a:ea typeface="Roboto Mono"/>
                <a:cs typeface="Roboto Mono"/>
                <a:sym typeface="Roboto Mono"/>
              </a:rPr>
              <a:t>DB_PASSWORD=</a:t>
            </a:r>
            <a:r>
              <a:rPr lang="en" sz="1500">
                <a:solidFill>
                  <a:srgbClr val="494949"/>
                </a:solidFill>
                <a:latin typeface="Roboto Mono"/>
                <a:ea typeface="Roboto Mono"/>
                <a:cs typeface="Roboto Mono"/>
                <a:sym typeface="Roboto Mono"/>
              </a:rPr>
              <a:t>your_strong_password</a:t>
            </a:r>
            <a:endParaRPr sz="15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4078F2"/>
                </a:solidFill>
                <a:latin typeface="Roboto Mono"/>
                <a:ea typeface="Roboto Mono"/>
                <a:cs typeface="Roboto Mono"/>
                <a:sym typeface="Roboto Mono"/>
              </a:rPr>
              <a:t>SECRET_KEY=</a:t>
            </a:r>
            <a:r>
              <a:rPr lang="en" sz="1500">
                <a:solidFill>
                  <a:srgbClr val="494949"/>
                </a:solidFill>
                <a:latin typeface="Roboto Mono"/>
                <a:ea typeface="Roboto Mono"/>
                <a:cs typeface="Roboto Mono"/>
                <a:sym typeface="Roboto Mono"/>
              </a:rPr>
              <a:t>your_randomly_generated_secret</a:t>
            </a:r>
            <a:endParaRPr sz="15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4078F2"/>
                </a:solidFill>
                <a:latin typeface="Roboto Mono"/>
                <a:ea typeface="Roboto Mono"/>
                <a:cs typeface="Roboto Mono"/>
                <a:sym typeface="Roboto Mono"/>
              </a:rPr>
              <a:t>DEBUG=</a:t>
            </a:r>
            <a:r>
              <a:rPr lang="en" sz="1500">
                <a:solidFill>
                  <a:srgbClr val="494949"/>
                </a:solidFill>
                <a:latin typeface="Roboto Mono"/>
                <a:ea typeface="Roboto Mono"/>
                <a:cs typeface="Roboto Mono"/>
                <a:sym typeface="Roboto Mono"/>
              </a:rPr>
              <a:t>False  </a:t>
            </a:r>
            <a:r>
              <a:rPr i="1" lang="en" sz="1500">
                <a:solidFill>
                  <a:srgbClr val="A0A1A7"/>
                </a:solidFill>
                <a:latin typeface="Roboto Mono"/>
                <a:ea typeface="Roboto Mono"/>
                <a:cs typeface="Roboto Mono"/>
                <a:sym typeface="Roboto Mono"/>
              </a:rPr>
              <a:t># Disable in production!</a:t>
            </a:r>
            <a:endParaRPr sz="1500">
              <a:solidFill>
                <a:srgbClr val="494949"/>
              </a:solidFill>
              <a:latin typeface="Roboto Mono"/>
              <a:ea typeface="Roboto Mono"/>
              <a:cs typeface="Roboto Mono"/>
              <a:sym typeface="Roboto Mono"/>
            </a:endParaRPr>
          </a:p>
          <a:p>
            <a:pPr indent="0" lvl="0" marL="127000" marR="127000" rtl="0" algn="l">
              <a:lnSpc>
                <a:spcPct val="158816"/>
              </a:lnSpc>
              <a:spcBef>
                <a:spcPts val="0"/>
              </a:spcBef>
              <a:spcAft>
                <a:spcPts val="0"/>
              </a:spcAft>
              <a:buNone/>
            </a:pPr>
            <a:r>
              <a:rPr lang="en" sz="1500">
                <a:solidFill>
                  <a:srgbClr val="4078F2"/>
                </a:solidFill>
                <a:latin typeface="Roboto Mono"/>
                <a:ea typeface="Roboto Mono"/>
                <a:cs typeface="Roboto Mono"/>
                <a:sym typeface="Roboto Mono"/>
              </a:rPr>
              <a:t>ALLOWED_HOSTS=</a:t>
            </a:r>
            <a:r>
              <a:rPr lang="en" sz="1500">
                <a:solidFill>
                  <a:srgbClr val="494949"/>
                </a:solidFill>
                <a:latin typeface="Roboto Mono"/>
                <a:ea typeface="Roboto Mono"/>
                <a:cs typeface="Roboto Mono"/>
                <a:sym typeface="Roboto Mono"/>
              </a:rPr>
              <a:t>.yourdomain.com,localhost</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8593"/>
              </a:lnSpc>
              <a:spcBef>
                <a:spcPts val="1400"/>
              </a:spcBef>
              <a:spcAft>
                <a:spcPts val="0"/>
              </a:spcAft>
              <a:buNone/>
            </a:pPr>
            <a:r>
              <a:rPr b="1" lang="en" sz="1500">
                <a:solidFill>
                  <a:srgbClr val="404040"/>
                </a:solidFill>
                <a:latin typeface="Roboto"/>
                <a:ea typeface="Roboto"/>
                <a:cs typeface="Roboto"/>
                <a:sym typeface="Roboto"/>
              </a:rPr>
              <a:t>B. Load Variables in Your App</a:t>
            </a:r>
            <a:endParaRPr b="1" sz="1500">
              <a:solidFill>
                <a:srgbClr val="404040"/>
              </a:solidFill>
              <a:latin typeface="Roboto"/>
              <a:ea typeface="Roboto"/>
              <a:cs typeface="Roboto"/>
              <a:sym typeface="Roboto"/>
            </a:endParaRPr>
          </a:p>
          <a:p>
            <a:pPr indent="-323850" lvl="0" marL="457200" rtl="0" algn="l">
              <a:lnSpc>
                <a:spcPct val="158816"/>
              </a:lnSpc>
              <a:spcBef>
                <a:spcPts val="1000"/>
              </a:spcBef>
              <a:spcAft>
                <a:spcPts val="0"/>
              </a:spcAft>
              <a:buClr>
                <a:srgbClr val="404040"/>
              </a:buClr>
              <a:buSzPts val="1500"/>
              <a:buFont typeface="Roboto"/>
              <a:buChar char="●"/>
            </a:pPr>
            <a:r>
              <a:rPr b="1" lang="en" sz="1500">
                <a:solidFill>
                  <a:srgbClr val="404040"/>
                </a:solidFill>
                <a:latin typeface="Roboto"/>
                <a:ea typeface="Roboto"/>
                <a:cs typeface="Roboto"/>
                <a:sym typeface="Roboto"/>
              </a:rPr>
              <a:t>Python (Django/Flask):</a:t>
            </a:r>
            <a:endParaRPr b="1" sz="1500">
              <a:solidFill>
                <a:srgbClr val="404040"/>
              </a:solidFill>
              <a:latin typeface="Roboto"/>
              <a:ea typeface="Roboto"/>
              <a:cs typeface="Roboto"/>
              <a:sym typeface="Roboto"/>
            </a:endParaRPr>
          </a:p>
          <a:p>
            <a:pPr indent="0" lvl="0" marL="0" rtl="0" algn="l">
              <a:spcBef>
                <a:spcPts val="1000"/>
              </a:spcBef>
              <a:spcAft>
                <a:spcPts val="0"/>
              </a:spcAft>
              <a:buNone/>
            </a:pPr>
            <a:r>
              <a:rPr i="1" lang="en" sz="1500">
                <a:solidFill>
                  <a:srgbClr val="A0A1A7"/>
                </a:solidFill>
                <a:latin typeface="Roboto Mono"/>
                <a:ea typeface="Roboto Mono"/>
                <a:cs typeface="Roboto Mono"/>
                <a:sym typeface="Roboto Mono"/>
              </a:rPr>
              <a:t>#</a:t>
            </a:r>
            <a:r>
              <a:rPr i="1" lang="en" sz="1500">
                <a:solidFill>
                  <a:srgbClr val="A0A1A7"/>
                </a:solidFill>
                <a:latin typeface="Roboto Mono"/>
                <a:ea typeface="Roboto Mono"/>
                <a:cs typeface="Roboto Mono"/>
                <a:sym typeface="Roboto Mono"/>
              </a:rPr>
              <a:t> Install python-dotenv</a:t>
            </a:r>
            <a:endParaRPr sz="15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494949"/>
                </a:solidFill>
                <a:latin typeface="Roboto Mono"/>
                <a:ea typeface="Roboto Mono"/>
                <a:cs typeface="Roboto Mono"/>
                <a:sym typeface="Roboto Mono"/>
              </a:rPr>
              <a:t>pip install python</a:t>
            </a:r>
            <a:r>
              <a:rPr lang="en" sz="1500">
                <a:solidFill>
                  <a:srgbClr val="4078F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dotenv</a:t>
            </a:r>
            <a:endParaRPr sz="1500">
              <a:solidFill>
                <a:srgbClr val="494949"/>
              </a:solidFill>
              <a:latin typeface="Roboto Mono"/>
              <a:ea typeface="Roboto Mono"/>
              <a:cs typeface="Roboto Mono"/>
              <a:sym typeface="Roboto Mono"/>
            </a:endParaRPr>
          </a:p>
          <a:p>
            <a:pPr indent="0" lvl="0" marL="0" rtl="0" algn="l">
              <a:spcBef>
                <a:spcPts val="0"/>
              </a:spcBef>
              <a:spcAft>
                <a:spcPts val="0"/>
              </a:spcAft>
              <a:buNone/>
            </a:pPr>
            <a:r>
              <a:t/>
            </a:r>
            <a:endParaRPr sz="1500">
              <a:solidFill>
                <a:srgbClr val="494949"/>
              </a:solidFill>
              <a:latin typeface="Roboto Mono"/>
              <a:ea typeface="Roboto Mono"/>
              <a:cs typeface="Roboto Mono"/>
              <a:sym typeface="Roboto Mono"/>
            </a:endParaRPr>
          </a:p>
          <a:p>
            <a:pPr indent="0" lvl="0" marL="0" rtl="0" algn="l">
              <a:spcBef>
                <a:spcPts val="0"/>
              </a:spcBef>
              <a:spcAft>
                <a:spcPts val="0"/>
              </a:spcAft>
              <a:buNone/>
            </a:pPr>
            <a:r>
              <a:rPr i="1" lang="en" sz="1500">
                <a:solidFill>
                  <a:srgbClr val="A0A1A7"/>
                </a:solidFill>
                <a:latin typeface="Roboto Mono"/>
                <a:ea typeface="Roboto Mono"/>
                <a:cs typeface="Roboto Mono"/>
                <a:sym typeface="Roboto Mono"/>
              </a:rPr>
              <a:t># In settings.py (Django)</a:t>
            </a:r>
            <a:endParaRPr sz="15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A626A4"/>
                </a:solidFill>
                <a:latin typeface="Roboto Mono"/>
                <a:ea typeface="Roboto Mono"/>
                <a:cs typeface="Roboto Mono"/>
                <a:sym typeface="Roboto Mono"/>
              </a:rPr>
              <a:t>from</a:t>
            </a:r>
            <a:r>
              <a:rPr lang="en" sz="1500">
                <a:solidFill>
                  <a:srgbClr val="494949"/>
                </a:solidFill>
                <a:latin typeface="Roboto Mono"/>
                <a:ea typeface="Roboto Mono"/>
                <a:cs typeface="Roboto Mono"/>
                <a:sym typeface="Roboto Mono"/>
              </a:rPr>
              <a:t> dotenv </a:t>
            </a:r>
            <a:r>
              <a:rPr lang="en" sz="1500">
                <a:solidFill>
                  <a:srgbClr val="A626A4"/>
                </a:solidFill>
                <a:latin typeface="Roboto Mono"/>
                <a:ea typeface="Roboto Mono"/>
                <a:cs typeface="Roboto Mono"/>
                <a:sym typeface="Roboto Mono"/>
              </a:rPr>
              <a:t>import</a:t>
            </a:r>
            <a:r>
              <a:rPr lang="en" sz="1500">
                <a:solidFill>
                  <a:srgbClr val="494949"/>
                </a:solidFill>
                <a:latin typeface="Roboto Mono"/>
                <a:ea typeface="Roboto Mono"/>
                <a:cs typeface="Roboto Mono"/>
                <a:sym typeface="Roboto Mono"/>
              </a:rPr>
              <a:t> load_dotenv</a:t>
            </a:r>
            <a:endParaRPr sz="15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500">
                <a:solidFill>
                  <a:srgbClr val="494949"/>
                </a:solidFill>
                <a:latin typeface="Roboto Mono"/>
                <a:ea typeface="Roboto Mono"/>
                <a:cs typeface="Roboto Mono"/>
                <a:sym typeface="Roboto Mono"/>
              </a:rPr>
              <a:t>load_dotenv</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a:t>
            </a:r>
            <a:r>
              <a:rPr i="1" lang="en" sz="1500">
                <a:solidFill>
                  <a:srgbClr val="A0A1A7"/>
                </a:solidFill>
                <a:latin typeface="Roboto Mono"/>
                <a:ea typeface="Roboto Mono"/>
                <a:cs typeface="Roboto Mono"/>
                <a:sym typeface="Roboto Mono"/>
              </a:rPr>
              <a:t># Loads variables from .env</a:t>
            </a:r>
            <a:endParaRPr sz="1500">
              <a:solidFill>
                <a:srgbClr val="494949"/>
              </a:solidFill>
              <a:latin typeface="Roboto Mono"/>
              <a:ea typeface="Roboto Mono"/>
              <a:cs typeface="Roboto Mono"/>
              <a:sym typeface="Roboto Mono"/>
            </a:endParaRPr>
          </a:p>
          <a:p>
            <a:pPr indent="-323850" lvl="0" marL="457200" rtl="0" algn="l">
              <a:spcBef>
                <a:spcPts val="1000"/>
              </a:spcBef>
              <a:spcAft>
                <a:spcPts val="0"/>
              </a:spcAft>
              <a:buClr>
                <a:srgbClr val="404040"/>
              </a:buClr>
              <a:buSzPts val="1500"/>
              <a:buFont typeface="Roboto"/>
              <a:buChar char="●"/>
            </a:pPr>
            <a:r>
              <a:rPr lang="en" sz="1500">
                <a:solidFill>
                  <a:srgbClr val="494949"/>
                </a:solidFill>
                <a:latin typeface="Roboto Mono"/>
                <a:ea typeface="Roboto Mono"/>
                <a:cs typeface="Roboto Mono"/>
                <a:sym typeface="Roboto Mono"/>
              </a:rPr>
              <a:t>SECRET_KEY </a:t>
            </a:r>
            <a:r>
              <a:rPr lang="en" sz="1500">
                <a:solidFill>
                  <a:srgbClr val="4078F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os</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getenv</a:t>
            </a:r>
            <a:r>
              <a:rPr lang="en" sz="1500">
                <a:solidFill>
                  <a:srgbClr val="383A42"/>
                </a:solidFill>
                <a:latin typeface="Roboto Mono"/>
                <a:ea typeface="Roboto Mono"/>
                <a:cs typeface="Roboto Mono"/>
                <a:sym typeface="Roboto Mono"/>
              </a:rPr>
              <a:t>(</a:t>
            </a:r>
            <a:r>
              <a:rPr lang="en" sz="1500">
                <a:solidFill>
                  <a:srgbClr val="50A14F"/>
                </a:solidFill>
                <a:latin typeface="Roboto Mono"/>
                <a:ea typeface="Roboto Mono"/>
                <a:cs typeface="Roboto Mono"/>
                <a:sym typeface="Roboto Mono"/>
              </a:rPr>
              <a:t>'SECRET_KEY'</a:t>
            </a:r>
            <a:r>
              <a:rPr lang="en" sz="1500">
                <a:solidFill>
                  <a:srgbClr val="383A42"/>
                </a:solidFill>
                <a:latin typeface="Roboto Mono"/>
                <a:ea typeface="Roboto Mono"/>
                <a:cs typeface="Roboto Mono"/>
                <a:sym typeface="Roboto Mono"/>
              </a:rPr>
              <a:t>)</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8593"/>
              </a:lnSpc>
              <a:spcBef>
                <a:spcPts val="1400"/>
              </a:spcBef>
              <a:spcAft>
                <a:spcPts val="0"/>
              </a:spcAft>
              <a:buNone/>
            </a:pPr>
            <a:r>
              <a:rPr b="1" lang="en" sz="1500">
                <a:solidFill>
                  <a:srgbClr val="404040"/>
                </a:solidFill>
                <a:latin typeface="Roboto"/>
                <a:ea typeface="Roboto"/>
                <a:cs typeface="Roboto"/>
                <a:sym typeface="Roboto"/>
              </a:rPr>
              <a:t>C. Configure Production Environment Variables</a:t>
            </a:r>
            <a:endParaRPr b="1" sz="1500">
              <a:solidFill>
                <a:srgbClr val="404040"/>
              </a:solidFill>
              <a:latin typeface="Roboto"/>
              <a:ea typeface="Roboto"/>
              <a:cs typeface="Roboto"/>
              <a:sym typeface="Roboto"/>
            </a:endParaRPr>
          </a:p>
          <a:p>
            <a:pPr indent="-323850" lvl="0" marL="457200" rtl="0" algn="l">
              <a:spcBef>
                <a:spcPts val="1000"/>
              </a:spcBef>
              <a:spcAft>
                <a:spcPts val="0"/>
              </a:spcAft>
              <a:buClr>
                <a:srgbClr val="404040"/>
              </a:buClr>
              <a:buSzPts val="1500"/>
              <a:buFont typeface="Roboto"/>
              <a:buChar char="●"/>
            </a:pPr>
            <a:r>
              <a:rPr b="1" lang="en" sz="1500">
                <a:solidFill>
                  <a:srgbClr val="404040"/>
                </a:solidFill>
                <a:latin typeface="Roboto"/>
                <a:ea typeface="Roboto"/>
                <a:cs typeface="Roboto"/>
                <a:sym typeface="Roboto"/>
              </a:rPr>
              <a:t>Cloud Platforms:</a:t>
            </a:r>
            <a:endParaRPr b="1" sz="1500">
              <a:solidFill>
                <a:srgbClr val="404040"/>
              </a:solidFill>
              <a:latin typeface="Roboto"/>
              <a:ea typeface="Roboto"/>
              <a:cs typeface="Roboto"/>
              <a:sym typeface="Roboto"/>
            </a:endParaRPr>
          </a:p>
          <a:p>
            <a:pPr indent="-323850" lvl="1" marL="914400" rtl="0" algn="l">
              <a:spcBef>
                <a:spcPts val="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AWS: Use Systems Manager Parameter Store or Elastic Beanstalk environment properties.</a:t>
            </a:r>
            <a:endParaRPr sz="1500">
              <a:solidFill>
                <a:srgbClr val="404040"/>
              </a:solidFill>
              <a:latin typeface="Roboto"/>
              <a:ea typeface="Roboto"/>
              <a:cs typeface="Roboto"/>
              <a:sym typeface="Roboto"/>
            </a:endParaRPr>
          </a:p>
          <a:p>
            <a:pPr indent="-323850" lvl="1" marL="914400" rtl="0" algn="l">
              <a:spcBef>
                <a:spcPts val="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Heroku: </a:t>
            </a:r>
            <a:r>
              <a:rPr lang="en" sz="1500">
                <a:solidFill>
                  <a:srgbClr val="404040"/>
                </a:solidFill>
                <a:latin typeface="Roboto Mono"/>
                <a:ea typeface="Roboto Mono"/>
                <a:cs typeface="Roboto Mono"/>
                <a:sym typeface="Roboto Mono"/>
              </a:rPr>
              <a:t>heroku config:set DB_HOST=your_host --app your-app-name</a:t>
            </a:r>
            <a:endParaRPr sz="1500">
              <a:solidFill>
                <a:srgbClr val="404040"/>
              </a:solidFill>
              <a:latin typeface="Roboto Mono"/>
              <a:ea typeface="Roboto Mono"/>
              <a:cs typeface="Roboto Mono"/>
              <a:sym typeface="Roboto Mono"/>
            </a:endParaRPr>
          </a:p>
          <a:p>
            <a:pPr indent="-323850" lvl="1" marL="914400" rtl="0" algn="l">
              <a:lnSpc>
                <a:spcPct val="158816"/>
              </a:lnSpc>
              <a:spcBef>
                <a:spcPts val="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Docker: Use </a:t>
            </a:r>
            <a:r>
              <a:rPr lang="en" sz="1500">
                <a:solidFill>
                  <a:srgbClr val="404040"/>
                </a:solidFill>
                <a:latin typeface="Roboto Mono"/>
                <a:ea typeface="Roboto Mono"/>
                <a:cs typeface="Roboto Mono"/>
                <a:sym typeface="Roboto Mono"/>
              </a:rPr>
              <a:t>--env-file</a:t>
            </a:r>
            <a:r>
              <a:rPr lang="en" sz="1500">
                <a:solidFill>
                  <a:srgbClr val="404040"/>
                </a:solidFill>
                <a:latin typeface="Roboto"/>
                <a:ea typeface="Roboto"/>
                <a:cs typeface="Roboto"/>
                <a:sym typeface="Roboto"/>
              </a:rPr>
              <a:t> or </a:t>
            </a:r>
            <a:r>
              <a:rPr lang="en" sz="1500">
                <a:solidFill>
                  <a:srgbClr val="404040"/>
                </a:solidFill>
                <a:latin typeface="Roboto Mono"/>
                <a:ea typeface="Roboto Mono"/>
                <a:cs typeface="Roboto Mono"/>
                <a:sym typeface="Roboto Mono"/>
              </a:rPr>
              <a:t>docker-compose.yml</a:t>
            </a:r>
            <a:r>
              <a:rPr lang="en" sz="1500">
                <a:solidFill>
                  <a:srgbClr val="404040"/>
                </a:solidFill>
                <a:latin typeface="Roboto"/>
                <a:ea typeface="Roboto"/>
                <a:cs typeface="Roboto"/>
                <a:sym typeface="Roboto"/>
              </a:rPr>
              <a:t>:</a:t>
            </a:r>
            <a:endParaRPr sz="1500">
              <a:solidFill>
                <a:srgbClr val="404040"/>
              </a:solidFill>
              <a:latin typeface="Roboto"/>
              <a:ea typeface="Roboto"/>
              <a:cs typeface="Roboto"/>
              <a:sym typeface="Roboto"/>
            </a:endParaRPr>
          </a:p>
          <a:p>
            <a:pPr indent="0" lvl="0" marL="0" marR="139700" rtl="0" algn="l">
              <a:lnSpc>
                <a:spcPct val="99260"/>
              </a:lnSpc>
              <a:spcBef>
                <a:spcPts val="1600"/>
              </a:spcBef>
              <a:spcAft>
                <a:spcPts val="0"/>
              </a:spcAft>
              <a:buNone/>
            </a:pPr>
            <a:r>
              <a:rPr b="1" lang="en" sz="1500">
                <a:solidFill>
                  <a:srgbClr val="525252"/>
                </a:solidFill>
                <a:latin typeface="Roboto"/>
                <a:ea typeface="Roboto"/>
                <a:cs typeface="Roboto"/>
                <a:sym typeface="Roboto"/>
              </a:rPr>
              <a:t>yaml</a:t>
            </a:r>
            <a:endParaRPr b="1" sz="1500">
              <a:solidFill>
                <a:srgbClr val="525252"/>
              </a:solidFill>
              <a:latin typeface="Roboto"/>
              <a:ea typeface="Roboto"/>
              <a:cs typeface="Roboto"/>
              <a:sym typeface="Roboto"/>
            </a:endParaRPr>
          </a:p>
          <a:p>
            <a:pPr indent="0" lvl="0" marL="0" rtl="0" algn="l">
              <a:spcBef>
                <a:spcPts val="1000"/>
              </a:spcBef>
              <a:spcAft>
                <a:spcPts val="0"/>
              </a:spcAft>
              <a:buNone/>
            </a:pPr>
            <a:r>
              <a:rPr lang="en" sz="1500">
                <a:solidFill>
                  <a:srgbClr val="B76B01"/>
                </a:solidFill>
                <a:latin typeface="Roboto Mono"/>
                <a:ea typeface="Roboto Mono"/>
                <a:cs typeface="Roboto Mono"/>
                <a:sym typeface="Roboto Mono"/>
              </a:rPr>
              <a:t>environment</a:t>
            </a:r>
            <a:r>
              <a:rPr lang="en" sz="1500">
                <a:solidFill>
                  <a:srgbClr val="383A42"/>
                </a:solidFill>
                <a:latin typeface="Roboto Mono"/>
                <a:ea typeface="Roboto Mono"/>
                <a:cs typeface="Roboto Mono"/>
                <a:sym typeface="Roboto Mono"/>
              </a:rPr>
              <a:t>:</a:t>
            </a:r>
            <a:endParaRPr sz="1500">
              <a:solidFill>
                <a:srgbClr val="494949"/>
              </a:solidFill>
              <a:latin typeface="Roboto Mono"/>
              <a:ea typeface="Roboto Mono"/>
              <a:cs typeface="Roboto Mono"/>
              <a:sym typeface="Roboto Mono"/>
            </a:endParaRPr>
          </a:p>
          <a:p>
            <a:pPr indent="-323850" lvl="1" marL="914400" rtl="0" algn="l">
              <a:spcBef>
                <a:spcPts val="1600"/>
              </a:spcBef>
              <a:spcAft>
                <a:spcPts val="0"/>
              </a:spcAft>
              <a:buClr>
                <a:srgbClr val="404040"/>
              </a:buClr>
              <a:buSzPts val="1500"/>
              <a:buFont typeface="Roboto"/>
              <a:buChar char="○"/>
            </a:pPr>
            <a:r>
              <a:rPr lang="en" sz="1500">
                <a:solidFill>
                  <a:srgbClr val="494949"/>
                </a:solidFill>
                <a:latin typeface="Roboto Mono"/>
                <a:ea typeface="Roboto Mono"/>
                <a:cs typeface="Roboto Mono"/>
                <a:sym typeface="Roboto Mono"/>
              </a:rPr>
              <a:t>  </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DB_HOST=$</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DB_HOST</a:t>
            </a:r>
            <a:r>
              <a:rPr lang="en" sz="1500">
                <a:solidFill>
                  <a:srgbClr val="383A42"/>
                </a:solidFill>
                <a:latin typeface="Roboto Mono"/>
                <a:ea typeface="Roboto Mono"/>
                <a:cs typeface="Roboto Mono"/>
                <a:sym typeface="Roboto Mono"/>
              </a:rPr>
              <a:t>}</a:t>
            </a:r>
            <a:endParaRPr sz="15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None/>
            </a:pPr>
            <a:r>
              <a:rPr b="1" lang="en" sz="1500">
                <a:solidFill>
                  <a:srgbClr val="404040"/>
                </a:solidFill>
                <a:latin typeface="Roboto"/>
                <a:ea typeface="Roboto"/>
                <a:cs typeface="Roboto"/>
                <a:sym typeface="Roboto"/>
              </a:rPr>
              <a:t>2. Configure Basic Production Settings</a:t>
            </a:r>
            <a:endParaRPr b="1" sz="1500">
              <a:solidFill>
                <a:srgbClr val="404040"/>
              </a:solidFill>
              <a:latin typeface="Roboto"/>
              <a:ea typeface="Roboto"/>
              <a:cs typeface="Roboto"/>
              <a:sym typeface="Roboto"/>
            </a:endParaRPr>
          </a:p>
          <a:p>
            <a:pPr indent="0" lvl="0" marL="0" rtl="0" algn="l">
              <a:lnSpc>
                <a:spcPct val="178593"/>
              </a:lnSpc>
              <a:spcBef>
                <a:spcPts val="0"/>
              </a:spcBef>
              <a:spcAft>
                <a:spcPts val="0"/>
              </a:spcAft>
              <a:buNone/>
            </a:pPr>
            <a:r>
              <a:rPr b="1" lang="en" sz="1500">
                <a:solidFill>
                  <a:srgbClr val="404040"/>
                </a:solidFill>
                <a:latin typeface="Roboto"/>
                <a:ea typeface="Roboto"/>
                <a:cs typeface="Roboto"/>
                <a:sym typeface="Roboto"/>
              </a:rPr>
              <a:t>A. Security Hardening</a:t>
            </a:r>
            <a:endParaRPr b="1" sz="1500">
              <a:solidFill>
                <a:srgbClr val="404040"/>
              </a:solidFill>
              <a:latin typeface="Roboto"/>
              <a:ea typeface="Roboto"/>
              <a:cs typeface="Roboto"/>
              <a:sym typeface="Roboto"/>
            </a:endParaRPr>
          </a:p>
          <a:p>
            <a:pPr indent="0" lvl="0" marL="228600" rtl="0" algn="l">
              <a:lnSpc>
                <a:spcPct val="158816"/>
              </a:lnSpc>
              <a:spcBef>
                <a:spcPts val="0"/>
              </a:spcBef>
              <a:spcAft>
                <a:spcPts val="0"/>
              </a:spcAft>
              <a:buNone/>
            </a:pPr>
            <a:r>
              <a:rPr b="1" lang="en" sz="1500">
                <a:solidFill>
                  <a:srgbClr val="404040"/>
                </a:solidFill>
                <a:latin typeface="Roboto"/>
                <a:ea typeface="Roboto"/>
                <a:cs typeface="Roboto"/>
                <a:sym typeface="Roboto"/>
              </a:rPr>
              <a:t>1. Disable Debug Mode:</a:t>
            </a:r>
            <a:endParaRPr b="1" sz="1500">
              <a:solidFill>
                <a:srgbClr val="404040"/>
              </a:solidFill>
              <a:latin typeface="Roboto"/>
              <a:ea typeface="Roboto"/>
              <a:cs typeface="Roboto"/>
              <a:sym typeface="Roboto"/>
            </a:endParaRPr>
          </a:p>
          <a:p>
            <a:pPr indent="0" lvl="0" marL="457200" marR="139700" rtl="0" algn="l">
              <a:lnSpc>
                <a:spcPct val="99260"/>
              </a:lnSpc>
              <a:spcBef>
                <a:spcPts val="0"/>
              </a:spcBef>
              <a:spcAft>
                <a:spcPts val="0"/>
              </a:spcAft>
              <a:buNone/>
            </a:pPr>
            <a:r>
              <a:rPr b="1" lang="en" sz="1500">
                <a:solidFill>
                  <a:srgbClr val="525252"/>
                </a:solidFill>
                <a:latin typeface="Roboto"/>
                <a:ea typeface="Roboto"/>
                <a:cs typeface="Roboto"/>
                <a:sym typeface="Roboto"/>
              </a:rPr>
              <a:t>python</a:t>
            </a:r>
            <a:endParaRPr b="1" sz="1500">
              <a:solidFill>
                <a:srgbClr val="525252"/>
              </a:solidFill>
              <a:latin typeface="Roboto"/>
              <a:ea typeface="Roboto"/>
              <a:cs typeface="Roboto"/>
              <a:sym typeface="Roboto"/>
            </a:endParaRPr>
          </a:p>
          <a:p>
            <a:pPr indent="0" lvl="0" marL="457200" rtl="0" algn="l">
              <a:spcBef>
                <a:spcPts val="1000"/>
              </a:spcBef>
              <a:spcAft>
                <a:spcPts val="0"/>
              </a:spcAft>
              <a:buNone/>
            </a:pPr>
            <a:r>
              <a:rPr i="1" lang="en" sz="1500">
                <a:solidFill>
                  <a:srgbClr val="A0A1A7"/>
                </a:solidFill>
                <a:latin typeface="Roboto Mono"/>
                <a:ea typeface="Roboto Mono"/>
                <a:cs typeface="Roboto Mono"/>
                <a:sym typeface="Roboto Mono"/>
              </a:rPr>
              <a:t># Django</a:t>
            </a:r>
            <a:endParaRPr sz="1500">
              <a:solidFill>
                <a:srgbClr val="494949"/>
              </a:solidFill>
              <a:latin typeface="Roboto Mono"/>
              <a:ea typeface="Roboto Mono"/>
              <a:cs typeface="Roboto Mono"/>
              <a:sym typeface="Roboto Mono"/>
            </a:endParaRPr>
          </a:p>
          <a:p>
            <a:pPr indent="0" lvl="0" marL="457200" rtl="0" algn="l">
              <a:spcBef>
                <a:spcPts val="1200"/>
              </a:spcBef>
              <a:spcAft>
                <a:spcPts val="0"/>
              </a:spcAft>
              <a:buNone/>
            </a:pPr>
            <a:r>
              <a:rPr lang="en" sz="1500">
                <a:solidFill>
                  <a:srgbClr val="494949"/>
                </a:solidFill>
                <a:latin typeface="Roboto Mono"/>
                <a:ea typeface="Roboto Mono"/>
                <a:cs typeface="Roboto Mono"/>
                <a:sym typeface="Roboto Mono"/>
              </a:rPr>
              <a:t>DEBUG </a:t>
            </a:r>
            <a:r>
              <a:rPr lang="en" sz="1500">
                <a:solidFill>
                  <a:srgbClr val="4078F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a:t>
            </a:r>
            <a:r>
              <a:rPr lang="en" sz="1500">
                <a:solidFill>
                  <a:srgbClr val="B76B01"/>
                </a:solidFill>
                <a:latin typeface="Roboto Mono"/>
                <a:ea typeface="Roboto Mono"/>
                <a:cs typeface="Roboto Mono"/>
                <a:sym typeface="Roboto Mono"/>
              </a:rPr>
              <a:t>False</a:t>
            </a:r>
            <a:endParaRPr sz="1500">
              <a:solidFill>
                <a:srgbClr val="B76B01"/>
              </a:solidFill>
              <a:latin typeface="Roboto Mono"/>
              <a:ea typeface="Roboto Mono"/>
              <a:cs typeface="Roboto Mono"/>
              <a:sym typeface="Roboto Mono"/>
            </a:endParaRPr>
          </a:p>
          <a:p>
            <a:pPr indent="0" lvl="0" marL="228600" rtl="0" algn="l">
              <a:lnSpc>
                <a:spcPct val="158816"/>
              </a:lnSpc>
              <a:spcBef>
                <a:spcPts val="1300"/>
              </a:spcBef>
              <a:spcAft>
                <a:spcPts val="0"/>
              </a:spcAft>
              <a:buNone/>
            </a:pPr>
            <a:r>
              <a:rPr b="1" lang="en" sz="1500">
                <a:solidFill>
                  <a:srgbClr val="404040"/>
                </a:solidFill>
                <a:latin typeface="Roboto"/>
                <a:ea typeface="Roboto"/>
                <a:cs typeface="Roboto"/>
                <a:sym typeface="Roboto"/>
              </a:rPr>
              <a:t>2. Set Allowed Hosts:</a:t>
            </a:r>
            <a:endParaRPr b="1" sz="1500">
              <a:solidFill>
                <a:srgbClr val="404040"/>
              </a:solidFill>
              <a:latin typeface="Roboto"/>
              <a:ea typeface="Roboto"/>
              <a:cs typeface="Roboto"/>
              <a:sym typeface="Roboto"/>
            </a:endParaRPr>
          </a:p>
          <a:p>
            <a:pPr indent="0" lvl="0" marL="457200" marR="139700" rtl="0" algn="l">
              <a:lnSpc>
                <a:spcPct val="99260"/>
              </a:lnSpc>
              <a:spcBef>
                <a:spcPts val="0"/>
              </a:spcBef>
              <a:spcAft>
                <a:spcPts val="0"/>
              </a:spcAft>
              <a:buNone/>
            </a:pPr>
            <a:r>
              <a:rPr lang="en" sz="1500">
                <a:solidFill>
                  <a:srgbClr val="525252"/>
                </a:solidFill>
                <a:latin typeface="Roboto"/>
                <a:ea typeface="Roboto"/>
                <a:cs typeface="Roboto"/>
                <a:sym typeface="Roboto"/>
              </a:rPr>
              <a:t>python</a:t>
            </a:r>
            <a:endParaRPr sz="1500">
              <a:solidFill>
                <a:srgbClr val="525252"/>
              </a:solidFill>
              <a:latin typeface="Roboto"/>
              <a:ea typeface="Roboto"/>
              <a:cs typeface="Roboto"/>
              <a:sym typeface="Roboto"/>
            </a:endParaRPr>
          </a:p>
          <a:p>
            <a:pPr indent="0" lvl="0" marL="457200" rtl="0" algn="l">
              <a:spcBef>
                <a:spcPts val="1300"/>
              </a:spcBef>
              <a:spcAft>
                <a:spcPts val="1000"/>
              </a:spcAft>
              <a:buNone/>
            </a:pPr>
            <a:r>
              <a:rPr lang="en" sz="1500">
                <a:solidFill>
                  <a:srgbClr val="494949"/>
                </a:solidFill>
                <a:latin typeface="Roboto Mono"/>
                <a:ea typeface="Roboto Mono"/>
                <a:cs typeface="Roboto Mono"/>
                <a:sym typeface="Roboto Mono"/>
              </a:rPr>
              <a:t>ALLOWED_HOSTS </a:t>
            </a:r>
            <a:r>
              <a:rPr lang="en" sz="1500">
                <a:solidFill>
                  <a:srgbClr val="4078F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a:t>
            </a:r>
            <a:r>
              <a:rPr lang="en" sz="1500">
                <a:solidFill>
                  <a:srgbClr val="383A42"/>
                </a:solidFill>
                <a:latin typeface="Roboto Mono"/>
                <a:ea typeface="Roboto Mono"/>
                <a:cs typeface="Roboto Mono"/>
                <a:sym typeface="Roboto Mono"/>
              </a:rPr>
              <a:t>[</a:t>
            </a:r>
            <a:r>
              <a:rPr lang="en" sz="1500">
                <a:solidFill>
                  <a:srgbClr val="50A14F"/>
                </a:solidFill>
                <a:latin typeface="Roboto Mono"/>
                <a:ea typeface="Roboto Mono"/>
                <a:cs typeface="Roboto Mono"/>
                <a:sym typeface="Roboto Mono"/>
              </a:rPr>
              <a:t>'yourdomain.com'</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a:t>
            </a:r>
            <a:r>
              <a:rPr lang="en" sz="1500">
                <a:solidFill>
                  <a:srgbClr val="50A14F"/>
                </a:solidFill>
                <a:latin typeface="Roboto Mono"/>
                <a:ea typeface="Roboto Mono"/>
                <a:cs typeface="Roboto Mono"/>
                <a:sym typeface="Roboto Mono"/>
              </a:rPr>
              <a:t>'www.yourdomain.com'</a:t>
            </a:r>
            <a:r>
              <a:rPr lang="en" sz="1500">
                <a:solidFill>
                  <a:srgbClr val="383A42"/>
                </a:solidFill>
                <a:latin typeface="Roboto Mono"/>
                <a:ea typeface="Roboto Mono"/>
                <a:cs typeface="Roboto Mono"/>
                <a:sym typeface="Roboto Mono"/>
              </a:rPr>
              <a:t>]</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00050" rtl="0" algn="l">
              <a:spcBef>
                <a:spcPts val="1300"/>
              </a:spcBef>
              <a:spcAft>
                <a:spcPts val="0"/>
              </a:spcAft>
              <a:buNone/>
            </a:pPr>
            <a:r>
              <a:rPr b="1" lang="en" sz="1500">
                <a:solidFill>
                  <a:srgbClr val="383A42"/>
                </a:solidFill>
                <a:latin typeface="Roboto Mono"/>
                <a:ea typeface="Roboto Mono"/>
                <a:cs typeface="Roboto Mono"/>
                <a:sym typeface="Roboto Mono"/>
              </a:rPr>
              <a:t>3. </a:t>
            </a:r>
            <a:r>
              <a:rPr b="1" lang="en" sz="1500">
                <a:solidFill>
                  <a:srgbClr val="404040"/>
                </a:solidFill>
                <a:latin typeface="Roboto"/>
                <a:ea typeface="Roboto"/>
                <a:cs typeface="Roboto"/>
                <a:sym typeface="Roboto"/>
              </a:rPr>
              <a:t>HTTPS/SSL Enforcement:</a:t>
            </a:r>
            <a:endParaRPr b="1" sz="1500">
              <a:solidFill>
                <a:srgbClr val="404040"/>
              </a:solidFill>
              <a:latin typeface="Roboto"/>
              <a:ea typeface="Roboto"/>
              <a:cs typeface="Roboto"/>
              <a:sym typeface="Roboto"/>
            </a:endParaRPr>
          </a:p>
          <a:p>
            <a:pPr indent="-323850" lvl="1" marL="914400" rtl="0" algn="l">
              <a:spcBef>
                <a:spcPts val="160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Nginx/Apache: Redirect HTTP → HTTPS.</a:t>
            </a:r>
            <a:endParaRPr sz="1500">
              <a:solidFill>
                <a:srgbClr val="404040"/>
              </a:solidFill>
              <a:latin typeface="Roboto"/>
              <a:ea typeface="Roboto"/>
              <a:cs typeface="Roboto"/>
              <a:sym typeface="Roboto"/>
            </a:endParaRPr>
          </a:p>
          <a:p>
            <a:pPr indent="-323850" lvl="1" marL="914400" rtl="0" algn="l">
              <a:lnSpc>
                <a:spcPct val="158816"/>
              </a:lnSpc>
              <a:spcBef>
                <a:spcPts val="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Django:</a:t>
            </a:r>
            <a:endParaRPr sz="1500">
              <a:solidFill>
                <a:srgbClr val="404040"/>
              </a:solidFill>
              <a:latin typeface="Roboto"/>
              <a:ea typeface="Roboto"/>
              <a:cs typeface="Roboto"/>
              <a:sym typeface="Roboto"/>
            </a:endParaRPr>
          </a:p>
          <a:p>
            <a:pPr indent="0" lvl="0" marL="914400" marR="139700" rtl="0" algn="l">
              <a:lnSpc>
                <a:spcPct val="99260"/>
              </a:lnSpc>
              <a:spcBef>
                <a:spcPts val="0"/>
              </a:spcBef>
              <a:spcAft>
                <a:spcPts val="0"/>
              </a:spcAft>
              <a:buNone/>
            </a:pPr>
            <a:r>
              <a:rPr b="1" lang="en" sz="1500">
                <a:solidFill>
                  <a:srgbClr val="525252"/>
                </a:solidFill>
                <a:latin typeface="Roboto"/>
                <a:ea typeface="Roboto"/>
                <a:cs typeface="Roboto"/>
                <a:sym typeface="Roboto"/>
              </a:rPr>
              <a:t>python</a:t>
            </a:r>
            <a:endParaRPr b="1" sz="1500">
              <a:solidFill>
                <a:srgbClr val="525252"/>
              </a:solidFill>
              <a:latin typeface="Roboto"/>
              <a:ea typeface="Roboto"/>
              <a:cs typeface="Roboto"/>
              <a:sym typeface="Roboto"/>
            </a:endParaRPr>
          </a:p>
          <a:p>
            <a:pPr indent="0" lvl="0" marL="914400" rtl="0" algn="l">
              <a:spcBef>
                <a:spcPts val="1000"/>
              </a:spcBef>
              <a:spcAft>
                <a:spcPts val="0"/>
              </a:spcAft>
              <a:buNone/>
            </a:pPr>
            <a:r>
              <a:rPr lang="en" sz="1500">
                <a:solidFill>
                  <a:srgbClr val="494949"/>
                </a:solidFill>
                <a:latin typeface="Roboto Mono"/>
                <a:ea typeface="Roboto Mono"/>
                <a:cs typeface="Roboto Mono"/>
                <a:sym typeface="Roboto Mono"/>
              </a:rPr>
              <a:t>SECURE_SSL_REDIRECT </a:t>
            </a:r>
            <a:r>
              <a:rPr lang="en" sz="1500">
                <a:solidFill>
                  <a:srgbClr val="4078F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a:t>
            </a:r>
            <a:r>
              <a:rPr lang="en" sz="1500">
                <a:solidFill>
                  <a:srgbClr val="B76B01"/>
                </a:solidFill>
                <a:latin typeface="Roboto Mono"/>
                <a:ea typeface="Roboto Mono"/>
                <a:cs typeface="Roboto Mono"/>
                <a:sym typeface="Roboto Mono"/>
              </a:rPr>
              <a:t>True</a:t>
            </a:r>
            <a:endParaRPr sz="1500">
              <a:solidFill>
                <a:srgbClr val="494949"/>
              </a:solidFill>
              <a:latin typeface="Roboto Mono"/>
              <a:ea typeface="Roboto Mono"/>
              <a:cs typeface="Roboto Mono"/>
              <a:sym typeface="Roboto Mono"/>
            </a:endParaRPr>
          </a:p>
          <a:p>
            <a:pPr indent="0" lvl="0" marL="914400" rtl="0" algn="l">
              <a:spcBef>
                <a:spcPts val="1000"/>
              </a:spcBef>
              <a:spcAft>
                <a:spcPts val="0"/>
              </a:spcAft>
              <a:buNone/>
            </a:pPr>
            <a:r>
              <a:rPr lang="en" sz="1500">
                <a:solidFill>
                  <a:srgbClr val="494949"/>
                </a:solidFill>
                <a:latin typeface="Roboto Mono"/>
                <a:ea typeface="Roboto Mono"/>
                <a:cs typeface="Roboto Mono"/>
                <a:sym typeface="Roboto Mono"/>
              </a:rPr>
              <a:t>SESSION_COOKIE_SECURE </a:t>
            </a:r>
            <a:r>
              <a:rPr lang="en" sz="1500">
                <a:solidFill>
                  <a:srgbClr val="4078F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a:t>
            </a:r>
            <a:r>
              <a:rPr lang="en" sz="1500">
                <a:solidFill>
                  <a:srgbClr val="B76B01"/>
                </a:solidFill>
                <a:latin typeface="Roboto Mono"/>
                <a:ea typeface="Roboto Mono"/>
                <a:cs typeface="Roboto Mono"/>
                <a:sym typeface="Roboto Mono"/>
              </a:rPr>
              <a:t>True</a:t>
            </a:r>
            <a:endParaRPr sz="1500">
              <a:solidFill>
                <a:srgbClr val="494949"/>
              </a:solidFill>
              <a:latin typeface="Roboto Mono"/>
              <a:ea typeface="Roboto Mono"/>
              <a:cs typeface="Roboto Mono"/>
              <a:sym typeface="Roboto Mono"/>
            </a:endParaRPr>
          </a:p>
          <a:p>
            <a:pPr indent="0" lvl="0" marL="914400" rtl="0" algn="l">
              <a:spcBef>
                <a:spcPts val="1000"/>
              </a:spcBef>
              <a:spcAft>
                <a:spcPts val="0"/>
              </a:spcAft>
              <a:buNone/>
            </a:pPr>
            <a:r>
              <a:rPr lang="en" sz="1500">
                <a:solidFill>
                  <a:srgbClr val="494949"/>
                </a:solidFill>
                <a:latin typeface="Roboto Mono"/>
                <a:ea typeface="Roboto Mono"/>
                <a:cs typeface="Roboto Mono"/>
                <a:sym typeface="Roboto Mono"/>
              </a:rPr>
              <a:t>CSRF_COOKIE_SECURE </a:t>
            </a:r>
            <a:r>
              <a:rPr lang="en" sz="1500">
                <a:solidFill>
                  <a:srgbClr val="4078F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a:t>
            </a:r>
            <a:r>
              <a:rPr lang="en" sz="1500">
                <a:solidFill>
                  <a:srgbClr val="B76B01"/>
                </a:solidFill>
                <a:latin typeface="Roboto Mono"/>
                <a:ea typeface="Roboto Mono"/>
                <a:cs typeface="Roboto Mono"/>
                <a:sym typeface="Roboto Mono"/>
              </a:rPr>
              <a:t>True</a:t>
            </a:r>
            <a:endParaRPr sz="1500">
              <a:solidFill>
                <a:srgbClr val="B76B01"/>
              </a:solidFill>
              <a:latin typeface="Roboto Mono"/>
              <a:ea typeface="Roboto Mono"/>
              <a:cs typeface="Roboto Mono"/>
              <a:sym typeface="Roboto Mono"/>
            </a:endParaRPr>
          </a:p>
          <a:p>
            <a:pPr indent="0" lvl="0" marL="457200" rtl="0" algn="l">
              <a:lnSpc>
                <a:spcPct val="158816"/>
              </a:lnSpc>
              <a:spcBef>
                <a:spcPts val="1300"/>
              </a:spcBef>
              <a:spcAft>
                <a:spcPts val="0"/>
              </a:spcAft>
              <a:buNone/>
            </a:pPr>
            <a:r>
              <a:rPr b="1" lang="en" sz="1500">
                <a:solidFill>
                  <a:srgbClr val="404040"/>
                </a:solidFill>
                <a:latin typeface="Roboto"/>
                <a:ea typeface="Roboto"/>
                <a:cs typeface="Roboto"/>
                <a:sym typeface="Roboto"/>
              </a:rPr>
              <a:t>4. </a:t>
            </a:r>
            <a:r>
              <a:rPr b="1" lang="en" sz="1500">
                <a:solidFill>
                  <a:srgbClr val="404040"/>
                </a:solidFill>
                <a:latin typeface="Roboto"/>
                <a:ea typeface="Roboto"/>
                <a:cs typeface="Roboto"/>
                <a:sym typeface="Roboto"/>
              </a:rPr>
              <a:t>CORS Restrictions (if applicable):</a:t>
            </a:r>
            <a:endParaRPr b="1" sz="1500">
              <a:solidFill>
                <a:srgbClr val="404040"/>
              </a:solidFill>
              <a:latin typeface="Roboto"/>
              <a:ea typeface="Roboto"/>
              <a:cs typeface="Roboto"/>
              <a:sym typeface="Roboto"/>
            </a:endParaRPr>
          </a:p>
          <a:p>
            <a:pPr indent="0" lvl="0" marL="914400" marR="139700" rtl="0" algn="l">
              <a:lnSpc>
                <a:spcPct val="99260"/>
              </a:lnSpc>
              <a:spcBef>
                <a:spcPts val="1300"/>
              </a:spcBef>
              <a:spcAft>
                <a:spcPts val="0"/>
              </a:spcAft>
              <a:buNone/>
            </a:pPr>
            <a:r>
              <a:rPr b="1" lang="en" sz="1500">
                <a:solidFill>
                  <a:srgbClr val="525252"/>
                </a:solidFill>
                <a:latin typeface="Roboto"/>
                <a:ea typeface="Roboto"/>
                <a:cs typeface="Roboto"/>
                <a:sym typeface="Roboto"/>
              </a:rPr>
              <a:t>python</a:t>
            </a:r>
            <a:endParaRPr b="1" sz="1500">
              <a:solidFill>
                <a:srgbClr val="525252"/>
              </a:solidFill>
              <a:latin typeface="Roboto"/>
              <a:ea typeface="Roboto"/>
              <a:cs typeface="Roboto"/>
              <a:sym typeface="Roboto"/>
            </a:endParaRPr>
          </a:p>
          <a:p>
            <a:pPr indent="0" lvl="0" marL="914400" rtl="0" algn="l">
              <a:spcBef>
                <a:spcPts val="1300"/>
              </a:spcBef>
              <a:spcAft>
                <a:spcPts val="1000"/>
              </a:spcAft>
              <a:buNone/>
            </a:pPr>
            <a:r>
              <a:rPr lang="en" sz="1500">
                <a:solidFill>
                  <a:srgbClr val="494949"/>
                </a:solidFill>
                <a:latin typeface="Roboto Mono"/>
                <a:ea typeface="Roboto Mono"/>
                <a:cs typeface="Roboto Mono"/>
                <a:sym typeface="Roboto Mono"/>
              </a:rPr>
              <a:t>CORS_ALLOWED_ORIGINS </a:t>
            </a:r>
            <a:r>
              <a:rPr lang="en" sz="1500">
                <a:solidFill>
                  <a:srgbClr val="4078F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a:t>
            </a:r>
            <a:r>
              <a:rPr lang="en" sz="1500">
                <a:solidFill>
                  <a:srgbClr val="383A42"/>
                </a:solidFill>
                <a:latin typeface="Roboto Mono"/>
                <a:ea typeface="Roboto Mono"/>
                <a:cs typeface="Roboto Mono"/>
                <a:sym typeface="Roboto Mono"/>
              </a:rPr>
              <a:t>[</a:t>
            </a:r>
            <a:r>
              <a:rPr lang="en" sz="1500">
                <a:solidFill>
                  <a:srgbClr val="50A14F"/>
                </a:solidFill>
                <a:latin typeface="Roboto Mono"/>
                <a:ea typeface="Roboto Mono"/>
                <a:cs typeface="Roboto Mono"/>
                <a:sym typeface="Roboto Mono"/>
              </a:rPr>
              <a:t>'https://yourdomain.com'</a:t>
            </a:r>
            <a:r>
              <a:rPr lang="en" sz="1500">
                <a:solidFill>
                  <a:srgbClr val="383A42"/>
                </a:solidFill>
                <a:latin typeface="Roboto Mono"/>
                <a:ea typeface="Roboto Mono"/>
                <a:cs typeface="Roboto Mono"/>
                <a:sym typeface="Roboto Mono"/>
              </a:rPr>
              <a:t>]</a:t>
            </a:r>
            <a:endParaRPr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8593"/>
              </a:lnSpc>
              <a:spcBef>
                <a:spcPts val="1400"/>
              </a:spcBef>
              <a:spcAft>
                <a:spcPts val="0"/>
              </a:spcAft>
              <a:buNone/>
            </a:pPr>
            <a:r>
              <a:rPr b="1" lang="en" sz="1500">
                <a:solidFill>
                  <a:srgbClr val="404040"/>
                </a:solidFill>
                <a:latin typeface="Roboto"/>
                <a:ea typeface="Roboto"/>
                <a:cs typeface="Roboto"/>
                <a:sym typeface="Roboto"/>
              </a:rPr>
              <a:t>B. Database Configuration</a:t>
            </a:r>
            <a:endParaRPr b="1" sz="1500">
              <a:solidFill>
                <a:srgbClr val="404040"/>
              </a:solidFill>
              <a:latin typeface="Roboto"/>
              <a:ea typeface="Roboto"/>
              <a:cs typeface="Roboto"/>
              <a:sym typeface="Roboto"/>
            </a:endParaRPr>
          </a:p>
          <a:p>
            <a:pPr indent="0" lvl="0" marL="520700" marR="139700" rtl="0" algn="l">
              <a:lnSpc>
                <a:spcPct val="99260"/>
              </a:lnSpc>
              <a:spcBef>
                <a:spcPts val="0"/>
              </a:spcBef>
              <a:spcAft>
                <a:spcPts val="0"/>
              </a:spcAft>
              <a:buNone/>
            </a:pPr>
            <a:r>
              <a:rPr b="1" lang="en" sz="1500">
                <a:solidFill>
                  <a:srgbClr val="525252"/>
                </a:solidFill>
                <a:latin typeface="Roboto"/>
                <a:ea typeface="Roboto"/>
                <a:cs typeface="Roboto"/>
                <a:sym typeface="Roboto"/>
              </a:rPr>
              <a:t>python</a:t>
            </a:r>
            <a:endParaRPr b="1" sz="1500">
              <a:solidFill>
                <a:srgbClr val="525252"/>
              </a:solidFill>
              <a:latin typeface="Roboto"/>
              <a:ea typeface="Roboto"/>
              <a:cs typeface="Roboto"/>
              <a:sym typeface="Roboto"/>
            </a:endParaRPr>
          </a:p>
          <a:p>
            <a:pPr indent="0" lvl="0" marL="457200" rtl="0" algn="l">
              <a:lnSpc>
                <a:spcPct val="130000"/>
              </a:lnSpc>
              <a:spcBef>
                <a:spcPts val="900"/>
              </a:spcBef>
              <a:spcAft>
                <a:spcPts val="0"/>
              </a:spcAft>
              <a:buNone/>
            </a:pPr>
            <a:r>
              <a:rPr i="1" lang="en" sz="1500">
                <a:solidFill>
                  <a:srgbClr val="A0A1A7"/>
                </a:solidFill>
                <a:latin typeface="Roboto Mono"/>
                <a:ea typeface="Roboto Mono"/>
                <a:cs typeface="Roboto Mono"/>
                <a:sym typeface="Roboto Mono"/>
              </a:rPr>
              <a:t># Django example</a:t>
            </a:r>
            <a:endParaRPr sz="1500">
              <a:solidFill>
                <a:srgbClr val="494949"/>
              </a:solidFill>
              <a:latin typeface="Roboto Mono"/>
              <a:ea typeface="Roboto Mono"/>
              <a:cs typeface="Roboto Mono"/>
              <a:sym typeface="Roboto Mono"/>
            </a:endParaRPr>
          </a:p>
          <a:p>
            <a:pPr indent="0" lvl="0" marL="457200" rtl="0" algn="l">
              <a:lnSpc>
                <a:spcPct val="130000"/>
              </a:lnSpc>
              <a:spcBef>
                <a:spcPts val="0"/>
              </a:spcBef>
              <a:spcAft>
                <a:spcPts val="0"/>
              </a:spcAft>
              <a:buNone/>
            </a:pPr>
            <a:r>
              <a:rPr lang="en" sz="1500">
                <a:solidFill>
                  <a:srgbClr val="494949"/>
                </a:solidFill>
                <a:latin typeface="Roboto Mono"/>
                <a:ea typeface="Roboto Mono"/>
                <a:cs typeface="Roboto Mono"/>
                <a:sym typeface="Roboto Mono"/>
              </a:rPr>
              <a:t>DATABASES </a:t>
            </a:r>
            <a:r>
              <a:rPr lang="en" sz="1500">
                <a:solidFill>
                  <a:srgbClr val="4078F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a:t>
            </a:r>
            <a:r>
              <a:rPr lang="en" sz="1500">
                <a:solidFill>
                  <a:srgbClr val="383A42"/>
                </a:solidFill>
                <a:latin typeface="Roboto Mono"/>
                <a:ea typeface="Roboto Mono"/>
                <a:cs typeface="Roboto Mono"/>
                <a:sym typeface="Roboto Mono"/>
              </a:rPr>
              <a:t>{</a:t>
            </a:r>
            <a:endParaRPr sz="1500">
              <a:solidFill>
                <a:srgbClr val="494949"/>
              </a:solidFill>
              <a:latin typeface="Roboto Mono"/>
              <a:ea typeface="Roboto Mono"/>
              <a:cs typeface="Roboto Mono"/>
              <a:sym typeface="Roboto Mono"/>
            </a:endParaRPr>
          </a:p>
          <a:p>
            <a:pPr indent="0" lvl="0" marL="457200" rtl="0" algn="l">
              <a:lnSpc>
                <a:spcPct val="130000"/>
              </a:lnSpc>
              <a:spcBef>
                <a:spcPts val="0"/>
              </a:spcBef>
              <a:spcAft>
                <a:spcPts val="0"/>
              </a:spcAft>
              <a:buNone/>
            </a:pPr>
            <a:r>
              <a:rPr lang="en" sz="1500">
                <a:solidFill>
                  <a:srgbClr val="494949"/>
                </a:solidFill>
                <a:latin typeface="Roboto Mono"/>
                <a:ea typeface="Roboto Mono"/>
                <a:cs typeface="Roboto Mono"/>
                <a:sym typeface="Roboto Mono"/>
              </a:rPr>
              <a:t>    </a:t>
            </a:r>
            <a:r>
              <a:rPr lang="en" sz="1500">
                <a:solidFill>
                  <a:srgbClr val="50A14F"/>
                </a:solidFill>
                <a:latin typeface="Roboto Mono"/>
                <a:ea typeface="Roboto Mono"/>
                <a:cs typeface="Roboto Mono"/>
                <a:sym typeface="Roboto Mono"/>
              </a:rPr>
              <a:t>'default'</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a:t>
            </a:r>
            <a:r>
              <a:rPr lang="en" sz="1500">
                <a:solidFill>
                  <a:srgbClr val="383A42"/>
                </a:solidFill>
                <a:latin typeface="Roboto Mono"/>
                <a:ea typeface="Roboto Mono"/>
                <a:cs typeface="Roboto Mono"/>
                <a:sym typeface="Roboto Mono"/>
              </a:rPr>
              <a:t>{</a:t>
            </a:r>
            <a:endParaRPr sz="1500">
              <a:solidFill>
                <a:srgbClr val="494949"/>
              </a:solidFill>
              <a:latin typeface="Roboto Mono"/>
              <a:ea typeface="Roboto Mono"/>
              <a:cs typeface="Roboto Mono"/>
              <a:sym typeface="Roboto Mono"/>
            </a:endParaRPr>
          </a:p>
          <a:p>
            <a:pPr indent="0" lvl="0" marL="457200" rtl="0" algn="l">
              <a:lnSpc>
                <a:spcPct val="130000"/>
              </a:lnSpc>
              <a:spcBef>
                <a:spcPts val="0"/>
              </a:spcBef>
              <a:spcAft>
                <a:spcPts val="0"/>
              </a:spcAft>
              <a:buNone/>
            </a:pPr>
            <a:r>
              <a:rPr lang="en" sz="1500">
                <a:solidFill>
                  <a:srgbClr val="494949"/>
                </a:solidFill>
                <a:latin typeface="Roboto Mono"/>
                <a:ea typeface="Roboto Mono"/>
                <a:cs typeface="Roboto Mono"/>
                <a:sym typeface="Roboto Mono"/>
              </a:rPr>
              <a:t>        </a:t>
            </a:r>
            <a:r>
              <a:rPr lang="en" sz="1500">
                <a:solidFill>
                  <a:srgbClr val="50A14F"/>
                </a:solidFill>
                <a:latin typeface="Roboto Mono"/>
                <a:ea typeface="Roboto Mono"/>
                <a:cs typeface="Roboto Mono"/>
                <a:sym typeface="Roboto Mono"/>
              </a:rPr>
              <a:t>'ENGINE'</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a:t>
            </a:r>
            <a:r>
              <a:rPr lang="en" sz="1500">
                <a:solidFill>
                  <a:srgbClr val="50A14F"/>
                </a:solidFill>
                <a:latin typeface="Roboto Mono"/>
                <a:ea typeface="Roboto Mono"/>
                <a:cs typeface="Roboto Mono"/>
                <a:sym typeface="Roboto Mono"/>
              </a:rPr>
              <a:t>'django.db.backends.postgresql'</a:t>
            </a:r>
            <a:r>
              <a:rPr lang="en" sz="1500">
                <a:solidFill>
                  <a:srgbClr val="383A42"/>
                </a:solidFill>
                <a:latin typeface="Roboto Mono"/>
                <a:ea typeface="Roboto Mono"/>
                <a:cs typeface="Roboto Mono"/>
                <a:sym typeface="Roboto Mono"/>
              </a:rPr>
              <a:t>,</a:t>
            </a:r>
            <a:endParaRPr sz="1500">
              <a:solidFill>
                <a:srgbClr val="494949"/>
              </a:solidFill>
              <a:latin typeface="Roboto Mono"/>
              <a:ea typeface="Roboto Mono"/>
              <a:cs typeface="Roboto Mono"/>
              <a:sym typeface="Roboto Mono"/>
            </a:endParaRPr>
          </a:p>
          <a:p>
            <a:pPr indent="0" lvl="0" marL="457200" rtl="0" algn="l">
              <a:lnSpc>
                <a:spcPct val="130000"/>
              </a:lnSpc>
              <a:spcBef>
                <a:spcPts val="0"/>
              </a:spcBef>
              <a:spcAft>
                <a:spcPts val="0"/>
              </a:spcAft>
              <a:buNone/>
            </a:pPr>
            <a:r>
              <a:rPr lang="en" sz="1500">
                <a:solidFill>
                  <a:srgbClr val="494949"/>
                </a:solidFill>
                <a:latin typeface="Roboto Mono"/>
                <a:ea typeface="Roboto Mono"/>
                <a:cs typeface="Roboto Mono"/>
                <a:sym typeface="Roboto Mono"/>
              </a:rPr>
              <a:t>        </a:t>
            </a:r>
            <a:r>
              <a:rPr lang="en" sz="1500">
                <a:solidFill>
                  <a:srgbClr val="50A14F"/>
                </a:solidFill>
                <a:latin typeface="Roboto Mono"/>
                <a:ea typeface="Roboto Mono"/>
                <a:cs typeface="Roboto Mono"/>
                <a:sym typeface="Roboto Mono"/>
              </a:rPr>
              <a:t>'NAME'</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os</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getenv</a:t>
            </a:r>
            <a:r>
              <a:rPr lang="en" sz="1500">
                <a:solidFill>
                  <a:srgbClr val="383A42"/>
                </a:solidFill>
                <a:latin typeface="Roboto Mono"/>
                <a:ea typeface="Roboto Mono"/>
                <a:cs typeface="Roboto Mono"/>
                <a:sym typeface="Roboto Mono"/>
              </a:rPr>
              <a:t>(</a:t>
            </a:r>
            <a:r>
              <a:rPr lang="en" sz="1500">
                <a:solidFill>
                  <a:srgbClr val="50A14F"/>
                </a:solidFill>
                <a:latin typeface="Roboto Mono"/>
                <a:ea typeface="Roboto Mono"/>
                <a:cs typeface="Roboto Mono"/>
                <a:sym typeface="Roboto Mono"/>
              </a:rPr>
              <a:t>'DB_NAME'</a:t>
            </a:r>
            <a:r>
              <a:rPr lang="en" sz="1500">
                <a:solidFill>
                  <a:srgbClr val="383A42"/>
                </a:solidFill>
                <a:latin typeface="Roboto Mono"/>
                <a:ea typeface="Roboto Mono"/>
                <a:cs typeface="Roboto Mono"/>
                <a:sym typeface="Roboto Mono"/>
              </a:rPr>
              <a:t>),</a:t>
            </a:r>
            <a:endParaRPr sz="1500">
              <a:solidFill>
                <a:srgbClr val="494949"/>
              </a:solidFill>
              <a:latin typeface="Roboto Mono"/>
              <a:ea typeface="Roboto Mono"/>
              <a:cs typeface="Roboto Mono"/>
              <a:sym typeface="Roboto Mono"/>
            </a:endParaRPr>
          </a:p>
          <a:p>
            <a:pPr indent="0" lvl="0" marL="457200" rtl="0" algn="l">
              <a:lnSpc>
                <a:spcPct val="130000"/>
              </a:lnSpc>
              <a:spcBef>
                <a:spcPts val="0"/>
              </a:spcBef>
              <a:spcAft>
                <a:spcPts val="0"/>
              </a:spcAft>
              <a:buNone/>
            </a:pPr>
            <a:r>
              <a:rPr lang="en" sz="1500">
                <a:solidFill>
                  <a:srgbClr val="494949"/>
                </a:solidFill>
                <a:latin typeface="Roboto Mono"/>
                <a:ea typeface="Roboto Mono"/>
                <a:cs typeface="Roboto Mono"/>
                <a:sym typeface="Roboto Mono"/>
              </a:rPr>
              <a:t>        </a:t>
            </a:r>
            <a:r>
              <a:rPr lang="en" sz="1500">
                <a:solidFill>
                  <a:srgbClr val="50A14F"/>
                </a:solidFill>
                <a:latin typeface="Roboto Mono"/>
                <a:ea typeface="Roboto Mono"/>
                <a:cs typeface="Roboto Mono"/>
                <a:sym typeface="Roboto Mono"/>
              </a:rPr>
              <a:t>'USER'</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os</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getenv</a:t>
            </a:r>
            <a:r>
              <a:rPr lang="en" sz="1500">
                <a:solidFill>
                  <a:srgbClr val="383A42"/>
                </a:solidFill>
                <a:latin typeface="Roboto Mono"/>
                <a:ea typeface="Roboto Mono"/>
                <a:cs typeface="Roboto Mono"/>
                <a:sym typeface="Roboto Mono"/>
              </a:rPr>
              <a:t>(</a:t>
            </a:r>
            <a:r>
              <a:rPr lang="en" sz="1500">
                <a:solidFill>
                  <a:srgbClr val="50A14F"/>
                </a:solidFill>
                <a:latin typeface="Roboto Mono"/>
                <a:ea typeface="Roboto Mono"/>
                <a:cs typeface="Roboto Mono"/>
                <a:sym typeface="Roboto Mono"/>
              </a:rPr>
              <a:t>'DB_USER'</a:t>
            </a:r>
            <a:r>
              <a:rPr lang="en" sz="1500">
                <a:solidFill>
                  <a:srgbClr val="383A42"/>
                </a:solidFill>
                <a:latin typeface="Roboto Mono"/>
                <a:ea typeface="Roboto Mono"/>
                <a:cs typeface="Roboto Mono"/>
                <a:sym typeface="Roboto Mono"/>
              </a:rPr>
              <a:t>),</a:t>
            </a:r>
            <a:endParaRPr sz="1500">
              <a:solidFill>
                <a:srgbClr val="494949"/>
              </a:solidFill>
              <a:latin typeface="Roboto Mono"/>
              <a:ea typeface="Roboto Mono"/>
              <a:cs typeface="Roboto Mono"/>
              <a:sym typeface="Roboto Mono"/>
            </a:endParaRPr>
          </a:p>
          <a:p>
            <a:pPr indent="0" lvl="0" marL="457200" rtl="0" algn="l">
              <a:lnSpc>
                <a:spcPct val="130000"/>
              </a:lnSpc>
              <a:spcBef>
                <a:spcPts val="0"/>
              </a:spcBef>
              <a:spcAft>
                <a:spcPts val="0"/>
              </a:spcAft>
              <a:buNone/>
            </a:pPr>
            <a:r>
              <a:rPr lang="en" sz="1500">
                <a:solidFill>
                  <a:srgbClr val="494949"/>
                </a:solidFill>
                <a:latin typeface="Roboto Mono"/>
                <a:ea typeface="Roboto Mono"/>
                <a:cs typeface="Roboto Mono"/>
                <a:sym typeface="Roboto Mono"/>
              </a:rPr>
              <a:t>        </a:t>
            </a:r>
            <a:r>
              <a:rPr lang="en" sz="1500">
                <a:solidFill>
                  <a:srgbClr val="50A14F"/>
                </a:solidFill>
                <a:latin typeface="Roboto Mono"/>
                <a:ea typeface="Roboto Mono"/>
                <a:cs typeface="Roboto Mono"/>
                <a:sym typeface="Roboto Mono"/>
              </a:rPr>
              <a:t>'PASSWORD'</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os</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getenv</a:t>
            </a:r>
            <a:r>
              <a:rPr lang="en" sz="1500">
                <a:solidFill>
                  <a:srgbClr val="383A42"/>
                </a:solidFill>
                <a:latin typeface="Roboto Mono"/>
                <a:ea typeface="Roboto Mono"/>
                <a:cs typeface="Roboto Mono"/>
                <a:sym typeface="Roboto Mono"/>
              </a:rPr>
              <a:t>(</a:t>
            </a:r>
            <a:r>
              <a:rPr lang="en" sz="1500">
                <a:solidFill>
                  <a:srgbClr val="50A14F"/>
                </a:solidFill>
                <a:latin typeface="Roboto Mono"/>
                <a:ea typeface="Roboto Mono"/>
                <a:cs typeface="Roboto Mono"/>
                <a:sym typeface="Roboto Mono"/>
              </a:rPr>
              <a:t>'DB_PASSWORD'</a:t>
            </a:r>
            <a:r>
              <a:rPr lang="en" sz="1500">
                <a:solidFill>
                  <a:srgbClr val="383A42"/>
                </a:solidFill>
                <a:latin typeface="Roboto Mono"/>
                <a:ea typeface="Roboto Mono"/>
                <a:cs typeface="Roboto Mono"/>
                <a:sym typeface="Roboto Mono"/>
              </a:rPr>
              <a:t>),</a:t>
            </a:r>
            <a:endParaRPr sz="1500">
              <a:solidFill>
                <a:srgbClr val="494949"/>
              </a:solidFill>
              <a:latin typeface="Roboto Mono"/>
              <a:ea typeface="Roboto Mono"/>
              <a:cs typeface="Roboto Mono"/>
              <a:sym typeface="Roboto Mono"/>
            </a:endParaRPr>
          </a:p>
          <a:p>
            <a:pPr indent="0" lvl="0" marL="457200" rtl="0" algn="l">
              <a:lnSpc>
                <a:spcPct val="130000"/>
              </a:lnSpc>
              <a:spcBef>
                <a:spcPts val="0"/>
              </a:spcBef>
              <a:spcAft>
                <a:spcPts val="0"/>
              </a:spcAft>
              <a:buNone/>
            </a:pPr>
            <a:r>
              <a:rPr lang="en" sz="1500">
                <a:solidFill>
                  <a:srgbClr val="494949"/>
                </a:solidFill>
                <a:latin typeface="Roboto Mono"/>
                <a:ea typeface="Roboto Mono"/>
                <a:cs typeface="Roboto Mono"/>
                <a:sym typeface="Roboto Mono"/>
              </a:rPr>
              <a:t>        </a:t>
            </a:r>
            <a:r>
              <a:rPr lang="en" sz="1500">
                <a:solidFill>
                  <a:srgbClr val="50A14F"/>
                </a:solidFill>
                <a:latin typeface="Roboto Mono"/>
                <a:ea typeface="Roboto Mono"/>
                <a:cs typeface="Roboto Mono"/>
                <a:sym typeface="Roboto Mono"/>
              </a:rPr>
              <a:t>'HOST'</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os</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getenv</a:t>
            </a:r>
            <a:r>
              <a:rPr lang="en" sz="1500">
                <a:solidFill>
                  <a:srgbClr val="383A42"/>
                </a:solidFill>
                <a:latin typeface="Roboto Mono"/>
                <a:ea typeface="Roboto Mono"/>
                <a:cs typeface="Roboto Mono"/>
                <a:sym typeface="Roboto Mono"/>
              </a:rPr>
              <a:t>(</a:t>
            </a:r>
            <a:r>
              <a:rPr lang="en" sz="1500">
                <a:solidFill>
                  <a:srgbClr val="50A14F"/>
                </a:solidFill>
                <a:latin typeface="Roboto Mono"/>
                <a:ea typeface="Roboto Mono"/>
                <a:cs typeface="Roboto Mono"/>
                <a:sym typeface="Roboto Mono"/>
              </a:rPr>
              <a:t>'DB_HOST'</a:t>
            </a:r>
            <a:r>
              <a:rPr lang="en" sz="1500">
                <a:solidFill>
                  <a:srgbClr val="383A42"/>
                </a:solidFill>
                <a:latin typeface="Roboto Mono"/>
                <a:ea typeface="Roboto Mono"/>
                <a:cs typeface="Roboto Mono"/>
                <a:sym typeface="Roboto Mono"/>
              </a:rPr>
              <a:t>),</a:t>
            </a:r>
            <a:endParaRPr sz="1500">
              <a:solidFill>
                <a:srgbClr val="494949"/>
              </a:solidFill>
              <a:latin typeface="Roboto Mono"/>
              <a:ea typeface="Roboto Mono"/>
              <a:cs typeface="Roboto Mono"/>
              <a:sym typeface="Roboto Mono"/>
            </a:endParaRPr>
          </a:p>
          <a:p>
            <a:pPr indent="0" lvl="0" marL="457200" rtl="0" algn="l">
              <a:lnSpc>
                <a:spcPct val="130000"/>
              </a:lnSpc>
              <a:spcBef>
                <a:spcPts val="0"/>
              </a:spcBef>
              <a:spcAft>
                <a:spcPts val="0"/>
              </a:spcAft>
              <a:buNone/>
            </a:pPr>
            <a:r>
              <a:rPr lang="en" sz="1500">
                <a:solidFill>
                  <a:srgbClr val="494949"/>
                </a:solidFill>
                <a:latin typeface="Roboto Mono"/>
                <a:ea typeface="Roboto Mono"/>
                <a:cs typeface="Roboto Mono"/>
                <a:sym typeface="Roboto Mono"/>
              </a:rPr>
              <a:t>        </a:t>
            </a:r>
            <a:r>
              <a:rPr lang="en" sz="1500">
                <a:solidFill>
                  <a:srgbClr val="50A14F"/>
                </a:solidFill>
                <a:latin typeface="Roboto Mono"/>
                <a:ea typeface="Roboto Mono"/>
                <a:cs typeface="Roboto Mono"/>
                <a:sym typeface="Roboto Mono"/>
              </a:rPr>
              <a:t>'PORT'</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os</a:t>
            </a:r>
            <a:r>
              <a:rPr lang="en" sz="1500">
                <a:solidFill>
                  <a:srgbClr val="383A4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getenv</a:t>
            </a:r>
            <a:r>
              <a:rPr lang="en" sz="1500">
                <a:solidFill>
                  <a:srgbClr val="383A42"/>
                </a:solidFill>
                <a:latin typeface="Roboto Mono"/>
                <a:ea typeface="Roboto Mono"/>
                <a:cs typeface="Roboto Mono"/>
                <a:sym typeface="Roboto Mono"/>
              </a:rPr>
              <a:t>(</a:t>
            </a:r>
            <a:r>
              <a:rPr lang="en" sz="1500">
                <a:solidFill>
                  <a:srgbClr val="50A14F"/>
                </a:solidFill>
                <a:latin typeface="Roboto Mono"/>
                <a:ea typeface="Roboto Mono"/>
                <a:cs typeface="Roboto Mono"/>
                <a:sym typeface="Roboto Mono"/>
              </a:rPr>
              <a:t>'DB_PORT'</a:t>
            </a:r>
            <a:r>
              <a:rPr lang="en" sz="1500">
                <a:solidFill>
                  <a:srgbClr val="383A42"/>
                </a:solidFill>
                <a:latin typeface="Roboto Mono"/>
                <a:ea typeface="Roboto Mono"/>
                <a:cs typeface="Roboto Mono"/>
                <a:sym typeface="Roboto Mono"/>
              </a:rPr>
              <a:t>),</a:t>
            </a:r>
            <a:endParaRPr sz="1500">
              <a:solidFill>
                <a:srgbClr val="494949"/>
              </a:solidFill>
              <a:latin typeface="Roboto Mono"/>
              <a:ea typeface="Roboto Mono"/>
              <a:cs typeface="Roboto Mono"/>
              <a:sym typeface="Roboto Mono"/>
            </a:endParaRPr>
          </a:p>
          <a:p>
            <a:pPr indent="0" lvl="0" marL="457200" rtl="0" algn="l">
              <a:lnSpc>
                <a:spcPct val="130000"/>
              </a:lnSpc>
              <a:spcBef>
                <a:spcPts val="0"/>
              </a:spcBef>
              <a:spcAft>
                <a:spcPts val="0"/>
              </a:spcAft>
              <a:buNone/>
            </a:pPr>
            <a:r>
              <a:rPr lang="en" sz="1500">
                <a:solidFill>
                  <a:srgbClr val="494949"/>
                </a:solidFill>
                <a:latin typeface="Roboto Mono"/>
                <a:ea typeface="Roboto Mono"/>
                <a:cs typeface="Roboto Mono"/>
                <a:sym typeface="Roboto Mono"/>
              </a:rPr>
              <a:t>    </a:t>
            </a:r>
            <a:r>
              <a:rPr lang="en" sz="1500">
                <a:solidFill>
                  <a:srgbClr val="383A42"/>
                </a:solidFill>
                <a:latin typeface="Roboto Mono"/>
                <a:ea typeface="Roboto Mono"/>
                <a:cs typeface="Roboto Mono"/>
                <a:sym typeface="Roboto Mono"/>
              </a:rPr>
              <a:t>}</a:t>
            </a:r>
            <a:endParaRPr sz="1500">
              <a:solidFill>
                <a:srgbClr val="494949"/>
              </a:solidFill>
              <a:latin typeface="Roboto Mono"/>
              <a:ea typeface="Roboto Mono"/>
              <a:cs typeface="Roboto Mono"/>
              <a:sym typeface="Roboto Mono"/>
            </a:endParaRPr>
          </a:p>
          <a:p>
            <a:pPr indent="0" lvl="0" marL="584200" marR="127000" rtl="0" algn="l">
              <a:lnSpc>
                <a:spcPct val="130000"/>
              </a:lnSpc>
              <a:spcBef>
                <a:spcPts val="0"/>
              </a:spcBef>
              <a:spcAft>
                <a:spcPts val="0"/>
              </a:spcAft>
              <a:buNone/>
            </a:pPr>
            <a:r>
              <a:rPr lang="en" sz="1500">
                <a:solidFill>
                  <a:srgbClr val="383A42"/>
                </a:solidFill>
                <a:latin typeface="Roboto Mono"/>
                <a:ea typeface="Roboto Mono"/>
                <a:cs typeface="Roboto Mono"/>
                <a:sym typeface="Roboto Mono"/>
              </a:rPr>
              <a:t>}</a:t>
            </a:r>
            <a:endParaRPr sz="1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8593"/>
              </a:lnSpc>
              <a:spcBef>
                <a:spcPts val="1400"/>
              </a:spcBef>
              <a:spcAft>
                <a:spcPts val="0"/>
              </a:spcAft>
              <a:buNone/>
            </a:pPr>
            <a:r>
              <a:rPr b="1" lang="en" sz="1500">
                <a:solidFill>
                  <a:srgbClr val="404040"/>
                </a:solidFill>
                <a:latin typeface="Roboto"/>
                <a:ea typeface="Roboto"/>
                <a:cs typeface="Roboto"/>
                <a:sym typeface="Roboto"/>
              </a:rPr>
              <a:t>C. Static &amp; Media Files</a:t>
            </a:r>
            <a:endParaRPr b="1" sz="1500">
              <a:solidFill>
                <a:srgbClr val="404040"/>
              </a:solidFill>
              <a:latin typeface="Roboto"/>
              <a:ea typeface="Roboto"/>
              <a:cs typeface="Roboto"/>
              <a:sym typeface="Roboto"/>
            </a:endParaRPr>
          </a:p>
          <a:p>
            <a:pPr indent="-323850" lvl="0" marL="457200" rtl="0" algn="l">
              <a:lnSpc>
                <a:spcPct val="158816"/>
              </a:lnSpc>
              <a:spcBef>
                <a:spcPts val="100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Django:</a:t>
            </a:r>
            <a:endParaRPr sz="1500">
              <a:solidFill>
                <a:srgbClr val="404040"/>
              </a:solidFill>
              <a:latin typeface="Roboto"/>
              <a:ea typeface="Roboto"/>
              <a:cs typeface="Roboto"/>
              <a:sym typeface="Roboto"/>
            </a:endParaRPr>
          </a:p>
          <a:p>
            <a:pPr indent="0" lvl="0" marL="457200" rtl="0" algn="l">
              <a:lnSpc>
                <a:spcPct val="158816"/>
              </a:lnSpc>
              <a:spcBef>
                <a:spcPts val="1000"/>
              </a:spcBef>
              <a:spcAft>
                <a:spcPts val="0"/>
              </a:spcAft>
              <a:buNone/>
            </a:pPr>
            <a:r>
              <a:rPr b="1" lang="en" sz="1500">
                <a:solidFill>
                  <a:srgbClr val="525252"/>
                </a:solidFill>
                <a:latin typeface="Roboto"/>
                <a:ea typeface="Roboto"/>
                <a:cs typeface="Roboto"/>
                <a:sym typeface="Roboto"/>
              </a:rPr>
              <a:t>python</a:t>
            </a:r>
            <a:endParaRPr b="1" sz="1500">
              <a:solidFill>
                <a:srgbClr val="525252"/>
              </a:solidFill>
              <a:latin typeface="Roboto"/>
              <a:ea typeface="Roboto"/>
              <a:cs typeface="Roboto"/>
              <a:sym typeface="Roboto"/>
            </a:endParaRPr>
          </a:p>
          <a:p>
            <a:pPr indent="0" lvl="0" marL="457200" rtl="0" algn="l">
              <a:spcBef>
                <a:spcPts val="1000"/>
              </a:spcBef>
              <a:spcAft>
                <a:spcPts val="0"/>
              </a:spcAft>
              <a:buNone/>
            </a:pPr>
            <a:r>
              <a:rPr lang="en" sz="1500">
                <a:solidFill>
                  <a:srgbClr val="494949"/>
                </a:solidFill>
                <a:latin typeface="Roboto Mono"/>
                <a:ea typeface="Roboto Mono"/>
                <a:cs typeface="Roboto Mono"/>
                <a:sym typeface="Roboto Mono"/>
              </a:rPr>
              <a:t>STATIC_ROOT </a:t>
            </a:r>
            <a:r>
              <a:rPr lang="en" sz="1500">
                <a:solidFill>
                  <a:srgbClr val="4078F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a:t>
            </a:r>
            <a:r>
              <a:rPr lang="en" sz="1500">
                <a:solidFill>
                  <a:srgbClr val="50A14F"/>
                </a:solidFill>
                <a:latin typeface="Roboto Mono"/>
                <a:ea typeface="Roboto Mono"/>
                <a:cs typeface="Roboto Mono"/>
                <a:sym typeface="Roboto Mono"/>
              </a:rPr>
              <a:t>'/var/www/yourdomain.com/static/'</a:t>
            </a:r>
            <a:endParaRPr sz="1500">
              <a:solidFill>
                <a:srgbClr val="494949"/>
              </a:solidFill>
              <a:latin typeface="Roboto Mono"/>
              <a:ea typeface="Roboto Mono"/>
              <a:cs typeface="Roboto Mono"/>
              <a:sym typeface="Roboto Mono"/>
            </a:endParaRPr>
          </a:p>
          <a:p>
            <a:pPr indent="0" lvl="0" marL="457200" rtl="0" algn="l">
              <a:spcBef>
                <a:spcPts val="1200"/>
              </a:spcBef>
              <a:spcAft>
                <a:spcPts val="1200"/>
              </a:spcAft>
              <a:buNone/>
            </a:pPr>
            <a:r>
              <a:rPr lang="en" sz="1500">
                <a:solidFill>
                  <a:srgbClr val="494949"/>
                </a:solidFill>
                <a:latin typeface="Roboto Mono"/>
                <a:ea typeface="Roboto Mono"/>
                <a:cs typeface="Roboto Mono"/>
                <a:sym typeface="Roboto Mono"/>
              </a:rPr>
              <a:t>MEDIA_ROOT </a:t>
            </a:r>
            <a:r>
              <a:rPr lang="en" sz="1500">
                <a:solidFill>
                  <a:srgbClr val="4078F2"/>
                </a:solidFill>
                <a:latin typeface="Roboto Mono"/>
                <a:ea typeface="Roboto Mono"/>
                <a:cs typeface="Roboto Mono"/>
                <a:sym typeface="Roboto Mono"/>
              </a:rPr>
              <a:t>=</a:t>
            </a:r>
            <a:r>
              <a:rPr lang="en" sz="1500">
                <a:solidFill>
                  <a:srgbClr val="494949"/>
                </a:solidFill>
                <a:latin typeface="Roboto Mono"/>
                <a:ea typeface="Roboto Mono"/>
                <a:cs typeface="Roboto Mono"/>
                <a:sym typeface="Roboto Mono"/>
              </a:rPr>
              <a:t> </a:t>
            </a:r>
            <a:r>
              <a:rPr lang="en" sz="1500">
                <a:solidFill>
                  <a:srgbClr val="50A14F"/>
                </a:solidFill>
                <a:latin typeface="Roboto Mono"/>
                <a:ea typeface="Roboto Mono"/>
                <a:cs typeface="Roboto Mono"/>
                <a:sym typeface="Roboto Mono"/>
              </a:rPr>
              <a:t>'/var/www/yourdomain.com/media/'</a:t>
            </a:r>
            <a:endParaRPr sz="15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78593"/>
              </a:lnSpc>
              <a:spcBef>
                <a:spcPts val="1400"/>
              </a:spcBef>
              <a:spcAft>
                <a:spcPts val="0"/>
              </a:spcAft>
              <a:buNone/>
            </a:pPr>
            <a:r>
              <a:rPr b="1" lang="en" sz="1500">
                <a:solidFill>
                  <a:srgbClr val="404040"/>
                </a:solidFill>
                <a:latin typeface="Roboto"/>
                <a:ea typeface="Roboto"/>
                <a:cs typeface="Roboto"/>
                <a:sym typeface="Roboto"/>
              </a:rPr>
              <a:t>D. Logging</a:t>
            </a:r>
            <a:endParaRPr b="1" sz="1500">
              <a:solidFill>
                <a:srgbClr val="404040"/>
              </a:solidFill>
              <a:latin typeface="Roboto"/>
              <a:ea typeface="Roboto"/>
              <a:cs typeface="Roboto"/>
              <a:sym typeface="Roboto"/>
            </a:endParaRPr>
          </a:p>
          <a:p>
            <a:pPr indent="0" lvl="0" marL="63500" marR="139700" rtl="0" algn="l">
              <a:lnSpc>
                <a:spcPct val="99260"/>
              </a:lnSpc>
              <a:spcBef>
                <a:spcPts val="0"/>
              </a:spcBef>
              <a:spcAft>
                <a:spcPts val="0"/>
              </a:spcAft>
              <a:buNone/>
            </a:pPr>
            <a:r>
              <a:rPr lang="en" sz="1500">
                <a:solidFill>
                  <a:srgbClr val="525252"/>
                </a:solidFill>
                <a:latin typeface="Roboto"/>
                <a:ea typeface="Roboto"/>
                <a:cs typeface="Roboto"/>
                <a:sym typeface="Roboto"/>
              </a:rPr>
              <a:t>python</a:t>
            </a:r>
            <a:endParaRPr sz="1500">
              <a:solidFill>
                <a:srgbClr val="525252"/>
              </a:solidFill>
              <a:latin typeface="Roboto"/>
              <a:ea typeface="Roboto"/>
              <a:cs typeface="Roboto"/>
              <a:sym typeface="Roboto"/>
            </a:endParaRPr>
          </a:p>
          <a:p>
            <a:pPr indent="0" lvl="0" marL="457200" rtl="0" algn="l">
              <a:spcBef>
                <a:spcPts val="900"/>
              </a:spcBef>
              <a:spcAft>
                <a:spcPts val="0"/>
              </a:spcAft>
              <a:buNone/>
            </a:pPr>
            <a:r>
              <a:rPr lang="en" sz="1200">
                <a:solidFill>
                  <a:srgbClr val="494949"/>
                </a:solidFill>
                <a:latin typeface="Roboto Mono"/>
                <a:ea typeface="Roboto Mono"/>
                <a:cs typeface="Roboto Mono"/>
                <a:sym typeface="Roboto Mono"/>
              </a:rPr>
              <a:t>LOGGING </a:t>
            </a:r>
            <a:r>
              <a:rPr lang="en" sz="1200">
                <a:solidFill>
                  <a:srgbClr val="4078F2"/>
                </a:solidFill>
                <a:latin typeface="Roboto Mono"/>
                <a:ea typeface="Roboto Mono"/>
                <a:cs typeface="Roboto Mono"/>
                <a:sym typeface="Roboto Mono"/>
              </a:rPr>
              <a:t>=</a:t>
            </a:r>
            <a:r>
              <a:rPr lang="en" sz="1200">
                <a:solidFill>
                  <a:srgbClr val="494949"/>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457200" rtl="0" algn="l">
              <a:spcBef>
                <a:spcPts val="0"/>
              </a:spcBef>
              <a:spcAft>
                <a:spcPts val="0"/>
              </a:spcAft>
              <a:buNone/>
            </a:pPr>
            <a:r>
              <a:rPr lang="en" sz="1200">
                <a:solidFill>
                  <a:srgbClr val="494949"/>
                </a:solidFill>
                <a:latin typeface="Roboto Mono"/>
                <a:ea typeface="Roboto Mono"/>
                <a:cs typeface="Roboto Mono"/>
                <a:sym typeface="Roboto Mono"/>
              </a:rPr>
              <a:t>    </a:t>
            </a:r>
            <a:r>
              <a:rPr lang="en" sz="1200">
                <a:solidFill>
                  <a:srgbClr val="50A14F"/>
                </a:solidFill>
                <a:latin typeface="Roboto Mono"/>
                <a:ea typeface="Roboto Mono"/>
                <a:cs typeface="Roboto Mono"/>
                <a:sym typeface="Roboto Mono"/>
              </a:rPr>
              <a:t>'version'</a:t>
            </a:r>
            <a:r>
              <a:rPr lang="en" sz="1200">
                <a:solidFill>
                  <a:srgbClr val="383A42"/>
                </a:solidFill>
                <a:latin typeface="Roboto Mono"/>
                <a:ea typeface="Roboto Mono"/>
                <a:cs typeface="Roboto Mono"/>
                <a:sym typeface="Roboto Mono"/>
              </a:rPr>
              <a:t>:</a:t>
            </a:r>
            <a:r>
              <a:rPr lang="en" sz="1200">
                <a:solidFill>
                  <a:srgbClr val="494949"/>
                </a:solidFill>
                <a:latin typeface="Roboto Mono"/>
                <a:ea typeface="Roboto Mono"/>
                <a:cs typeface="Roboto Mono"/>
                <a:sym typeface="Roboto Mono"/>
              </a:rPr>
              <a:t> </a:t>
            </a:r>
            <a:r>
              <a:rPr lang="en" sz="1200">
                <a:solidFill>
                  <a:srgbClr val="B76B01"/>
                </a:solidFill>
                <a:latin typeface="Roboto Mono"/>
                <a:ea typeface="Roboto Mono"/>
                <a:cs typeface="Roboto Mono"/>
                <a:sym typeface="Roboto Mono"/>
              </a:rPr>
              <a:t>1</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457200" rtl="0" algn="l">
              <a:spcBef>
                <a:spcPts val="0"/>
              </a:spcBef>
              <a:spcAft>
                <a:spcPts val="0"/>
              </a:spcAft>
              <a:buNone/>
            </a:pPr>
            <a:r>
              <a:rPr lang="en" sz="1200">
                <a:solidFill>
                  <a:srgbClr val="494949"/>
                </a:solidFill>
                <a:latin typeface="Roboto Mono"/>
                <a:ea typeface="Roboto Mono"/>
                <a:cs typeface="Roboto Mono"/>
                <a:sym typeface="Roboto Mono"/>
              </a:rPr>
              <a:t>    </a:t>
            </a:r>
            <a:r>
              <a:rPr lang="en" sz="1200">
                <a:solidFill>
                  <a:srgbClr val="50A14F"/>
                </a:solidFill>
                <a:latin typeface="Roboto Mono"/>
                <a:ea typeface="Roboto Mono"/>
                <a:cs typeface="Roboto Mono"/>
                <a:sym typeface="Roboto Mono"/>
              </a:rPr>
              <a:t>'handlers'</a:t>
            </a:r>
            <a:r>
              <a:rPr lang="en" sz="1200">
                <a:solidFill>
                  <a:srgbClr val="383A42"/>
                </a:solidFill>
                <a:latin typeface="Roboto Mono"/>
                <a:ea typeface="Roboto Mono"/>
                <a:cs typeface="Roboto Mono"/>
                <a:sym typeface="Roboto Mono"/>
              </a:rPr>
              <a:t>:</a:t>
            </a:r>
            <a:r>
              <a:rPr lang="en" sz="1200">
                <a:solidFill>
                  <a:srgbClr val="494949"/>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457200" rtl="0" algn="l">
              <a:spcBef>
                <a:spcPts val="0"/>
              </a:spcBef>
              <a:spcAft>
                <a:spcPts val="0"/>
              </a:spcAft>
              <a:buNone/>
            </a:pPr>
            <a:r>
              <a:rPr lang="en" sz="1200">
                <a:solidFill>
                  <a:srgbClr val="494949"/>
                </a:solidFill>
                <a:latin typeface="Roboto Mono"/>
                <a:ea typeface="Roboto Mono"/>
                <a:cs typeface="Roboto Mono"/>
                <a:sym typeface="Roboto Mono"/>
              </a:rPr>
              <a:t>        </a:t>
            </a:r>
            <a:r>
              <a:rPr lang="en" sz="1200">
                <a:solidFill>
                  <a:srgbClr val="50A14F"/>
                </a:solidFill>
                <a:latin typeface="Roboto Mono"/>
                <a:ea typeface="Roboto Mono"/>
                <a:cs typeface="Roboto Mono"/>
                <a:sym typeface="Roboto Mono"/>
              </a:rPr>
              <a:t>'file'</a:t>
            </a:r>
            <a:r>
              <a:rPr lang="en" sz="1200">
                <a:solidFill>
                  <a:srgbClr val="383A42"/>
                </a:solidFill>
                <a:latin typeface="Roboto Mono"/>
                <a:ea typeface="Roboto Mono"/>
                <a:cs typeface="Roboto Mono"/>
                <a:sym typeface="Roboto Mono"/>
              </a:rPr>
              <a:t>:</a:t>
            </a:r>
            <a:r>
              <a:rPr lang="en" sz="1200">
                <a:solidFill>
                  <a:srgbClr val="494949"/>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457200" rtl="0" algn="l">
              <a:spcBef>
                <a:spcPts val="0"/>
              </a:spcBef>
              <a:spcAft>
                <a:spcPts val="0"/>
              </a:spcAft>
              <a:buNone/>
            </a:pPr>
            <a:r>
              <a:rPr lang="en" sz="1200">
                <a:solidFill>
                  <a:srgbClr val="494949"/>
                </a:solidFill>
                <a:latin typeface="Roboto Mono"/>
                <a:ea typeface="Roboto Mono"/>
                <a:cs typeface="Roboto Mono"/>
                <a:sym typeface="Roboto Mono"/>
              </a:rPr>
              <a:t>            </a:t>
            </a:r>
            <a:r>
              <a:rPr lang="en" sz="1200">
                <a:solidFill>
                  <a:srgbClr val="50A14F"/>
                </a:solidFill>
                <a:latin typeface="Roboto Mono"/>
                <a:ea typeface="Roboto Mono"/>
                <a:cs typeface="Roboto Mono"/>
                <a:sym typeface="Roboto Mono"/>
              </a:rPr>
              <a:t>'level'</a:t>
            </a:r>
            <a:r>
              <a:rPr lang="en" sz="1200">
                <a:solidFill>
                  <a:srgbClr val="383A42"/>
                </a:solidFill>
                <a:latin typeface="Roboto Mono"/>
                <a:ea typeface="Roboto Mono"/>
                <a:cs typeface="Roboto Mono"/>
                <a:sym typeface="Roboto Mono"/>
              </a:rPr>
              <a:t>:</a:t>
            </a:r>
            <a:r>
              <a:rPr lang="en" sz="1200">
                <a:solidFill>
                  <a:srgbClr val="494949"/>
                </a:solidFill>
                <a:latin typeface="Roboto Mono"/>
                <a:ea typeface="Roboto Mono"/>
                <a:cs typeface="Roboto Mono"/>
                <a:sym typeface="Roboto Mono"/>
              </a:rPr>
              <a:t> </a:t>
            </a:r>
            <a:r>
              <a:rPr lang="en" sz="1200">
                <a:solidFill>
                  <a:srgbClr val="50A14F"/>
                </a:solidFill>
                <a:latin typeface="Roboto Mono"/>
                <a:ea typeface="Roboto Mono"/>
                <a:cs typeface="Roboto Mono"/>
                <a:sym typeface="Roboto Mono"/>
              </a:rPr>
              <a:t>'ERROR'</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457200" rtl="0" algn="l">
              <a:spcBef>
                <a:spcPts val="0"/>
              </a:spcBef>
              <a:spcAft>
                <a:spcPts val="0"/>
              </a:spcAft>
              <a:buNone/>
            </a:pPr>
            <a:r>
              <a:rPr lang="en" sz="1200">
                <a:solidFill>
                  <a:srgbClr val="494949"/>
                </a:solidFill>
                <a:latin typeface="Roboto Mono"/>
                <a:ea typeface="Roboto Mono"/>
                <a:cs typeface="Roboto Mono"/>
                <a:sym typeface="Roboto Mono"/>
              </a:rPr>
              <a:t>            </a:t>
            </a:r>
            <a:r>
              <a:rPr lang="en" sz="1200">
                <a:solidFill>
                  <a:srgbClr val="50A14F"/>
                </a:solidFill>
                <a:latin typeface="Roboto Mono"/>
                <a:ea typeface="Roboto Mono"/>
                <a:cs typeface="Roboto Mono"/>
                <a:sym typeface="Roboto Mono"/>
              </a:rPr>
              <a:t>'filename'</a:t>
            </a:r>
            <a:r>
              <a:rPr lang="en" sz="1200">
                <a:solidFill>
                  <a:srgbClr val="383A42"/>
                </a:solidFill>
                <a:latin typeface="Roboto Mono"/>
                <a:ea typeface="Roboto Mono"/>
                <a:cs typeface="Roboto Mono"/>
                <a:sym typeface="Roboto Mono"/>
              </a:rPr>
              <a:t>:</a:t>
            </a:r>
            <a:r>
              <a:rPr lang="en" sz="1200">
                <a:solidFill>
                  <a:srgbClr val="494949"/>
                </a:solidFill>
                <a:latin typeface="Roboto Mono"/>
                <a:ea typeface="Roboto Mono"/>
                <a:cs typeface="Roboto Mono"/>
                <a:sym typeface="Roboto Mono"/>
              </a:rPr>
              <a:t> </a:t>
            </a:r>
            <a:r>
              <a:rPr lang="en" sz="1200">
                <a:solidFill>
                  <a:srgbClr val="50A14F"/>
                </a:solidFill>
                <a:latin typeface="Roboto Mono"/>
                <a:ea typeface="Roboto Mono"/>
                <a:cs typeface="Roboto Mono"/>
                <a:sym typeface="Roboto Mono"/>
              </a:rPr>
              <a:t>'/var/log/your-app/errors.log'</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457200" rtl="0" algn="l">
              <a:spcBef>
                <a:spcPts val="0"/>
              </a:spcBef>
              <a:spcAft>
                <a:spcPts val="0"/>
              </a:spcAft>
              <a:buNone/>
            </a:pPr>
            <a:r>
              <a:rPr lang="en" sz="1200">
                <a:solidFill>
                  <a:srgbClr val="494949"/>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457200" rtl="0" algn="l">
              <a:spcBef>
                <a:spcPts val="0"/>
              </a:spcBef>
              <a:spcAft>
                <a:spcPts val="0"/>
              </a:spcAft>
              <a:buNone/>
            </a:pPr>
            <a:r>
              <a:rPr lang="en" sz="1200">
                <a:solidFill>
                  <a:srgbClr val="494949"/>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457200" rtl="0" algn="l">
              <a:spcBef>
                <a:spcPts val="0"/>
              </a:spcBef>
              <a:spcAft>
                <a:spcPts val="0"/>
              </a:spcAft>
              <a:buNone/>
            </a:pPr>
            <a:r>
              <a:rPr lang="en" sz="1200">
                <a:solidFill>
                  <a:srgbClr val="494949"/>
                </a:solidFill>
                <a:latin typeface="Roboto Mono"/>
                <a:ea typeface="Roboto Mono"/>
                <a:cs typeface="Roboto Mono"/>
                <a:sym typeface="Roboto Mono"/>
              </a:rPr>
              <a:t>    </a:t>
            </a:r>
            <a:r>
              <a:rPr lang="en" sz="1200">
                <a:solidFill>
                  <a:srgbClr val="50A14F"/>
                </a:solidFill>
                <a:latin typeface="Roboto Mono"/>
                <a:ea typeface="Roboto Mono"/>
                <a:cs typeface="Roboto Mono"/>
                <a:sym typeface="Roboto Mono"/>
              </a:rPr>
              <a:t>'loggers'</a:t>
            </a:r>
            <a:r>
              <a:rPr lang="en" sz="1200">
                <a:solidFill>
                  <a:srgbClr val="383A42"/>
                </a:solidFill>
                <a:latin typeface="Roboto Mono"/>
                <a:ea typeface="Roboto Mono"/>
                <a:cs typeface="Roboto Mono"/>
                <a:sym typeface="Roboto Mono"/>
              </a:rPr>
              <a:t>:</a:t>
            </a:r>
            <a:r>
              <a:rPr lang="en" sz="1200">
                <a:solidFill>
                  <a:srgbClr val="494949"/>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457200" rtl="0" algn="l">
              <a:spcBef>
                <a:spcPts val="0"/>
              </a:spcBef>
              <a:spcAft>
                <a:spcPts val="0"/>
              </a:spcAft>
              <a:buNone/>
            </a:pPr>
            <a:r>
              <a:rPr lang="en" sz="1200">
                <a:solidFill>
                  <a:srgbClr val="494949"/>
                </a:solidFill>
                <a:latin typeface="Roboto Mono"/>
                <a:ea typeface="Roboto Mono"/>
                <a:cs typeface="Roboto Mono"/>
                <a:sym typeface="Roboto Mono"/>
              </a:rPr>
              <a:t>        </a:t>
            </a:r>
            <a:r>
              <a:rPr lang="en" sz="1200">
                <a:solidFill>
                  <a:srgbClr val="50A14F"/>
                </a:solidFill>
                <a:latin typeface="Roboto Mono"/>
                <a:ea typeface="Roboto Mono"/>
                <a:cs typeface="Roboto Mono"/>
                <a:sym typeface="Roboto Mono"/>
              </a:rPr>
              <a:t>'django'</a:t>
            </a:r>
            <a:r>
              <a:rPr lang="en" sz="1200">
                <a:solidFill>
                  <a:srgbClr val="383A42"/>
                </a:solidFill>
                <a:latin typeface="Roboto Mono"/>
                <a:ea typeface="Roboto Mono"/>
                <a:cs typeface="Roboto Mono"/>
                <a:sym typeface="Roboto Mono"/>
              </a:rPr>
              <a:t>:</a:t>
            </a:r>
            <a:r>
              <a:rPr lang="en" sz="1200">
                <a:solidFill>
                  <a:srgbClr val="494949"/>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457200" rtl="0" algn="l">
              <a:spcBef>
                <a:spcPts val="0"/>
              </a:spcBef>
              <a:spcAft>
                <a:spcPts val="0"/>
              </a:spcAft>
              <a:buNone/>
            </a:pPr>
            <a:r>
              <a:rPr lang="en" sz="1200">
                <a:solidFill>
                  <a:srgbClr val="494949"/>
                </a:solidFill>
                <a:latin typeface="Roboto Mono"/>
                <a:ea typeface="Roboto Mono"/>
                <a:cs typeface="Roboto Mono"/>
                <a:sym typeface="Roboto Mono"/>
              </a:rPr>
              <a:t>            </a:t>
            </a:r>
            <a:r>
              <a:rPr lang="en" sz="1200">
                <a:solidFill>
                  <a:srgbClr val="50A14F"/>
                </a:solidFill>
                <a:latin typeface="Roboto Mono"/>
                <a:ea typeface="Roboto Mono"/>
                <a:cs typeface="Roboto Mono"/>
                <a:sym typeface="Roboto Mono"/>
              </a:rPr>
              <a:t>'handlers'</a:t>
            </a:r>
            <a:r>
              <a:rPr lang="en" sz="1200">
                <a:solidFill>
                  <a:srgbClr val="383A42"/>
                </a:solidFill>
                <a:latin typeface="Roboto Mono"/>
                <a:ea typeface="Roboto Mono"/>
                <a:cs typeface="Roboto Mono"/>
                <a:sym typeface="Roboto Mono"/>
              </a:rPr>
              <a:t>:</a:t>
            </a:r>
            <a:r>
              <a:rPr lang="en" sz="1200">
                <a:solidFill>
                  <a:srgbClr val="494949"/>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a:t>
            </a:r>
            <a:r>
              <a:rPr lang="en" sz="1200">
                <a:solidFill>
                  <a:srgbClr val="50A14F"/>
                </a:solidFill>
                <a:latin typeface="Roboto Mono"/>
                <a:ea typeface="Roboto Mono"/>
                <a:cs typeface="Roboto Mono"/>
                <a:sym typeface="Roboto Mono"/>
              </a:rPr>
              <a:t>'file'</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457200" rtl="0" algn="l">
              <a:spcBef>
                <a:spcPts val="0"/>
              </a:spcBef>
              <a:spcAft>
                <a:spcPts val="0"/>
              </a:spcAft>
              <a:buNone/>
            </a:pPr>
            <a:r>
              <a:rPr lang="en" sz="1200">
                <a:solidFill>
                  <a:srgbClr val="494949"/>
                </a:solidFill>
                <a:latin typeface="Roboto Mono"/>
                <a:ea typeface="Roboto Mono"/>
                <a:cs typeface="Roboto Mono"/>
                <a:sym typeface="Roboto Mono"/>
              </a:rPr>
              <a:t>            </a:t>
            </a:r>
            <a:r>
              <a:rPr lang="en" sz="1200">
                <a:solidFill>
                  <a:srgbClr val="50A14F"/>
                </a:solidFill>
                <a:latin typeface="Roboto Mono"/>
                <a:ea typeface="Roboto Mono"/>
                <a:cs typeface="Roboto Mono"/>
                <a:sym typeface="Roboto Mono"/>
              </a:rPr>
              <a:t>'level'</a:t>
            </a:r>
            <a:r>
              <a:rPr lang="en" sz="1200">
                <a:solidFill>
                  <a:srgbClr val="383A42"/>
                </a:solidFill>
                <a:latin typeface="Roboto Mono"/>
                <a:ea typeface="Roboto Mono"/>
                <a:cs typeface="Roboto Mono"/>
                <a:sym typeface="Roboto Mono"/>
              </a:rPr>
              <a:t>:</a:t>
            </a:r>
            <a:r>
              <a:rPr lang="en" sz="1200">
                <a:solidFill>
                  <a:srgbClr val="494949"/>
                </a:solidFill>
                <a:latin typeface="Roboto Mono"/>
                <a:ea typeface="Roboto Mono"/>
                <a:cs typeface="Roboto Mono"/>
                <a:sym typeface="Roboto Mono"/>
              </a:rPr>
              <a:t> </a:t>
            </a:r>
            <a:r>
              <a:rPr lang="en" sz="1200">
                <a:solidFill>
                  <a:srgbClr val="50A14F"/>
                </a:solidFill>
                <a:latin typeface="Roboto Mono"/>
                <a:ea typeface="Roboto Mono"/>
                <a:cs typeface="Roboto Mono"/>
                <a:sym typeface="Roboto Mono"/>
              </a:rPr>
              <a:t>'ERROR'</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457200" rtl="0" algn="l">
              <a:spcBef>
                <a:spcPts val="0"/>
              </a:spcBef>
              <a:spcAft>
                <a:spcPts val="0"/>
              </a:spcAft>
              <a:buNone/>
            </a:pPr>
            <a:r>
              <a:rPr lang="en" sz="1200">
                <a:solidFill>
                  <a:srgbClr val="494949"/>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457200" rtl="0" algn="l">
              <a:spcBef>
                <a:spcPts val="0"/>
              </a:spcBef>
              <a:spcAft>
                <a:spcPts val="0"/>
              </a:spcAft>
              <a:buNone/>
            </a:pPr>
            <a:r>
              <a:rPr lang="en" sz="1200">
                <a:solidFill>
                  <a:srgbClr val="494949"/>
                </a:solidFill>
                <a:latin typeface="Roboto Mono"/>
                <a:ea typeface="Roboto Mono"/>
                <a:cs typeface="Roboto Mono"/>
                <a:sym typeface="Roboto Mono"/>
              </a:rPr>
              <a:t>    </a:t>
            </a:r>
            <a:r>
              <a:rPr lang="en" sz="1200">
                <a:solidFill>
                  <a:srgbClr val="383A42"/>
                </a:solidFill>
                <a:latin typeface="Roboto Mono"/>
                <a:ea typeface="Roboto Mono"/>
                <a:cs typeface="Roboto Mono"/>
                <a:sym typeface="Roboto Mono"/>
              </a:rPr>
              <a:t>},</a:t>
            </a:r>
            <a:endParaRPr sz="1200">
              <a:solidFill>
                <a:srgbClr val="494949"/>
              </a:solidFill>
              <a:latin typeface="Roboto Mono"/>
              <a:ea typeface="Roboto Mono"/>
              <a:cs typeface="Roboto Mono"/>
              <a:sym typeface="Roboto Mono"/>
            </a:endParaRPr>
          </a:p>
          <a:p>
            <a:pPr indent="0" lvl="0" marL="584200" marR="127000" rtl="0" algn="l">
              <a:lnSpc>
                <a:spcPct val="158816"/>
              </a:lnSpc>
              <a:spcBef>
                <a:spcPts val="0"/>
              </a:spcBef>
              <a:spcAft>
                <a:spcPts val="0"/>
              </a:spcAft>
              <a:buNone/>
            </a:pPr>
            <a:r>
              <a:rPr lang="en" sz="1200">
                <a:solidFill>
                  <a:srgbClr val="383A42"/>
                </a:solidFill>
                <a:latin typeface="Roboto Mono"/>
                <a:ea typeface="Roboto Mono"/>
                <a:cs typeface="Roboto Mono"/>
                <a:sym typeface="Roboto Mono"/>
              </a:rPr>
              <a:t>}</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8.1 Introduction to Deployment</a:t>
            </a:r>
            <a:endParaRPr/>
          </a:p>
        </p:txBody>
      </p:sp>
      <p:sp>
        <p:nvSpPr>
          <p:cNvPr id="61" name="Google Shape;61;p14"/>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chemeClr val="dk1"/>
                </a:solidFill>
              </a:rPr>
              <a:t>Web application deployment is the process of making your developed web application accessible to its intended users, typically over the internet or a private intranet. </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It's the critical step that moves your application from your local development machine to a live environment where it can be used by others.</a:t>
            </a:r>
            <a:endParaRPr sz="1600">
              <a:solidFill>
                <a:schemeClr val="dk1"/>
              </a:solidFill>
            </a:endParaRPr>
          </a:p>
          <a:p>
            <a:pPr indent="0" lvl="0" marL="0" rtl="0" algn="l">
              <a:spcBef>
                <a:spcPts val="1400"/>
              </a:spcBef>
              <a:spcAft>
                <a:spcPts val="0"/>
              </a:spcAft>
              <a:buClr>
                <a:schemeClr val="dk1"/>
              </a:buClr>
              <a:buSzPts val="1100"/>
              <a:buFont typeface="Arial"/>
              <a:buNone/>
            </a:pPr>
            <a:r>
              <a:rPr b="1" lang="en" sz="1600">
                <a:solidFill>
                  <a:schemeClr val="dk1"/>
                </a:solidFill>
              </a:rPr>
              <a:t>Why is Deployment Necessary?</a:t>
            </a:r>
            <a:endParaRPr b="1"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Reach Users:</a:t>
            </a:r>
            <a:r>
              <a:rPr lang="en" sz="1600">
                <a:solidFill>
                  <a:schemeClr val="dk1"/>
                </a:solidFill>
              </a:rPr>
              <a:t> The primary goal is to make your application available to a wider audience.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Scalability:</a:t>
            </a:r>
            <a:r>
              <a:rPr lang="en" sz="1600">
                <a:solidFill>
                  <a:schemeClr val="dk1"/>
                </a:solidFill>
              </a:rPr>
              <a:t> Prepare the application to handle varying loads of users.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Reliability:</a:t>
            </a:r>
            <a:r>
              <a:rPr lang="en" sz="1600">
                <a:solidFill>
                  <a:schemeClr val="dk1"/>
                </a:solidFill>
              </a:rPr>
              <a:t> Ensure the application is consistently available and resilient to failures.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Security:</a:t>
            </a:r>
            <a:r>
              <a:rPr lang="en" sz="1600">
                <a:solidFill>
                  <a:schemeClr val="dk1"/>
                </a:solidFill>
              </a:rPr>
              <a:t> Implement robust measures to protect the application and user data in a public environment.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Performance:</a:t>
            </a:r>
            <a:r>
              <a:rPr lang="en" sz="1600">
                <a:solidFill>
                  <a:schemeClr val="dk1"/>
                </a:solidFill>
              </a:rPr>
              <a:t> Optimize the application's speed and responsiveness for end-users.</a:t>
            </a:r>
            <a:endParaRPr sz="1600">
              <a:solidFill>
                <a:schemeClr val="dk1"/>
              </a:solidFill>
            </a:endParaRPr>
          </a:p>
          <a:p>
            <a:pPr indent="0" lvl="0" marL="0" rtl="0" algn="l">
              <a:spcBef>
                <a:spcPts val="1200"/>
              </a:spcBef>
              <a:spcAft>
                <a:spcPts val="120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None/>
            </a:pPr>
            <a:r>
              <a:rPr b="1" lang="en" sz="1500">
                <a:solidFill>
                  <a:srgbClr val="404040"/>
                </a:solidFill>
                <a:latin typeface="Roboto"/>
                <a:ea typeface="Roboto"/>
                <a:cs typeface="Roboto"/>
                <a:sym typeface="Roboto"/>
              </a:rPr>
              <a:t>3. Deployment Checklist</a:t>
            </a:r>
            <a:endParaRPr b="1" sz="1500">
              <a:solidFill>
                <a:srgbClr val="404040"/>
              </a:solidFill>
              <a:latin typeface="Roboto"/>
              <a:ea typeface="Roboto"/>
              <a:cs typeface="Roboto"/>
              <a:sym typeface="Roboto"/>
            </a:endParaRPr>
          </a:p>
          <a:p>
            <a:pPr indent="-323850" lvl="0" marL="457200" rtl="0" algn="l">
              <a:spcBef>
                <a:spcPts val="1000"/>
              </a:spcBef>
              <a:spcAft>
                <a:spcPts val="0"/>
              </a:spcAft>
              <a:buClr>
                <a:srgbClr val="404040"/>
              </a:buClr>
              <a:buSzPts val="1500"/>
              <a:buFont typeface="Roboto"/>
              <a:buAutoNum type="arabicPeriod"/>
            </a:pPr>
            <a:r>
              <a:rPr b="1" lang="en" sz="1500">
                <a:solidFill>
                  <a:srgbClr val="404040"/>
                </a:solidFill>
                <a:latin typeface="Roboto"/>
                <a:ea typeface="Roboto"/>
                <a:cs typeface="Roboto"/>
                <a:sym typeface="Roboto"/>
              </a:rPr>
              <a:t>Before Deploying:</a:t>
            </a:r>
            <a:endParaRPr b="1" sz="1500">
              <a:solidFill>
                <a:srgbClr val="404040"/>
              </a:solidFill>
              <a:latin typeface="Roboto"/>
              <a:ea typeface="Roboto"/>
              <a:cs typeface="Roboto"/>
              <a:sym typeface="Roboto"/>
            </a:endParaRPr>
          </a:p>
          <a:p>
            <a:pPr indent="-323850" lvl="1" marL="914400" rtl="0" algn="l">
              <a:spcBef>
                <a:spcPts val="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Run tests: </a:t>
            </a:r>
            <a:r>
              <a:rPr lang="en" sz="1500">
                <a:solidFill>
                  <a:srgbClr val="404040"/>
                </a:solidFill>
                <a:latin typeface="Roboto Mono"/>
                <a:ea typeface="Roboto Mono"/>
                <a:cs typeface="Roboto Mono"/>
                <a:sym typeface="Roboto Mono"/>
              </a:rPr>
              <a:t>pytest</a:t>
            </a:r>
            <a:r>
              <a:rPr lang="en" sz="1500">
                <a:solidFill>
                  <a:srgbClr val="404040"/>
                </a:solidFill>
                <a:latin typeface="Roboto"/>
                <a:ea typeface="Roboto"/>
                <a:cs typeface="Roboto"/>
                <a:sym typeface="Roboto"/>
              </a:rPr>
              <a:t> / </a:t>
            </a:r>
            <a:r>
              <a:rPr lang="en" sz="1500">
                <a:solidFill>
                  <a:srgbClr val="404040"/>
                </a:solidFill>
                <a:latin typeface="Roboto Mono"/>
                <a:ea typeface="Roboto Mono"/>
                <a:cs typeface="Roboto Mono"/>
                <a:sym typeface="Roboto Mono"/>
              </a:rPr>
              <a:t>npm test</a:t>
            </a:r>
            <a:r>
              <a:rPr lang="en" sz="1500">
                <a:solidFill>
                  <a:srgbClr val="404040"/>
                </a:solidFill>
                <a:latin typeface="Roboto"/>
                <a:ea typeface="Roboto"/>
                <a:cs typeface="Roboto"/>
                <a:sym typeface="Roboto"/>
              </a:rPr>
              <a:t>.</a:t>
            </a:r>
            <a:endParaRPr sz="1500">
              <a:solidFill>
                <a:srgbClr val="404040"/>
              </a:solidFill>
              <a:latin typeface="Roboto"/>
              <a:ea typeface="Roboto"/>
              <a:cs typeface="Roboto"/>
              <a:sym typeface="Roboto"/>
            </a:endParaRPr>
          </a:p>
          <a:p>
            <a:pPr indent="-323850" lvl="1" marL="914400" rtl="0" algn="l">
              <a:spcBef>
                <a:spcPts val="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Collect static files: </a:t>
            </a:r>
            <a:r>
              <a:rPr lang="en" sz="1500">
                <a:solidFill>
                  <a:srgbClr val="404040"/>
                </a:solidFill>
                <a:latin typeface="Roboto Mono"/>
                <a:ea typeface="Roboto Mono"/>
                <a:cs typeface="Roboto Mono"/>
                <a:sym typeface="Roboto Mono"/>
              </a:rPr>
              <a:t>python manage.py collectstatic</a:t>
            </a:r>
            <a:r>
              <a:rPr lang="en" sz="1500">
                <a:solidFill>
                  <a:srgbClr val="404040"/>
                </a:solidFill>
                <a:latin typeface="Roboto"/>
                <a:ea typeface="Roboto"/>
                <a:cs typeface="Roboto"/>
                <a:sym typeface="Roboto"/>
              </a:rPr>
              <a:t>.</a:t>
            </a:r>
            <a:endParaRPr sz="1500">
              <a:solidFill>
                <a:srgbClr val="404040"/>
              </a:solidFill>
              <a:latin typeface="Roboto"/>
              <a:ea typeface="Roboto"/>
              <a:cs typeface="Roboto"/>
              <a:sym typeface="Roboto"/>
            </a:endParaRPr>
          </a:p>
          <a:p>
            <a:pPr indent="-323850" lvl="1" marL="914400" rtl="0" algn="l">
              <a:spcBef>
                <a:spcPts val="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Migrate database: </a:t>
            </a:r>
            <a:r>
              <a:rPr lang="en" sz="1500">
                <a:solidFill>
                  <a:srgbClr val="404040"/>
                </a:solidFill>
                <a:latin typeface="Roboto Mono"/>
                <a:ea typeface="Roboto Mono"/>
                <a:cs typeface="Roboto Mono"/>
                <a:sym typeface="Roboto Mono"/>
              </a:rPr>
              <a:t>python manage.py migrate</a:t>
            </a:r>
            <a:r>
              <a:rPr lang="en" sz="1500">
                <a:solidFill>
                  <a:srgbClr val="404040"/>
                </a:solidFill>
                <a:latin typeface="Roboto"/>
                <a:ea typeface="Roboto"/>
                <a:cs typeface="Roboto"/>
                <a:sym typeface="Roboto"/>
              </a:rPr>
              <a:t>.</a:t>
            </a:r>
            <a:endParaRPr sz="1500">
              <a:solidFill>
                <a:srgbClr val="404040"/>
              </a:solidFill>
              <a:latin typeface="Roboto"/>
              <a:ea typeface="Roboto"/>
              <a:cs typeface="Roboto"/>
              <a:sym typeface="Roboto"/>
            </a:endParaRPr>
          </a:p>
          <a:p>
            <a:pPr indent="-323850" lvl="0" marL="457200" rtl="0" algn="l">
              <a:spcBef>
                <a:spcPts val="0"/>
              </a:spcBef>
              <a:spcAft>
                <a:spcPts val="0"/>
              </a:spcAft>
              <a:buClr>
                <a:srgbClr val="404040"/>
              </a:buClr>
              <a:buSzPts val="1500"/>
              <a:buFont typeface="Roboto"/>
              <a:buAutoNum type="arabicPeriod"/>
            </a:pPr>
            <a:r>
              <a:rPr b="1" lang="en" sz="1500">
                <a:solidFill>
                  <a:srgbClr val="404040"/>
                </a:solidFill>
                <a:latin typeface="Roboto"/>
                <a:ea typeface="Roboto"/>
                <a:cs typeface="Roboto"/>
                <a:sym typeface="Roboto"/>
              </a:rPr>
              <a:t>Server Setup:</a:t>
            </a:r>
            <a:endParaRPr b="1" sz="1500">
              <a:solidFill>
                <a:srgbClr val="404040"/>
              </a:solidFill>
              <a:latin typeface="Roboto"/>
              <a:ea typeface="Roboto"/>
              <a:cs typeface="Roboto"/>
              <a:sym typeface="Roboto"/>
            </a:endParaRPr>
          </a:p>
          <a:p>
            <a:pPr indent="-323850" lvl="1" marL="914400" rtl="0" algn="l">
              <a:spcBef>
                <a:spcPts val="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Use a reverse proxy (Nginx/Apache) for SSL and static files.</a:t>
            </a:r>
            <a:endParaRPr sz="1500">
              <a:solidFill>
                <a:srgbClr val="404040"/>
              </a:solidFill>
              <a:latin typeface="Roboto"/>
              <a:ea typeface="Roboto"/>
              <a:cs typeface="Roboto"/>
              <a:sym typeface="Roboto"/>
            </a:endParaRPr>
          </a:p>
          <a:p>
            <a:pPr indent="-323850" lvl="1" marL="914400" rtl="0" algn="l">
              <a:spcBef>
                <a:spcPts val="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Configure firewall (allow only 80, 443, and SSH ports).</a:t>
            </a:r>
            <a:endParaRPr sz="1500">
              <a:solidFill>
                <a:srgbClr val="404040"/>
              </a:solidFill>
              <a:latin typeface="Roboto"/>
              <a:ea typeface="Roboto"/>
              <a:cs typeface="Roboto"/>
              <a:sym typeface="Roboto"/>
            </a:endParaRPr>
          </a:p>
          <a:p>
            <a:pPr indent="-323850" lvl="1" marL="914400" rtl="0" algn="l">
              <a:spcBef>
                <a:spcPts val="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Set up automatic backups for databases.</a:t>
            </a:r>
            <a:endParaRPr sz="1500">
              <a:solidFill>
                <a:srgbClr val="404040"/>
              </a:solidFill>
              <a:latin typeface="Roboto"/>
              <a:ea typeface="Roboto"/>
              <a:cs typeface="Roboto"/>
              <a:sym typeface="Roboto"/>
            </a:endParaRPr>
          </a:p>
          <a:p>
            <a:pPr indent="-323850" lvl="0" marL="457200" rtl="0" algn="l">
              <a:spcBef>
                <a:spcPts val="0"/>
              </a:spcBef>
              <a:spcAft>
                <a:spcPts val="0"/>
              </a:spcAft>
              <a:buClr>
                <a:srgbClr val="404040"/>
              </a:buClr>
              <a:buSzPts val="1500"/>
              <a:buFont typeface="Roboto"/>
              <a:buAutoNum type="arabicPeriod"/>
            </a:pPr>
            <a:r>
              <a:rPr b="1" lang="en" sz="1500">
                <a:solidFill>
                  <a:srgbClr val="404040"/>
                </a:solidFill>
                <a:latin typeface="Roboto"/>
                <a:ea typeface="Roboto"/>
                <a:cs typeface="Roboto"/>
                <a:sym typeface="Roboto"/>
              </a:rPr>
              <a:t>Post-Deploy:</a:t>
            </a:r>
            <a:endParaRPr b="1" sz="1500">
              <a:solidFill>
                <a:srgbClr val="404040"/>
              </a:solidFill>
              <a:latin typeface="Roboto"/>
              <a:ea typeface="Roboto"/>
              <a:cs typeface="Roboto"/>
              <a:sym typeface="Roboto"/>
            </a:endParaRPr>
          </a:p>
          <a:p>
            <a:pPr indent="-323850" lvl="1" marL="914400" rtl="0" algn="l">
              <a:spcBef>
                <a:spcPts val="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Monitor logs: </a:t>
            </a:r>
            <a:r>
              <a:rPr lang="en" sz="1500">
                <a:solidFill>
                  <a:srgbClr val="404040"/>
                </a:solidFill>
                <a:latin typeface="Roboto Mono"/>
                <a:ea typeface="Roboto Mono"/>
                <a:cs typeface="Roboto Mono"/>
                <a:sym typeface="Roboto Mono"/>
              </a:rPr>
              <a:t>tail -f /var/log/nginx/error.log</a:t>
            </a:r>
            <a:r>
              <a:rPr lang="en" sz="1500">
                <a:solidFill>
                  <a:srgbClr val="404040"/>
                </a:solidFill>
                <a:latin typeface="Roboto"/>
                <a:ea typeface="Roboto"/>
                <a:cs typeface="Roboto"/>
                <a:sym typeface="Roboto"/>
              </a:rPr>
              <a:t>.</a:t>
            </a:r>
            <a:endParaRPr sz="1500">
              <a:solidFill>
                <a:srgbClr val="404040"/>
              </a:solidFill>
              <a:latin typeface="Roboto"/>
              <a:ea typeface="Roboto"/>
              <a:cs typeface="Roboto"/>
              <a:sym typeface="Roboto"/>
            </a:endParaRPr>
          </a:p>
          <a:p>
            <a:pPr indent="-323850" lvl="1" marL="914400" rtl="0" algn="l">
              <a:spcBef>
                <a:spcPts val="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Set up uptime monitoring (UptimeRobot, AWS CloudWatch).</a:t>
            </a:r>
            <a:endParaRPr sz="1500">
              <a:solidFill>
                <a:srgbClr val="404040"/>
              </a:solidFill>
              <a:latin typeface="Roboto"/>
              <a:ea typeface="Roboto"/>
              <a:cs typeface="Roboto"/>
              <a:sym typeface="Roboto"/>
            </a:endParaRPr>
          </a:p>
          <a:p>
            <a:pPr indent="-323850" lvl="1" marL="914400" rtl="0" algn="l">
              <a:spcBef>
                <a:spcPts val="0"/>
              </a:spcBef>
              <a:spcAft>
                <a:spcPts val="0"/>
              </a:spcAft>
              <a:buClr>
                <a:srgbClr val="404040"/>
              </a:buClr>
              <a:buSzPts val="1500"/>
              <a:buFont typeface="Roboto"/>
              <a:buChar char="○"/>
            </a:pPr>
            <a:r>
              <a:rPr lang="en" sz="1500">
                <a:solidFill>
                  <a:srgbClr val="404040"/>
                </a:solidFill>
                <a:latin typeface="Roboto"/>
                <a:ea typeface="Roboto"/>
                <a:cs typeface="Roboto"/>
                <a:sym typeface="Roboto"/>
              </a:rPr>
              <a:t>Enable auto-scaling if using cloud platforms.</a:t>
            </a:r>
            <a:endParaRPr sz="15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175" name="Google Shape;175;p33"/>
          <p:cNvSpPr txBox="1"/>
          <p:nvPr>
            <p:ph idx="1" type="body"/>
          </p:nvPr>
        </p:nvSpPr>
        <p:spPr>
          <a:xfrm>
            <a:off x="311700" y="1152475"/>
            <a:ext cx="46758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None/>
            </a:pPr>
            <a:r>
              <a:rPr b="1" lang="en" sz="1500">
                <a:solidFill>
                  <a:srgbClr val="404040"/>
                </a:solidFill>
                <a:latin typeface="Roboto"/>
                <a:ea typeface="Roboto"/>
                <a:cs typeface="Roboto"/>
                <a:sym typeface="Roboto"/>
              </a:rPr>
              <a:t>4. Example: Full Production-Ready Django Setup</a:t>
            </a:r>
            <a:endParaRPr b="1" sz="1500">
              <a:solidFill>
                <a:srgbClr val="404040"/>
              </a:solidFill>
              <a:latin typeface="Roboto"/>
              <a:ea typeface="Roboto"/>
              <a:cs typeface="Roboto"/>
              <a:sym typeface="Roboto"/>
            </a:endParaRPr>
          </a:p>
          <a:p>
            <a:pPr indent="0" lvl="0" marL="0" rtl="0" algn="l">
              <a:lnSpc>
                <a:spcPct val="115000"/>
              </a:lnSpc>
              <a:spcBef>
                <a:spcPts val="1400"/>
              </a:spcBef>
              <a:spcAft>
                <a:spcPts val="0"/>
              </a:spcAft>
              <a:buNone/>
            </a:pPr>
            <a:r>
              <a:rPr lang="en" sz="1500">
                <a:solidFill>
                  <a:srgbClr val="404040"/>
                </a:solidFill>
                <a:latin typeface="Roboto Mono"/>
                <a:ea typeface="Roboto Mono"/>
                <a:cs typeface="Roboto Mono"/>
                <a:sym typeface="Roboto Mono"/>
              </a:rPr>
              <a:t>settings.py</a:t>
            </a:r>
            <a:r>
              <a:rPr lang="en" sz="1500">
                <a:solidFill>
                  <a:srgbClr val="404040"/>
                </a:solidFill>
                <a:latin typeface="Roboto"/>
                <a:ea typeface="Roboto"/>
                <a:cs typeface="Roboto"/>
                <a:sym typeface="Roboto"/>
              </a:rPr>
              <a:t> Snippet</a:t>
            </a:r>
            <a:endParaRPr sz="1500">
              <a:solidFill>
                <a:srgbClr val="404040"/>
              </a:solidFill>
              <a:latin typeface="Roboto"/>
              <a:ea typeface="Roboto"/>
              <a:cs typeface="Roboto"/>
              <a:sym typeface="Roboto"/>
            </a:endParaRPr>
          </a:p>
          <a:p>
            <a:pPr indent="0" lvl="0" marL="0" marR="139700" rtl="0" algn="l">
              <a:lnSpc>
                <a:spcPct val="99260"/>
              </a:lnSpc>
              <a:spcBef>
                <a:spcPts val="0"/>
              </a:spcBef>
              <a:spcAft>
                <a:spcPts val="0"/>
              </a:spcAft>
              <a:buNone/>
            </a:pPr>
            <a:r>
              <a:rPr b="1" lang="en" sz="1500">
                <a:solidFill>
                  <a:srgbClr val="525252"/>
                </a:solidFill>
                <a:latin typeface="Roboto"/>
                <a:ea typeface="Roboto"/>
                <a:cs typeface="Roboto"/>
                <a:sym typeface="Roboto"/>
              </a:rPr>
              <a:t>python</a:t>
            </a:r>
            <a:endParaRPr b="1" sz="1100">
              <a:solidFill>
                <a:srgbClr val="525252"/>
              </a:solidFill>
              <a:latin typeface="Roboto"/>
              <a:ea typeface="Roboto"/>
              <a:cs typeface="Roboto"/>
              <a:sym typeface="Roboto"/>
            </a:endParaRPr>
          </a:p>
          <a:p>
            <a:pPr indent="0" lvl="0" marL="0" rtl="0" algn="l">
              <a:spcBef>
                <a:spcPts val="900"/>
              </a:spcBef>
              <a:spcAft>
                <a:spcPts val="0"/>
              </a:spcAft>
              <a:buNone/>
            </a:pPr>
            <a:r>
              <a:rPr lang="en" sz="1100">
                <a:solidFill>
                  <a:srgbClr val="A626A4"/>
                </a:solidFill>
                <a:latin typeface="Roboto Mono"/>
                <a:ea typeface="Roboto Mono"/>
                <a:cs typeface="Roboto Mono"/>
                <a:sym typeface="Roboto Mono"/>
              </a:rPr>
              <a:t>import</a:t>
            </a:r>
            <a:r>
              <a:rPr lang="en" sz="1100">
                <a:solidFill>
                  <a:srgbClr val="494949"/>
                </a:solidFill>
                <a:latin typeface="Roboto Mono"/>
                <a:ea typeface="Roboto Mono"/>
                <a:cs typeface="Roboto Mono"/>
                <a:sym typeface="Roboto Mono"/>
              </a:rPr>
              <a:t> os</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A626A4"/>
                </a:solidFill>
                <a:latin typeface="Roboto Mono"/>
                <a:ea typeface="Roboto Mono"/>
                <a:cs typeface="Roboto Mono"/>
                <a:sym typeface="Roboto Mono"/>
              </a:rPr>
              <a:t>from</a:t>
            </a:r>
            <a:r>
              <a:rPr lang="en" sz="1100">
                <a:solidFill>
                  <a:srgbClr val="494949"/>
                </a:solidFill>
                <a:latin typeface="Roboto Mono"/>
                <a:ea typeface="Roboto Mono"/>
                <a:cs typeface="Roboto Mono"/>
                <a:sym typeface="Roboto Mono"/>
              </a:rPr>
              <a:t> dotenv </a:t>
            </a:r>
            <a:r>
              <a:rPr lang="en" sz="1100">
                <a:solidFill>
                  <a:srgbClr val="A626A4"/>
                </a:solidFill>
                <a:latin typeface="Roboto Mono"/>
                <a:ea typeface="Roboto Mono"/>
                <a:cs typeface="Roboto Mono"/>
                <a:sym typeface="Roboto Mono"/>
              </a:rPr>
              <a:t>import</a:t>
            </a:r>
            <a:r>
              <a:rPr lang="en" sz="1100">
                <a:solidFill>
                  <a:srgbClr val="494949"/>
                </a:solidFill>
                <a:latin typeface="Roboto Mono"/>
                <a:ea typeface="Roboto Mono"/>
                <a:cs typeface="Roboto Mono"/>
                <a:sym typeface="Roboto Mono"/>
              </a:rPr>
              <a:t> load_dotenv</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load_dotenv</a:t>
            </a:r>
            <a:r>
              <a:rPr lang="en" sz="1100">
                <a:solidFill>
                  <a:srgbClr val="383A42"/>
                </a:solidFill>
                <a:latin typeface="Roboto Mono"/>
                <a:ea typeface="Roboto Mono"/>
                <a:cs typeface="Roboto Mono"/>
                <a:sym typeface="Roboto Mono"/>
              </a:rPr>
              <a:t>()</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SECRET_KEY </a:t>
            </a:r>
            <a:r>
              <a:rPr lang="en" sz="1100">
                <a:solidFill>
                  <a:srgbClr val="4078F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os</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getenv</a:t>
            </a:r>
            <a:r>
              <a:rPr lang="en" sz="1100">
                <a:solidFill>
                  <a:srgbClr val="383A42"/>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'SECRET_KEY'</a:t>
            </a:r>
            <a:r>
              <a:rPr lang="en" sz="1100">
                <a:solidFill>
                  <a:srgbClr val="383A42"/>
                </a:solidFill>
                <a:latin typeface="Roboto Mono"/>
                <a:ea typeface="Roboto Mono"/>
                <a:cs typeface="Roboto Mono"/>
                <a:sym typeface="Roboto Mono"/>
              </a:rPr>
              <a:t>)</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DEBUG </a:t>
            </a:r>
            <a:r>
              <a:rPr lang="en" sz="1100">
                <a:solidFill>
                  <a:srgbClr val="4078F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a:t>
            </a:r>
            <a:r>
              <a:rPr lang="en" sz="1100">
                <a:solidFill>
                  <a:srgbClr val="B76B01"/>
                </a:solidFill>
                <a:latin typeface="Roboto Mono"/>
                <a:ea typeface="Roboto Mono"/>
                <a:cs typeface="Roboto Mono"/>
                <a:sym typeface="Roboto Mono"/>
              </a:rPr>
              <a:t>False</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ALLOWED_HOSTS </a:t>
            </a:r>
            <a:r>
              <a:rPr lang="en" sz="1100">
                <a:solidFill>
                  <a:srgbClr val="4078F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a:t>
            </a:r>
            <a:r>
              <a:rPr lang="en" sz="1100">
                <a:solidFill>
                  <a:srgbClr val="383A42"/>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'yourdomain.com'</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a:t>
            </a:r>
            <a:r>
              <a:rPr lang="en" sz="1100">
                <a:solidFill>
                  <a:srgbClr val="50A14F"/>
                </a:solidFill>
                <a:latin typeface="Roboto Mono"/>
                <a:ea typeface="Roboto Mono"/>
                <a:cs typeface="Roboto Mono"/>
                <a:sym typeface="Roboto Mono"/>
              </a:rPr>
              <a:t>'www.yourdomain.com'</a:t>
            </a:r>
            <a:r>
              <a:rPr lang="en" sz="1100">
                <a:solidFill>
                  <a:srgbClr val="383A42"/>
                </a:solidFill>
                <a:latin typeface="Roboto Mono"/>
                <a:ea typeface="Roboto Mono"/>
                <a:cs typeface="Roboto Mono"/>
                <a:sym typeface="Roboto Mono"/>
              </a:rPr>
              <a:t>]</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i="1" lang="en" sz="1100">
                <a:solidFill>
                  <a:srgbClr val="A0A1A7"/>
                </a:solidFill>
                <a:latin typeface="Roboto Mono"/>
                <a:ea typeface="Roboto Mono"/>
                <a:cs typeface="Roboto Mono"/>
                <a:sym typeface="Roboto Mono"/>
              </a:rPr>
              <a:t># Security</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SECURE_HSTS_SECONDS </a:t>
            </a:r>
            <a:r>
              <a:rPr lang="en" sz="1100">
                <a:solidFill>
                  <a:srgbClr val="4078F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a:t>
            </a:r>
            <a:r>
              <a:rPr lang="en" sz="1100">
                <a:solidFill>
                  <a:srgbClr val="B76B01"/>
                </a:solidFill>
                <a:latin typeface="Roboto Mono"/>
                <a:ea typeface="Roboto Mono"/>
                <a:cs typeface="Roboto Mono"/>
                <a:sym typeface="Roboto Mono"/>
              </a:rPr>
              <a:t>31536000</a:t>
            </a:r>
            <a:r>
              <a:rPr lang="en" sz="1100">
                <a:solidFill>
                  <a:srgbClr val="494949"/>
                </a:solidFill>
                <a:latin typeface="Roboto Mono"/>
                <a:ea typeface="Roboto Mono"/>
                <a:cs typeface="Roboto Mono"/>
                <a:sym typeface="Roboto Mono"/>
              </a:rPr>
              <a:t>  </a:t>
            </a:r>
            <a:r>
              <a:rPr i="1" lang="en" sz="1100">
                <a:solidFill>
                  <a:srgbClr val="A0A1A7"/>
                </a:solidFill>
                <a:latin typeface="Roboto Mono"/>
                <a:ea typeface="Roboto Mono"/>
                <a:cs typeface="Roboto Mono"/>
                <a:sym typeface="Roboto Mono"/>
              </a:rPr>
              <a:t># 1 year</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SECURE_SSL_REDIRECT </a:t>
            </a:r>
            <a:r>
              <a:rPr lang="en" sz="1100">
                <a:solidFill>
                  <a:srgbClr val="4078F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a:t>
            </a:r>
            <a:r>
              <a:rPr lang="en" sz="1100">
                <a:solidFill>
                  <a:srgbClr val="B76B01"/>
                </a:solidFill>
                <a:latin typeface="Roboto Mono"/>
                <a:ea typeface="Roboto Mono"/>
                <a:cs typeface="Roboto Mono"/>
                <a:sym typeface="Roboto Mono"/>
              </a:rPr>
              <a:t>True</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SESSION_COOKIE_SECURE </a:t>
            </a:r>
            <a:r>
              <a:rPr lang="en" sz="1100">
                <a:solidFill>
                  <a:srgbClr val="4078F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a:t>
            </a:r>
            <a:r>
              <a:rPr lang="en" sz="1100">
                <a:solidFill>
                  <a:srgbClr val="B76B01"/>
                </a:solidFill>
                <a:latin typeface="Roboto Mono"/>
                <a:ea typeface="Roboto Mono"/>
                <a:cs typeface="Roboto Mono"/>
                <a:sym typeface="Roboto Mono"/>
              </a:rPr>
              <a:t>True</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CSRF_COOKIE_SECURE </a:t>
            </a:r>
            <a:r>
              <a:rPr lang="en" sz="1100">
                <a:solidFill>
                  <a:srgbClr val="4078F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a:t>
            </a:r>
            <a:r>
              <a:rPr lang="en" sz="1100">
                <a:solidFill>
                  <a:srgbClr val="B76B01"/>
                </a:solidFill>
                <a:latin typeface="Roboto Mono"/>
                <a:ea typeface="Roboto Mono"/>
                <a:cs typeface="Roboto Mono"/>
                <a:sym typeface="Roboto Mono"/>
              </a:rPr>
              <a:t>True</a:t>
            </a:r>
            <a:endParaRPr sz="1100">
              <a:solidFill>
                <a:schemeClr val="dk1"/>
              </a:solidFill>
            </a:endParaRPr>
          </a:p>
        </p:txBody>
      </p:sp>
      <p:sp>
        <p:nvSpPr>
          <p:cNvPr id="176" name="Google Shape;176;p33"/>
          <p:cNvSpPr txBox="1"/>
          <p:nvPr>
            <p:ph idx="1" type="body"/>
          </p:nvPr>
        </p:nvSpPr>
        <p:spPr>
          <a:xfrm>
            <a:off x="4426500" y="1838275"/>
            <a:ext cx="4675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i="1" lang="en" sz="1100">
                <a:solidFill>
                  <a:srgbClr val="A0A1A7"/>
                </a:solidFill>
                <a:latin typeface="Roboto Mono"/>
                <a:ea typeface="Roboto Mono"/>
                <a:cs typeface="Roboto Mono"/>
                <a:sym typeface="Roboto Mono"/>
              </a:rPr>
              <a:t># Database</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DATABASES </a:t>
            </a:r>
            <a:r>
              <a:rPr lang="en" sz="1100">
                <a:solidFill>
                  <a:srgbClr val="4078F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a:t>
            </a:r>
            <a:r>
              <a:rPr lang="en" sz="1100">
                <a:solidFill>
                  <a:srgbClr val="383A42"/>
                </a:solidFill>
                <a:latin typeface="Roboto Mono"/>
                <a:ea typeface="Roboto Mono"/>
                <a:cs typeface="Roboto Mono"/>
                <a:sym typeface="Roboto Mono"/>
              </a:rPr>
              <a:t>{</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    </a:t>
            </a:r>
            <a:r>
              <a:rPr lang="en" sz="1100">
                <a:solidFill>
                  <a:srgbClr val="50A14F"/>
                </a:solidFill>
                <a:latin typeface="Roboto Mono"/>
                <a:ea typeface="Roboto Mono"/>
                <a:cs typeface="Roboto Mono"/>
                <a:sym typeface="Roboto Mono"/>
              </a:rPr>
              <a:t>'default'</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a:t>
            </a:r>
            <a:r>
              <a:rPr lang="en" sz="1100">
                <a:solidFill>
                  <a:srgbClr val="383A42"/>
                </a:solidFill>
                <a:latin typeface="Roboto Mono"/>
                <a:ea typeface="Roboto Mono"/>
                <a:cs typeface="Roboto Mono"/>
                <a:sym typeface="Roboto Mono"/>
              </a:rPr>
              <a:t>{</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        </a:t>
            </a:r>
            <a:r>
              <a:rPr lang="en" sz="1100">
                <a:solidFill>
                  <a:srgbClr val="50A14F"/>
                </a:solidFill>
                <a:latin typeface="Roboto Mono"/>
                <a:ea typeface="Roboto Mono"/>
                <a:cs typeface="Roboto Mono"/>
                <a:sym typeface="Roboto Mono"/>
              </a:rPr>
              <a:t>'ENGINE'</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a:t>
            </a:r>
            <a:r>
              <a:rPr lang="en" sz="1100">
                <a:solidFill>
                  <a:srgbClr val="50A14F"/>
                </a:solidFill>
                <a:latin typeface="Roboto Mono"/>
                <a:ea typeface="Roboto Mono"/>
                <a:cs typeface="Roboto Mono"/>
                <a:sym typeface="Roboto Mono"/>
              </a:rPr>
              <a:t>'django.db.backends.postgresql'</a:t>
            </a:r>
            <a:r>
              <a:rPr lang="en" sz="1100">
                <a:solidFill>
                  <a:srgbClr val="383A42"/>
                </a:solidFill>
                <a:latin typeface="Roboto Mono"/>
                <a:ea typeface="Roboto Mono"/>
                <a:cs typeface="Roboto Mono"/>
                <a:sym typeface="Roboto Mono"/>
              </a:rPr>
              <a:t>,</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        </a:t>
            </a:r>
            <a:r>
              <a:rPr lang="en" sz="1100">
                <a:solidFill>
                  <a:srgbClr val="50A14F"/>
                </a:solidFill>
                <a:latin typeface="Roboto Mono"/>
                <a:ea typeface="Roboto Mono"/>
                <a:cs typeface="Roboto Mono"/>
                <a:sym typeface="Roboto Mono"/>
              </a:rPr>
              <a:t>'NAME'</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os</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getenv</a:t>
            </a:r>
            <a:r>
              <a:rPr lang="en" sz="1100">
                <a:solidFill>
                  <a:srgbClr val="383A42"/>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'DB_NAME'</a:t>
            </a:r>
            <a:r>
              <a:rPr lang="en" sz="1100">
                <a:solidFill>
                  <a:srgbClr val="383A42"/>
                </a:solidFill>
                <a:latin typeface="Roboto Mono"/>
                <a:ea typeface="Roboto Mono"/>
                <a:cs typeface="Roboto Mono"/>
                <a:sym typeface="Roboto Mono"/>
              </a:rPr>
              <a:t>),</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        </a:t>
            </a:r>
            <a:r>
              <a:rPr lang="en" sz="1100">
                <a:solidFill>
                  <a:srgbClr val="50A14F"/>
                </a:solidFill>
                <a:latin typeface="Roboto Mono"/>
                <a:ea typeface="Roboto Mono"/>
                <a:cs typeface="Roboto Mono"/>
                <a:sym typeface="Roboto Mono"/>
              </a:rPr>
              <a:t>'USER'</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os</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getenv</a:t>
            </a:r>
            <a:r>
              <a:rPr lang="en" sz="1100">
                <a:solidFill>
                  <a:srgbClr val="383A42"/>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'DB_USER'</a:t>
            </a:r>
            <a:r>
              <a:rPr lang="en" sz="1100">
                <a:solidFill>
                  <a:srgbClr val="383A42"/>
                </a:solidFill>
                <a:latin typeface="Roboto Mono"/>
                <a:ea typeface="Roboto Mono"/>
                <a:cs typeface="Roboto Mono"/>
                <a:sym typeface="Roboto Mono"/>
              </a:rPr>
              <a:t>),</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        </a:t>
            </a:r>
            <a:r>
              <a:rPr lang="en" sz="1100">
                <a:solidFill>
                  <a:srgbClr val="50A14F"/>
                </a:solidFill>
                <a:latin typeface="Roboto Mono"/>
                <a:ea typeface="Roboto Mono"/>
                <a:cs typeface="Roboto Mono"/>
                <a:sym typeface="Roboto Mono"/>
              </a:rPr>
              <a:t>'PASSWORD'</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os</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getenv</a:t>
            </a:r>
            <a:r>
              <a:rPr lang="en" sz="1100">
                <a:solidFill>
                  <a:srgbClr val="383A42"/>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'DB_PASSWORD'</a:t>
            </a:r>
            <a:r>
              <a:rPr lang="en" sz="1100">
                <a:solidFill>
                  <a:srgbClr val="383A42"/>
                </a:solidFill>
                <a:latin typeface="Roboto Mono"/>
                <a:ea typeface="Roboto Mono"/>
                <a:cs typeface="Roboto Mono"/>
                <a:sym typeface="Roboto Mono"/>
              </a:rPr>
              <a:t>),</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        </a:t>
            </a:r>
            <a:r>
              <a:rPr lang="en" sz="1100">
                <a:solidFill>
                  <a:srgbClr val="50A14F"/>
                </a:solidFill>
                <a:latin typeface="Roboto Mono"/>
                <a:ea typeface="Roboto Mono"/>
                <a:cs typeface="Roboto Mono"/>
                <a:sym typeface="Roboto Mono"/>
              </a:rPr>
              <a:t>'HOST'</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os</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getenv</a:t>
            </a:r>
            <a:r>
              <a:rPr lang="en" sz="1100">
                <a:solidFill>
                  <a:srgbClr val="383A42"/>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'DB_HOST'</a:t>
            </a:r>
            <a:r>
              <a:rPr lang="en" sz="1100">
                <a:solidFill>
                  <a:srgbClr val="383A42"/>
                </a:solidFill>
                <a:latin typeface="Roboto Mono"/>
                <a:ea typeface="Roboto Mono"/>
                <a:cs typeface="Roboto Mono"/>
                <a:sym typeface="Roboto Mono"/>
              </a:rPr>
              <a:t>),</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        </a:t>
            </a:r>
            <a:r>
              <a:rPr lang="en" sz="1100">
                <a:solidFill>
                  <a:srgbClr val="50A14F"/>
                </a:solidFill>
                <a:latin typeface="Roboto Mono"/>
                <a:ea typeface="Roboto Mono"/>
                <a:cs typeface="Roboto Mono"/>
                <a:sym typeface="Roboto Mono"/>
              </a:rPr>
              <a:t>'PORT'</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os</a:t>
            </a:r>
            <a:r>
              <a:rPr lang="en" sz="1100">
                <a:solidFill>
                  <a:srgbClr val="383A4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getenv</a:t>
            </a:r>
            <a:r>
              <a:rPr lang="en" sz="1100">
                <a:solidFill>
                  <a:srgbClr val="383A42"/>
                </a:solidFill>
                <a:latin typeface="Roboto Mono"/>
                <a:ea typeface="Roboto Mono"/>
                <a:cs typeface="Roboto Mono"/>
                <a:sym typeface="Roboto Mono"/>
              </a:rPr>
              <a:t>(</a:t>
            </a:r>
            <a:r>
              <a:rPr lang="en" sz="1100">
                <a:solidFill>
                  <a:srgbClr val="50A14F"/>
                </a:solidFill>
                <a:latin typeface="Roboto Mono"/>
                <a:ea typeface="Roboto Mono"/>
                <a:cs typeface="Roboto Mono"/>
                <a:sym typeface="Roboto Mono"/>
              </a:rPr>
              <a:t>'DB_PORT'</a:t>
            </a:r>
            <a:r>
              <a:rPr lang="en" sz="1100">
                <a:solidFill>
                  <a:srgbClr val="383A42"/>
                </a:solidFill>
                <a:latin typeface="Roboto Mono"/>
                <a:ea typeface="Roboto Mono"/>
                <a:cs typeface="Roboto Mono"/>
                <a:sym typeface="Roboto Mono"/>
              </a:rPr>
              <a:t>),</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494949"/>
                </a:solidFill>
                <a:latin typeface="Roboto Mono"/>
                <a:ea typeface="Roboto Mono"/>
                <a:cs typeface="Roboto Mono"/>
                <a:sym typeface="Roboto Mono"/>
              </a:rPr>
              <a:t>    </a:t>
            </a:r>
            <a:r>
              <a:rPr lang="en" sz="1100">
                <a:solidFill>
                  <a:srgbClr val="383A42"/>
                </a:solidFill>
                <a:latin typeface="Roboto Mono"/>
                <a:ea typeface="Roboto Mono"/>
                <a:cs typeface="Roboto Mono"/>
                <a:sym typeface="Roboto Mono"/>
              </a:rPr>
              <a:t>}</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383A42"/>
                </a:solidFill>
                <a:latin typeface="Roboto Mono"/>
                <a:ea typeface="Roboto Mono"/>
                <a:cs typeface="Roboto Mono"/>
                <a:sym typeface="Roboto Mono"/>
              </a:rPr>
              <a:t>}</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t/>
            </a:r>
            <a:endParaRPr sz="1100">
              <a:solidFill>
                <a:srgbClr val="494949"/>
              </a:solidFill>
              <a:latin typeface="Roboto Mono"/>
              <a:ea typeface="Roboto Mono"/>
              <a:cs typeface="Roboto Mono"/>
              <a:sym typeface="Roboto Mono"/>
            </a:endParaRPr>
          </a:p>
          <a:p>
            <a:pPr indent="0" lvl="0" marL="0" rtl="0" algn="l">
              <a:spcBef>
                <a:spcPts val="0"/>
              </a:spcBef>
              <a:spcAft>
                <a:spcPts val="0"/>
              </a:spcAft>
              <a:buNone/>
            </a:pPr>
            <a:r>
              <a:rPr i="1" lang="en" sz="1100">
                <a:solidFill>
                  <a:srgbClr val="A0A1A7"/>
                </a:solidFill>
                <a:latin typeface="Roboto Mono"/>
                <a:ea typeface="Roboto Mono"/>
                <a:cs typeface="Roboto Mono"/>
                <a:sym typeface="Roboto Mono"/>
              </a:rPr>
              <a:t># Static files</a:t>
            </a:r>
            <a:endParaRPr sz="1100">
              <a:solidFill>
                <a:srgbClr val="494949"/>
              </a:solidFill>
              <a:latin typeface="Roboto Mono"/>
              <a:ea typeface="Roboto Mono"/>
              <a:cs typeface="Roboto Mono"/>
              <a:sym typeface="Roboto Mono"/>
            </a:endParaRPr>
          </a:p>
          <a:p>
            <a:pPr indent="0" lvl="0" marL="127000" marR="127000" rtl="0" algn="l">
              <a:lnSpc>
                <a:spcPct val="158816"/>
              </a:lnSpc>
              <a:spcBef>
                <a:spcPts val="0"/>
              </a:spcBef>
              <a:spcAft>
                <a:spcPts val="0"/>
              </a:spcAft>
              <a:buNone/>
            </a:pPr>
            <a:r>
              <a:rPr lang="en" sz="1100">
                <a:solidFill>
                  <a:srgbClr val="494949"/>
                </a:solidFill>
                <a:latin typeface="Roboto Mono"/>
                <a:ea typeface="Roboto Mono"/>
                <a:cs typeface="Roboto Mono"/>
                <a:sym typeface="Roboto Mono"/>
              </a:rPr>
              <a:t>STATIC_ROOT </a:t>
            </a:r>
            <a:r>
              <a:rPr lang="en" sz="1100">
                <a:solidFill>
                  <a:srgbClr val="4078F2"/>
                </a:solidFill>
                <a:latin typeface="Roboto Mono"/>
                <a:ea typeface="Roboto Mono"/>
                <a:cs typeface="Roboto Mono"/>
                <a:sym typeface="Roboto Mono"/>
              </a:rPr>
              <a:t>=</a:t>
            </a:r>
            <a:r>
              <a:rPr lang="en" sz="1100">
                <a:solidFill>
                  <a:srgbClr val="494949"/>
                </a:solidFill>
                <a:latin typeface="Roboto Mono"/>
                <a:ea typeface="Roboto Mono"/>
                <a:cs typeface="Roboto Mono"/>
                <a:sym typeface="Roboto Mono"/>
              </a:rPr>
              <a:t> </a:t>
            </a:r>
            <a:r>
              <a:rPr lang="en" sz="1100">
                <a:solidFill>
                  <a:srgbClr val="50A14F"/>
                </a:solidFill>
                <a:latin typeface="Roboto Mono"/>
                <a:ea typeface="Roboto Mono"/>
                <a:cs typeface="Roboto Mono"/>
                <a:sym typeface="Roboto Mono"/>
              </a:rPr>
              <a:t>'/var/www/yourdomain.com/static/'</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900">
                <a:solidFill>
                  <a:schemeClr val="dk1"/>
                </a:solidFill>
              </a:rPr>
              <a:t>2. Basic Production Settings</a:t>
            </a:r>
            <a:endParaRPr b="1" sz="1900">
              <a:solidFill>
                <a:schemeClr val="dk1"/>
              </a:solidFill>
            </a:endParaRPr>
          </a:p>
          <a:p>
            <a:pPr indent="-311150" lvl="0" marL="457200" rtl="0" algn="l">
              <a:spcBef>
                <a:spcPts val="1000"/>
              </a:spcBef>
              <a:spcAft>
                <a:spcPts val="0"/>
              </a:spcAft>
              <a:buClr>
                <a:schemeClr val="dk1"/>
              </a:buClr>
              <a:buSzPts val="1300"/>
              <a:buChar char="●"/>
            </a:pPr>
            <a:r>
              <a:rPr b="1" lang="en" sz="1300">
                <a:solidFill>
                  <a:schemeClr val="dk1"/>
                </a:solidFill>
              </a:rPr>
              <a:t>Disable Debug Mode: </a:t>
            </a:r>
            <a:endParaRPr b="1" sz="1300">
              <a:solidFill>
                <a:schemeClr val="dk1"/>
              </a:solidFill>
            </a:endParaRPr>
          </a:p>
          <a:p>
            <a:pPr indent="-311150" lvl="1" marL="914400" rtl="0" algn="l">
              <a:spcBef>
                <a:spcPts val="1000"/>
              </a:spcBef>
              <a:spcAft>
                <a:spcPts val="0"/>
              </a:spcAft>
              <a:buSzPts val="1300"/>
              <a:buChar char="○"/>
            </a:pPr>
            <a:r>
              <a:rPr lang="en" sz="1300">
                <a:solidFill>
                  <a:schemeClr val="dk1"/>
                </a:solidFill>
              </a:rPr>
              <a:t>Ensure your </a:t>
            </a:r>
            <a:r>
              <a:rPr lang="en" sz="1300">
                <a:solidFill>
                  <a:srgbClr val="188038"/>
                </a:solidFill>
                <a:latin typeface="Roboto Mono"/>
                <a:ea typeface="Roboto Mono"/>
                <a:cs typeface="Roboto Mono"/>
                <a:sym typeface="Roboto Mono"/>
              </a:rPr>
              <a:t>DEBUG</a:t>
            </a:r>
            <a:r>
              <a:rPr lang="en" sz="1300">
                <a:solidFill>
                  <a:schemeClr val="dk1"/>
                </a:solidFill>
              </a:rPr>
              <a:t> or equivalent variable is set to </a:t>
            </a:r>
            <a:r>
              <a:rPr lang="en" sz="1300">
                <a:solidFill>
                  <a:srgbClr val="188038"/>
                </a:solidFill>
                <a:latin typeface="Roboto Mono"/>
                <a:ea typeface="Roboto Mono"/>
                <a:cs typeface="Roboto Mono"/>
                <a:sym typeface="Roboto Mono"/>
              </a:rPr>
              <a:t>False</a:t>
            </a:r>
            <a:r>
              <a:rPr lang="en" sz="1300">
                <a:solidFill>
                  <a:schemeClr val="dk1"/>
                </a:solidFill>
              </a:rPr>
              <a:t> (or </a:t>
            </a:r>
            <a:r>
              <a:rPr lang="en" sz="1300">
                <a:solidFill>
                  <a:srgbClr val="188038"/>
                </a:solidFill>
                <a:latin typeface="Roboto Mono"/>
                <a:ea typeface="Roboto Mono"/>
                <a:cs typeface="Roboto Mono"/>
                <a:sym typeface="Roboto Mono"/>
              </a:rPr>
              <a:t>0</a:t>
            </a:r>
            <a:r>
              <a:rPr lang="en" sz="1300">
                <a:solidFill>
                  <a:schemeClr val="dk1"/>
                </a:solidFill>
              </a:rPr>
              <a:t>). Debug mode often exposes sensitive information (stack traces, environment details) to users and can negatively impact performance.</a:t>
            </a:r>
            <a:endParaRPr sz="1300">
              <a:solidFill>
                <a:schemeClr val="dk1"/>
              </a:solidFill>
            </a:endParaRPr>
          </a:p>
          <a:p>
            <a:pPr indent="-311150" lvl="0" marL="457200" rtl="0" algn="l">
              <a:spcBef>
                <a:spcPts val="1000"/>
              </a:spcBef>
              <a:spcAft>
                <a:spcPts val="0"/>
              </a:spcAft>
              <a:buSzPts val="1300"/>
              <a:buChar char="●"/>
            </a:pPr>
            <a:r>
              <a:rPr b="1" lang="en" sz="1300">
                <a:solidFill>
                  <a:schemeClr val="dk1"/>
                </a:solidFill>
              </a:rPr>
              <a:t>Set a Strong </a:t>
            </a:r>
            <a:r>
              <a:rPr b="1" lang="en" sz="1300">
                <a:solidFill>
                  <a:srgbClr val="188038"/>
                </a:solidFill>
                <a:latin typeface="Roboto Mono"/>
                <a:ea typeface="Roboto Mono"/>
                <a:cs typeface="Roboto Mono"/>
                <a:sym typeface="Roboto Mono"/>
              </a:rPr>
              <a:t>SECRET_KEY</a:t>
            </a:r>
            <a:r>
              <a:rPr b="1" lang="en" sz="1300">
                <a:solidFill>
                  <a:schemeClr val="dk1"/>
                </a:solidFill>
              </a:rPr>
              <a:t> (or equivalent):</a:t>
            </a:r>
            <a:endParaRPr b="1" sz="1300">
              <a:solidFill>
                <a:schemeClr val="dk1"/>
              </a:solidFill>
            </a:endParaRPr>
          </a:p>
          <a:p>
            <a:pPr indent="-311150" lvl="1" marL="914400" rtl="0" algn="l">
              <a:spcBef>
                <a:spcPts val="1000"/>
              </a:spcBef>
              <a:spcAft>
                <a:spcPts val="0"/>
              </a:spcAft>
              <a:buClr>
                <a:schemeClr val="dk1"/>
              </a:buClr>
              <a:buSzPts val="1300"/>
              <a:buChar char="○"/>
            </a:pPr>
            <a:r>
              <a:rPr lang="en" sz="1300">
                <a:solidFill>
                  <a:schemeClr val="dk1"/>
                </a:solidFill>
              </a:rPr>
              <a:t>This is critical for cryptographic operations like session management, password hashing, and CSRF protection. Generate a long, random, and complex string for production. Never use the same key across environments.</a:t>
            </a:r>
            <a:endParaRPr sz="1300">
              <a:solidFill>
                <a:schemeClr val="dk1"/>
              </a:solidFill>
            </a:endParaRPr>
          </a:p>
          <a:p>
            <a:pPr indent="-311150" lvl="0" marL="457200" rtl="0" algn="l">
              <a:spcBef>
                <a:spcPts val="1000"/>
              </a:spcBef>
              <a:spcAft>
                <a:spcPts val="0"/>
              </a:spcAft>
              <a:buSzPts val="1300"/>
              <a:buChar char="●"/>
            </a:pPr>
            <a:r>
              <a:rPr b="1" lang="en" sz="1300">
                <a:solidFill>
                  <a:schemeClr val="dk1"/>
                </a:solidFill>
              </a:rPr>
              <a:t>Configure </a:t>
            </a:r>
            <a:r>
              <a:rPr b="1" lang="en" sz="1300">
                <a:solidFill>
                  <a:srgbClr val="188038"/>
                </a:solidFill>
                <a:latin typeface="Roboto Mono"/>
                <a:ea typeface="Roboto Mono"/>
                <a:cs typeface="Roboto Mono"/>
                <a:sym typeface="Roboto Mono"/>
              </a:rPr>
              <a:t>ALLOWED_HOSTS</a:t>
            </a:r>
            <a:r>
              <a:rPr b="1" lang="en" sz="1300">
                <a:solidFill>
                  <a:schemeClr val="dk1"/>
                </a:solidFill>
              </a:rPr>
              <a:t> (or equivalent for web servers/frameworks):</a:t>
            </a:r>
            <a:endParaRPr b="1" sz="1300">
              <a:solidFill>
                <a:schemeClr val="dk1"/>
              </a:solidFill>
            </a:endParaRPr>
          </a:p>
          <a:p>
            <a:pPr indent="-311150" lvl="1" marL="914400" rtl="0" algn="l">
              <a:spcBef>
                <a:spcPts val="1000"/>
              </a:spcBef>
              <a:spcAft>
                <a:spcPts val="1000"/>
              </a:spcAft>
              <a:buSzPts val="1300"/>
              <a:buChar char="○"/>
            </a:pPr>
            <a:r>
              <a:rPr lang="en" sz="1300">
                <a:solidFill>
                  <a:schemeClr val="dk1"/>
                </a:solidFill>
              </a:rPr>
              <a:t>If your framework has this (e.g., Django, Ruby on Rails), explicitly list the domain names your application will serve (e.g., </a:t>
            </a:r>
            <a:r>
              <a:rPr lang="en" sz="1300">
                <a:solidFill>
                  <a:srgbClr val="188038"/>
                </a:solidFill>
                <a:latin typeface="Roboto Mono"/>
                <a:ea typeface="Roboto Mono"/>
                <a:cs typeface="Roboto Mono"/>
                <a:sym typeface="Roboto Mono"/>
              </a:rPr>
              <a:t>example.com</a:t>
            </a:r>
            <a:r>
              <a:rPr lang="en" sz="1300">
                <a:solidFill>
                  <a:schemeClr val="dk1"/>
                </a:solidFill>
              </a:rPr>
              <a:t>, </a:t>
            </a:r>
            <a:r>
              <a:rPr lang="en" sz="1300">
                <a:solidFill>
                  <a:srgbClr val="188038"/>
                </a:solidFill>
                <a:latin typeface="Roboto Mono"/>
                <a:ea typeface="Roboto Mono"/>
                <a:cs typeface="Roboto Mono"/>
                <a:sym typeface="Roboto Mono"/>
              </a:rPr>
              <a:t>www.example.com</a:t>
            </a:r>
            <a:r>
              <a:rPr lang="en" sz="1300">
                <a:solidFill>
                  <a:schemeClr val="dk1"/>
                </a:solidFill>
              </a:rPr>
              <a:t>). This prevents HTTP Host header attacks.</a:t>
            </a:r>
            <a:endParaRPr b="1" sz="1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188" name="Google Shape;188;p35"/>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b="1" lang="en" sz="1300">
                <a:solidFill>
                  <a:schemeClr val="dk1"/>
                </a:solidFill>
              </a:rPr>
              <a:t>Database Configuration:</a:t>
            </a:r>
            <a:endParaRPr b="1" sz="1300">
              <a:solidFill>
                <a:schemeClr val="dk1"/>
              </a:solidFill>
            </a:endParaRPr>
          </a:p>
          <a:p>
            <a:pPr indent="-311150" lvl="1" marL="914400" rtl="0" algn="l">
              <a:spcBef>
                <a:spcPts val="1000"/>
              </a:spcBef>
              <a:spcAft>
                <a:spcPts val="0"/>
              </a:spcAft>
              <a:buClr>
                <a:schemeClr val="dk1"/>
              </a:buClr>
              <a:buSzPts val="1300"/>
              <a:buChar char="○"/>
            </a:pPr>
            <a:r>
              <a:rPr b="1" lang="en" sz="1300">
                <a:solidFill>
                  <a:schemeClr val="dk1"/>
                </a:solidFill>
              </a:rPr>
              <a:t>Use a Production Database:</a:t>
            </a:r>
            <a:r>
              <a:rPr lang="en" sz="1300">
                <a:solidFill>
                  <a:schemeClr val="dk1"/>
                </a:solidFill>
              </a:rPr>
              <a:t> Never use your development database in production.</a:t>
            </a:r>
            <a:endParaRPr sz="1300">
              <a:solidFill>
                <a:schemeClr val="dk1"/>
              </a:solidFill>
            </a:endParaRPr>
          </a:p>
          <a:p>
            <a:pPr indent="-311150" lvl="1" marL="914400" rtl="0" algn="l">
              <a:spcBef>
                <a:spcPts val="1000"/>
              </a:spcBef>
              <a:spcAft>
                <a:spcPts val="0"/>
              </a:spcAft>
              <a:buClr>
                <a:schemeClr val="dk1"/>
              </a:buClr>
              <a:buSzPts val="1300"/>
              <a:buChar char="○"/>
            </a:pPr>
            <a:r>
              <a:rPr b="1" lang="en" sz="1300">
                <a:solidFill>
                  <a:schemeClr val="dk1"/>
                </a:solidFill>
              </a:rPr>
              <a:t>Dedicated Credentials:</a:t>
            </a:r>
            <a:r>
              <a:rPr lang="en" sz="1300">
                <a:solidFill>
                  <a:schemeClr val="dk1"/>
                </a:solidFill>
              </a:rPr>
              <a:t> Use a separate, strong username and password for your production database, different from development.</a:t>
            </a:r>
            <a:endParaRPr sz="1300">
              <a:solidFill>
                <a:schemeClr val="dk1"/>
              </a:solidFill>
            </a:endParaRPr>
          </a:p>
          <a:p>
            <a:pPr indent="-311150" lvl="1" marL="914400" rtl="0" algn="l">
              <a:spcBef>
                <a:spcPts val="1000"/>
              </a:spcBef>
              <a:spcAft>
                <a:spcPts val="0"/>
              </a:spcAft>
              <a:buClr>
                <a:schemeClr val="dk1"/>
              </a:buClr>
              <a:buSzPts val="1300"/>
              <a:buChar char="○"/>
            </a:pPr>
            <a:r>
              <a:rPr b="1" lang="en" sz="1300">
                <a:solidFill>
                  <a:schemeClr val="dk1"/>
                </a:solidFill>
              </a:rPr>
              <a:t>SSL/TLS Connection:</a:t>
            </a:r>
            <a:r>
              <a:rPr lang="en" sz="1300">
                <a:solidFill>
                  <a:schemeClr val="dk1"/>
                </a:solidFill>
              </a:rPr>
              <a:t> Ensure your application connects to the database using SSL/TLS for encryption in transit.</a:t>
            </a:r>
            <a:endParaRPr sz="1300">
              <a:solidFill>
                <a:schemeClr val="dk1"/>
              </a:solidFill>
            </a:endParaRPr>
          </a:p>
          <a:p>
            <a:pPr indent="-311150" lvl="1" marL="914400" rtl="0" algn="l">
              <a:spcBef>
                <a:spcPts val="1000"/>
              </a:spcBef>
              <a:spcAft>
                <a:spcPts val="0"/>
              </a:spcAft>
              <a:buClr>
                <a:schemeClr val="dk1"/>
              </a:buClr>
              <a:buSzPts val="1300"/>
              <a:buChar char="○"/>
            </a:pPr>
            <a:r>
              <a:rPr b="1" lang="en" sz="1300">
                <a:solidFill>
                  <a:schemeClr val="dk1"/>
                </a:solidFill>
              </a:rPr>
              <a:t>Proper Permissions:</a:t>
            </a:r>
            <a:r>
              <a:rPr lang="en" sz="1300">
                <a:solidFill>
                  <a:schemeClr val="dk1"/>
                </a:solidFill>
              </a:rPr>
              <a:t> Limit database user permissions to only what the application needs.</a:t>
            </a:r>
            <a:endParaRPr sz="1300">
              <a:solidFill>
                <a:schemeClr val="dk1"/>
              </a:solidFill>
            </a:endParaRPr>
          </a:p>
          <a:p>
            <a:pPr indent="-311150" lvl="0" marL="457200" rtl="0" algn="l">
              <a:spcBef>
                <a:spcPts val="1000"/>
              </a:spcBef>
              <a:spcAft>
                <a:spcPts val="0"/>
              </a:spcAft>
              <a:buClr>
                <a:schemeClr val="dk1"/>
              </a:buClr>
              <a:buSzPts val="1300"/>
              <a:buChar char="●"/>
            </a:pPr>
            <a:r>
              <a:rPr b="1" lang="en" sz="1300">
                <a:solidFill>
                  <a:schemeClr val="dk1"/>
                </a:solidFill>
              </a:rPr>
              <a:t>Logging:</a:t>
            </a:r>
            <a:endParaRPr b="1" sz="1300">
              <a:solidFill>
                <a:schemeClr val="dk1"/>
              </a:solidFill>
            </a:endParaRPr>
          </a:p>
          <a:p>
            <a:pPr indent="-311150" lvl="1" marL="914400" rtl="0" algn="l">
              <a:spcBef>
                <a:spcPts val="1000"/>
              </a:spcBef>
              <a:spcAft>
                <a:spcPts val="0"/>
              </a:spcAft>
              <a:buClr>
                <a:schemeClr val="dk1"/>
              </a:buClr>
              <a:buSzPts val="1300"/>
              <a:buChar char="○"/>
            </a:pPr>
            <a:r>
              <a:rPr b="1" lang="en" sz="1300">
                <a:solidFill>
                  <a:schemeClr val="dk1"/>
                </a:solidFill>
              </a:rPr>
              <a:t>Centralized Logging:</a:t>
            </a:r>
            <a:r>
              <a:rPr lang="en" sz="1300">
                <a:solidFill>
                  <a:schemeClr val="dk1"/>
                </a:solidFill>
              </a:rPr>
              <a:t> Configure your application to send logs to a centralized logging system (e.g., ELK Stack, Splunk, Datadog, CloudWatch Logs, Stackdriver Logging).</a:t>
            </a:r>
            <a:endParaRPr sz="1300">
              <a:solidFill>
                <a:schemeClr val="dk1"/>
              </a:solidFill>
            </a:endParaRPr>
          </a:p>
          <a:p>
            <a:pPr indent="-311150" lvl="1" marL="914400" rtl="0" algn="l">
              <a:spcBef>
                <a:spcPts val="1000"/>
              </a:spcBef>
              <a:spcAft>
                <a:spcPts val="0"/>
              </a:spcAft>
              <a:buSzPts val="1300"/>
              <a:buChar char="○"/>
            </a:pPr>
            <a:r>
              <a:rPr b="1" lang="en" sz="1300">
                <a:solidFill>
                  <a:schemeClr val="dk1"/>
                </a:solidFill>
              </a:rPr>
              <a:t>Appropriate Levels:</a:t>
            </a:r>
            <a:r>
              <a:rPr lang="en" sz="1300">
                <a:solidFill>
                  <a:schemeClr val="dk1"/>
                </a:solidFill>
              </a:rPr>
              <a:t> Set log levels (e.g., </a:t>
            </a:r>
            <a:r>
              <a:rPr lang="en" sz="1300">
                <a:solidFill>
                  <a:srgbClr val="188038"/>
                </a:solidFill>
                <a:latin typeface="Roboto Mono"/>
                <a:ea typeface="Roboto Mono"/>
                <a:cs typeface="Roboto Mono"/>
                <a:sym typeface="Roboto Mono"/>
              </a:rPr>
              <a:t>INFO</a:t>
            </a:r>
            <a:r>
              <a:rPr lang="en" sz="1300">
                <a:solidFill>
                  <a:schemeClr val="dk1"/>
                </a:solidFill>
              </a:rPr>
              <a:t>, </a:t>
            </a:r>
            <a:r>
              <a:rPr lang="en" sz="1300">
                <a:solidFill>
                  <a:srgbClr val="188038"/>
                </a:solidFill>
                <a:latin typeface="Roboto Mono"/>
                <a:ea typeface="Roboto Mono"/>
                <a:cs typeface="Roboto Mono"/>
                <a:sym typeface="Roboto Mono"/>
              </a:rPr>
              <a:t>WARNING</a:t>
            </a:r>
            <a:r>
              <a:rPr lang="en" sz="1300">
                <a:solidFill>
                  <a:schemeClr val="dk1"/>
                </a:solidFill>
              </a:rPr>
              <a:t>, </a:t>
            </a:r>
            <a:r>
              <a:rPr lang="en" sz="1300">
                <a:solidFill>
                  <a:srgbClr val="188038"/>
                </a:solidFill>
                <a:latin typeface="Roboto Mono"/>
                <a:ea typeface="Roboto Mono"/>
                <a:cs typeface="Roboto Mono"/>
                <a:sym typeface="Roboto Mono"/>
              </a:rPr>
              <a:t>ERROR</a:t>
            </a:r>
            <a:r>
              <a:rPr lang="en" sz="1300">
                <a:solidFill>
                  <a:schemeClr val="dk1"/>
                </a:solidFill>
              </a:rPr>
              <a:t>) appropriately for production. Avoid excessively verbose </a:t>
            </a:r>
            <a:r>
              <a:rPr lang="en" sz="1300">
                <a:solidFill>
                  <a:srgbClr val="188038"/>
                </a:solidFill>
                <a:latin typeface="Roboto Mono"/>
                <a:ea typeface="Roboto Mono"/>
                <a:cs typeface="Roboto Mono"/>
                <a:sym typeface="Roboto Mono"/>
              </a:rPr>
              <a:t>DEBUG</a:t>
            </a:r>
            <a:r>
              <a:rPr lang="en" sz="1300">
                <a:solidFill>
                  <a:schemeClr val="dk1"/>
                </a:solidFill>
              </a:rPr>
              <a:t> logs in production.</a:t>
            </a:r>
            <a:endParaRPr sz="1300">
              <a:solidFill>
                <a:schemeClr val="dk1"/>
              </a:solidFill>
            </a:endParaRPr>
          </a:p>
          <a:p>
            <a:pPr indent="-311150" lvl="1" marL="914400" rtl="0" algn="l">
              <a:spcBef>
                <a:spcPts val="1000"/>
              </a:spcBef>
              <a:spcAft>
                <a:spcPts val="1000"/>
              </a:spcAft>
              <a:buClr>
                <a:schemeClr val="dk1"/>
              </a:buClr>
              <a:buSzPts val="1300"/>
              <a:buChar char="○"/>
            </a:pPr>
            <a:r>
              <a:rPr b="1" lang="en" sz="1300">
                <a:solidFill>
                  <a:schemeClr val="dk1"/>
                </a:solidFill>
              </a:rPr>
              <a:t>Monitor Errors:</a:t>
            </a:r>
            <a:r>
              <a:rPr lang="en" sz="1300">
                <a:solidFill>
                  <a:schemeClr val="dk1"/>
                </a:solidFill>
              </a:rPr>
              <a:t> Ensure errors are logged and monitored.</a:t>
            </a:r>
            <a:endParaRPr b="1" sz="14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194" name="Google Shape;194;p3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b="1" lang="en" sz="1300">
                <a:solidFill>
                  <a:schemeClr val="dk1"/>
                </a:solidFill>
              </a:rPr>
              <a:t>Static and Media Files Serving:</a:t>
            </a:r>
            <a:endParaRPr b="1" sz="1300">
              <a:solidFill>
                <a:schemeClr val="dk1"/>
              </a:solidFill>
            </a:endParaRPr>
          </a:p>
          <a:p>
            <a:pPr indent="-311150" lvl="1" marL="914400" rtl="0" algn="l">
              <a:spcBef>
                <a:spcPts val="1000"/>
              </a:spcBef>
              <a:spcAft>
                <a:spcPts val="0"/>
              </a:spcAft>
              <a:buClr>
                <a:schemeClr val="dk1"/>
              </a:buClr>
              <a:buSzPts val="1300"/>
              <a:buChar char="○"/>
            </a:pPr>
            <a:r>
              <a:rPr b="1" lang="en" sz="1300">
                <a:solidFill>
                  <a:schemeClr val="dk1"/>
                </a:solidFill>
              </a:rPr>
              <a:t>Production Web Server:</a:t>
            </a:r>
            <a:r>
              <a:rPr lang="en" sz="1300">
                <a:solidFill>
                  <a:schemeClr val="dk1"/>
                </a:solidFill>
              </a:rPr>
              <a:t> In production, do not serve static files (CSS, JS, images) or user-uploaded media files directly from your application server. Use a dedicated web server (Nginx, Apache) or a Content Delivery Network (CDN) like AWS S3 + CloudFront, Google Cloud Storage, Azure Blob Storage.</a:t>
            </a:r>
            <a:endParaRPr sz="1300">
              <a:solidFill>
                <a:schemeClr val="dk1"/>
              </a:solidFill>
            </a:endParaRPr>
          </a:p>
          <a:p>
            <a:pPr indent="-311150" lvl="1" marL="914400" rtl="0" algn="l">
              <a:spcBef>
                <a:spcPts val="1000"/>
              </a:spcBef>
              <a:spcAft>
                <a:spcPts val="0"/>
              </a:spcAft>
              <a:buSzPts val="1300"/>
              <a:buChar char="○"/>
            </a:pPr>
            <a:r>
              <a:rPr b="1" lang="en" sz="1300">
                <a:solidFill>
                  <a:schemeClr val="dk1"/>
                </a:solidFill>
              </a:rPr>
              <a:t>Pre-collection/Minification:</a:t>
            </a:r>
            <a:r>
              <a:rPr lang="en" sz="1300">
                <a:solidFill>
                  <a:schemeClr val="dk1"/>
                </a:solidFill>
              </a:rPr>
              <a:t> Pre-collect/compile static assets (e.g., </a:t>
            </a:r>
            <a:r>
              <a:rPr lang="en" sz="1300">
                <a:solidFill>
                  <a:srgbClr val="188038"/>
                </a:solidFill>
                <a:latin typeface="Roboto Mono"/>
                <a:ea typeface="Roboto Mono"/>
                <a:cs typeface="Roboto Mono"/>
                <a:sym typeface="Roboto Mono"/>
              </a:rPr>
              <a:t>python manage.py collectstatic</a:t>
            </a:r>
            <a:r>
              <a:rPr lang="en" sz="1300">
                <a:solidFill>
                  <a:schemeClr val="dk1"/>
                </a:solidFill>
              </a:rPr>
              <a:t>) and consider minifying them for performance.</a:t>
            </a:r>
            <a:endParaRPr sz="1300">
              <a:solidFill>
                <a:schemeClr val="dk1"/>
              </a:solidFill>
            </a:endParaRPr>
          </a:p>
          <a:p>
            <a:pPr indent="-311150" lvl="0" marL="457200" rtl="0" algn="l">
              <a:spcBef>
                <a:spcPts val="1000"/>
              </a:spcBef>
              <a:spcAft>
                <a:spcPts val="0"/>
              </a:spcAft>
              <a:buClr>
                <a:schemeClr val="dk1"/>
              </a:buClr>
              <a:buSzPts val="1300"/>
              <a:buChar char="●"/>
            </a:pPr>
            <a:r>
              <a:rPr b="1" lang="en" sz="1300">
                <a:solidFill>
                  <a:schemeClr val="dk1"/>
                </a:solidFill>
              </a:rPr>
              <a:t>Error Handling and Custom Error Pages:</a:t>
            </a:r>
            <a:endParaRPr b="1" sz="1300">
              <a:solidFill>
                <a:schemeClr val="dk1"/>
              </a:solidFill>
            </a:endParaRPr>
          </a:p>
          <a:p>
            <a:pPr indent="-311150" lvl="1" marL="914400" rtl="0" algn="l">
              <a:spcBef>
                <a:spcPts val="1000"/>
              </a:spcBef>
              <a:spcAft>
                <a:spcPts val="0"/>
              </a:spcAft>
              <a:buClr>
                <a:schemeClr val="dk1"/>
              </a:buClr>
              <a:buSzPts val="1300"/>
              <a:buChar char="○"/>
            </a:pPr>
            <a:r>
              <a:rPr lang="en" sz="1300">
                <a:solidFill>
                  <a:schemeClr val="dk1"/>
                </a:solidFill>
              </a:rPr>
              <a:t>Provide user-friendly custom error pages (e.g., 404 Not Found, 500 Internal Server Error) instead of displaying raw stack traces.</a:t>
            </a:r>
            <a:endParaRPr sz="1300">
              <a:solidFill>
                <a:schemeClr val="dk1"/>
              </a:solidFill>
            </a:endParaRPr>
          </a:p>
          <a:p>
            <a:pPr indent="-311150" lvl="0" marL="457200" rtl="0" algn="l">
              <a:spcBef>
                <a:spcPts val="1000"/>
              </a:spcBef>
              <a:spcAft>
                <a:spcPts val="0"/>
              </a:spcAft>
              <a:buClr>
                <a:schemeClr val="dk1"/>
              </a:buClr>
              <a:buSzPts val="1300"/>
              <a:buChar char="●"/>
            </a:pPr>
            <a:r>
              <a:rPr b="1" lang="en" sz="1300">
                <a:solidFill>
                  <a:schemeClr val="dk1"/>
                </a:solidFill>
              </a:rPr>
              <a:t>Security Headers:</a:t>
            </a:r>
            <a:endParaRPr b="1" sz="1300">
              <a:solidFill>
                <a:schemeClr val="dk1"/>
              </a:solidFill>
            </a:endParaRPr>
          </a:p>
          <a:p>
            <a:pPr indent="-311150" lvl="1" marL="914400" rtl="0" algn="l">
              <a:spcBef>
                <a:spcPts val="1000"/>
              </a:spcBef>
              <a:spcAft>
                <a:spcPts val="1000"/>
              </a:spcAft>
              <a:buSzPts val="1300"/>
              <a:buChar char="○"/>
            </a:pPr>
            <a:r>
              <a:rPr lang="en" sz="1300">
                <a:solidFill>
                  <a:schemeClr val="dk1"/>
                </a:solidFill>
              </a:rPr>
              <a:t>Implement HTTP security headers (e.g., </a:t>
            </a:r>
            <a:r>
              <a:rPr lang="en" sz="1300">
                <a:solidFill>
                  <a:srgbClr val="188038"/>
                </a:solidFill>
                <a:latin typeface="Roboto Mono"/>
                <a:ea typeface="Roboto Mono"/>
                <a:cs typeface="Roboto Mono"/>
                <a:sym typeface="Roboto Mono"/>
              </a:rPr>
              <a:t>Content-Security-Policy</a:t>
            </a:r>
            <a:r>
              <a:rPr lang="en" sz="1300">
                <a:solidFill>
                  <a:schemeClr val="dk1"/>
                </a:solidFill>
              </a:rPr>
              <a:t>, </a:t>
            </a:r>
            <a:r>
              <a:rPr lang="en" sz="1300">
                <a:solidFill>
                  <a:srgbClr val="188038"/>
                </a:solidFill>
                <a:latin typeface="Roboto Mono"/>
                <a:ea typeface="Roboto Mono"/>
                <a:cs typeface="Roboto Mono"/>
                <a:sym typeface="Roboto Mono"/>
              </a:rPr>
              <a:t>X-Content-Type-Options</a:t>
            </a:r>
            <a:r>
              <a:rPr lang="en" sz="1300">
                <a:solidFill>
                  <a:schemeClr val="dk1"/>
                </a:solidFill>
              </a:rPr>
              <a:t>, </a:t>
            </a:r>
            <a:r>
              <a:rPr lang="en" sz="1300">
                <a:solidFill>
                  <a:srgbClr val="188038"/>
                </a:solidFill>
                <a:latin typeface="Roboto Mono"/>
                <a:ea typeface="Roboto Mono"/>
                <a:cs typeface="Roboto Mono"/>
                <a:sym typeface="Roboto Mono"/>
              </a:rPr>
              <a:t>X-Frame-Options</a:t>
            </a:r>
            <a:r>
              <a:rPr lang="en" sz="1300">
                <a:solidFill>
                  <a:schemeClr val="dk1"/>
                </a:solidFill>
              </a:rPr>
              <a:t>, </a:t>
            </a:r>
            <a:r>
              <a:rPr lang="en" sz="1300">
                <a:solidFill>
                  <a:srgbClr val="188038"/>
                </a:solidFill>
                <a:latin typeface="Roboto Mono"/>
                <a:ea typeface="Roboto Mono"/>
                <a:cs typeface="Roboto Mono"/>
                <a:sym typeface="Roboto Mono"/>
              </a:rPr>
              <a:t>Strict-Transport-Security</a:t>
            </a:r>
            <a:r>
              <a:rPr lang="en" sz="1300">
                <a:solidFill>
                  <a:schemeClr val="dk1"/>
                </a:solidFill>
              </a:rPr>
              <a:t>) to mitigate common web vulnerabilities.</a:t>
            </a:r>
            <a:endParaRPr b="1" sz="14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200" name="Google Shape;200;p3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b="1" lang="en" sz="1300">
                <a:solidFill>
                  <a:schemeClr val="dk1"/>
                </a:solidFill>
              </a:rPr>
              <a:t>HTTPS (SSL/TLS):</a:t>
            </a:r>
            <a:endParaRPr b="1" sz="1300">
              <a:solidFill>
                <a:schemeClr val="dk1"/>
              </a:solidFill>
            </a:endParaRPr>
          </a:p>
          <a:p>
            <a:pPr indent="-311150" lvl="1" marL="914400" rtl="0" algn="l">
              <a:spcBef>
                <a:spcPts val="1000"/>
              </a:spcBef>
              <a:spcAft>
                <a:spcPts val="0"/>
              </a:spcAft>
              <a:buClr>
                <a:schemeClr val="dk1"/>
              </a:buClr>
              <a:buSzPts val="1300"/>
              <a:buChar char="○"/>
            </a:pPr>
            <a:r>
              <a:rPr b="1" lang="en" sz="1300">
                <a:solidFill>
                  <a:schemeClr val="dk1"/>
                </a:solidFill>
              </a:rPr>
              <a:t>Mandatory:</a:t>
            </a:r>
            <a:r>
              <a:rPr lang="en" sz="1300">
                <a:solidFill>
                  <a:schemeClr val="dk1"/>
                </a:solidFill>
              </a:rPr>
              <a:t> Always serve your production application over HTTPS. Obtain an SSL certificate (e.g., Let's Encrypt, commercial CAs) and configure your web server/load balancer to use it.</a:t>
            </a:r>
            <a:endParaRPr sz="1300">
              <a:solidFill>
                <a:schemeClr val="dk1"/>
              </a:solidFill>
            </a:endParaRPr>
          </a:p>
          <a:p>
            <a:pPr indent="-311150" lvl="1" marL="914400" rtl="0" algn="l">
              <a:spcBef>
                <a:spcPts val="1000"/>
              </a:spcBef>
              <a:spcAft>
                <a:spcPts val="0"/>
              </a:spcAft>
              <a:buClr>
                <a:schemeClr val="dk1"/>
              </a:buClr>
              <a:buSzPts val="1300"/>
              <a:buChar char="○"/>
            </a:pPr>
            <a:r>
              <a:rPr b="1" lang="en" sz="1300">
                <a:solidFill>
                  <a:schemeClr val="dk1"/>
                </a:solidFill>
              </a:rPr>
              <a:t>Redirect HTTP to HTTPS:</a:t>
            </a:r>
            <a:r>
              <a:rPr lang="en" sz="1300">
                <a:solidFill>
                  <a:schemeClr val="dk1"/>
                </a:solidFill>
              </a:rPr>
              <a:t> Ensure all HTTP traffic is redirected to HTTPS.</a:t>
            </a:r>
            <a:endParaRPr sz="1300">
              <a:solidFill>
                <a:schemeClr val="dk1"/>
              </a:solidFill>
            </a:endParaRPr>
          </a:p>
          <a:p>
            <a:pPr indent="-311150" lvl="0" marL="457200" rtl="0" algn="l">
              <a:spcBef>
                <a:spcPts val="1000"/>
              </a:spcBef>
              <a:spcAft>
                <a:spcPts val="0"/>
              </a:spcAft>
              <a:buClr>
                <a:schemeClr val="dk1"/>
              </a:buClr>
              <a:buSzPts val="1300"/>
              <a:buChar char="●"/>
            </a:pPr>
            <a:r>
              <a:rPr b="1" lang="en" sz="1300">
                <a:solidFill>
                  <a:schemeClr val="dk1"/>
                </a:solidFill>
              </a:rPr>
              <a:t>Session and Cookie Security:</a:t>
            </a:r>
            <a:endParaRPr b="1" sz="1300">
              <a:solidFill>
                <a:schemeClr val="dk1"/>
              </a:solidFill>
            </a:endParaRPr>
          </a:p>
          <a:p>
            <a:pPr indent="-311150" lvl="1" marL="914400" rtl="0" algn="l">
              <a:spcBef>
                <a:spcPts val="1000"/>
              </a:spcBef>
              <a:spcAft>
                <a:spcPts val="0"/>
              </a:spcAft>
              <a:buSzPts val="1300"/>
              <a:buChar char="○"/>
            </a:pPr>
            <a:r>
              <a:rPr b="1" lang="en" sz="1300">
                <a:solidFill>
                  <a:schemeClr val="dk1"/>
                </a:solidFill>
              </a:rPr>
              <a:t>Secure and HttpOnly Flags:</a:t>
            </a:r>
            <a:r>
              <a:rPr lang="en" sz="1300">
                <a:solidFill>
                  <a:schemeClr val="dk1"/>
                </a:solidFill>
              </a:rPr>
              <a:t> Set </a:t>
            </a:r>
            <a:r>
              <a:rPr lang="en" sz="1300">
                <a:solidFill>
                  <a:srgbClr val="188038"/>
                </a:solidFill>
                <a:latin typeface="Roboto Mono"/>
                <a:ea typeface="Roboto Mono"/>
                <a:cs typeface="Roboto Mono"/>
                <a:sym typeface="Roboto Mono"/>
              </a:rPr>
              <a:t>Secure</a:t>
            </a:r>
            <a:r>
              <a:rPr lang="en" sz="1300">
                <a:solidFill>
                  <a:schemeClr val="dk1"/>
                </a:solidFill>
              </a:rPr>
              <a:t> flag for cookies (only sent over HTTPS) and </a:t>
            </a:r>
            <a:r>
              <a:rPr lang="en" sz="1300">
                <a:solidFill>
                  <a:srgbClr val="188038"/>
                </a:solidFill>
                <a:latin typeface="Roboto Mono"/>
                <a:ea typeface="Roboto Mono"/>
                <a:cs typeface="Roboto Mono"/>
                <a:sym typeface="Roboto Mono"/>
              </a:rPr>
              <a:t>HttpOnly</a:t>
            </a:r>
            <a:r>
              <a:rPr lang="en" sz="1300">
                <a:solidFill>
                  <a:schemeClr val="dk1"/>
                </a:solidFill>
              </a:rPr>
              <a:t> flag (prevents JavaScript access to cookies).</a:t>
            </a:r>
            <a:endParaRPr sz="1300">
              <a:solidFill>
                <a:schemeClr val="dk1"/>
              </a:solidFill>
            </a:endParaRPr>
          </a:p>
          <a:p>
            <a:pPr indent="-311150" lvl="1" marL="914400" rtl="0" algn="l">
              <a:spcBef>
                <a:spcPts val="1000"/>
              </a:spcBef>
              <a:spcAft>
                <a:spcPts val="0"/>
              </a:spcAft>
              <a:buClr>
                <a:schemeClr val="dk1"/>
              </a:buClr>
              <a:buSzPts val="1300"/>
              <a:buChar char="○"/>
            </a:pPr>
            <a:r>
              <a:rPr b="1" lang="en" sz="1300">
                <a:solidFill>
                  <a:schemeClr val="dk1"/>
                </a:solidFill>
              </a:rPr>
              <a:t>Short Session Lifetimes:</a:t>
            </a:r>
            <a:r>
              <a:rPr lang="en" sz="1300">
                <a:solidFill>
                  <a:schemeClr val="dk1"/>
                </a:solidFill>
              </a:rPr>
              <a:t> Configure reasonable session timeouts.</a:t>
            </a:r>
            <a:endParaRPr sz="1300">
              <a:solidFill>
                <a:schemeClr val="dk1"/>
              </a:solidFill>
            </a:endParaRPr>
          </a:p>
          <a:p>
            <a:pPr indent="-311150" lvl="0" marL="457200" rtl="0" algn="l">
              <a:spcBef>
                <a:spcPts val="1000"/>
              </a:spcBef>
              <a:spcAft>
                <a:spcPts val="0"/>
              </a:spcAft>
              <a:buClr>
                <a:schemeClr val="dk1"/>
              </a:buClr>
              <a:buSzPts val="1300"/>
              <a:buChar char="●"/>
            </a:pPr>
            <a:r>
              <a:rPr b="1" lang="en" sz="1300">
                <a:solidFill>
                  <a:schemeClr val="dk1"/>
                </a:solidFill>
              </a:rPr>
              <a:t>Resource Limits and Timeouts:</a:t>
            </a:r>
            <a:endParaRPr b="1" sz="1300">
              <a:solidFill>
                <a:schemeClr val="dk1"/>
              </a:solidFill>
            </a:endParaRPr>
          </a:p>
          <a:p>
            <a:pPr indent="-311150" lvl="1" marL="914400" rtl="0" algn="l">
              <a:spcBef>
                <a:spcPts val="1000"/>
              </a:spcBef>
              <a:spcAft>
                <a:spcPts val="0"/>
              </a:spcAft>
              <a:buClr>
                <a:schemeClr val="dk1"/>
              </a:buClr>
              <a:buSzPts val="1300"/>
              <a:buChar char="○"/>
            </a:pPr>
            <a:r>
              <a:rPr lang="en" sz="1300">
                <a:solidFill>
                  <a:schemeClr val="dk1"/>
                </a:solidFill>
              </a:rPr>
              <a:t>Set appropriate timeouts for requests to prevent long-running processes from consuming all resources.</a:t>
            </a:r>
            <a:endParaRPr sz="1300">
              <a:solidFill>
                <a:schemeClr val="dk1"/>
              </a:solidFill>
            </a:endParaRPr>
          </a:p>
          <a:p>
            <a:pPr indent="-311150" lvl="1" marL="914400" rtl="0" algn="l">
              <a:spcBef>
                <a:spcPts val="1000"/>
              </a:spcBef>
              <a:spcAft>
                <a:spcPts val="1000"/>
              </a:spcAft>
              <a:buClr>
                <a:schemeClr val="dk1"/>
              </a:buClr>
              <a:buSzPts val="1300"/>
              <a:buChar char="○"/>
            </a:pPr>
            <a:r>
              <a:rPr lang="en" sz="1300">
                <a:solidFill>
                  <a:schemeClr val="dk1"/>
                </a:solidFill>
              </a:rPr>
              <a:t>Configure resource limits for your application processes on the server.</a:t>
            </a:r>
            <a:endParaRPr b="1" sz="1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8.4 </a:t>
            </a:r>
            <a:r>
              <a:rPr lang="en" sz="2750"/>
              <a:t>Setting up environment variables and basic production settings.</a:t>
            </a:r>
            <a:endParaRPr sz="2750"/>
          </a:p>
          <a:p>
            <a:pPr indent="0" lvl="0" marL="0" rtl="0" algn="l">
              <a:spcBef>
                <a:spcPts val="0"/>
              </a:spcBef>
              <a:spcAft>
                <a:spcPts val="0"/>
              </a:spcAft>
              <a:buNone/>
            </a:pPr>
            <a:r>
              <a:t/>
            </a:r>
            <a:endParaRPr sz="2750"/>
          </a:p>
        </p:txBody>
      </p:sp>
      <p:sp>
        <p:nvSpPr>
          <p:cNvPr id="206" name="Google Shape;206;p38"/>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b="1" lang="en" sz="1300">
                <a:solidFill>
                  <a:schemeClr val="dk1"/>
                </a:solidFill>
              </a:rPr>
              <a:t>Backup and Disaster Recovery:</a:t>
            </a:r>
            <a:endParaRPr b="1" sz="1300">
              <a:solidFill>
                <a:schemeClr val="dk1"/>
              </a:solidFill>
            </a:endParaRPr>
          </a:p>
          <a:p>
            <a:pPr indent="-311150" lvl="1" marL="914400" rtl="0" algn="l">
              <a:spcBef>
                <a:spcPts val="1000"/>
              </a:spcBef>
              <a:spcAft>
                <a:spcPts val="0"/>
              </a:spcAft>
              <a:buClr>
                <a:schemeClr val="dk1"/>
              </a:buClr>
              <a:buSzPts val="1300"/>
              <a:buChar char="○"/>
            </a:pPr>
            <a:r>
              <a:rPr lang="en" sz="1300">
                <a:solidFill>
                  <a:schemeClr val="dk1"/>
                </a:solidFill>
              </a:rPr>
              <a:t>Establish a robust backup strategy for your database and application code.</a:t>
            </a:r>
            <a:endParaRPr sz="1300">
              <a:solidFill>
                <a:schemeClr val="dk1"/>
              </a:solidFill>
            </a:endParaRPr>
          </a:p>
          <a:p>
            <a:pPr indent="-311150" lvl="1" marL="914400" rtl="0" algn="l">
              <a:spcBef>
                <a:spcPts val="1000"/>
              </a:spcBef>
              <a:spcAft>
                <a:spcPts val="1000"/>
              </a:spcAft>
              <a:buClr>
                <a:schemeClr val="dk1"/>
              </a:buClr>
              <a:buSzPts val="1300"/>
              <a:buChar char="○"/>
            </a:pPr>
            <a:r>
              <a:rPr lang="en" sz="1300">
                <a:solidFill>
                  <a:schemeClr val="dk1"/>
                </a:solidFill>
              </a:rPr>
              <a:t>Have a disaster recovery plan in place.</a:t>
            </a:r>
            <a:endParaRPr b="1" sz="1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8.5 </a:t>
            </a:r>
            <a:r>
              <a:rPr lang="en" sz="2750"/>
              <a:t>Introduction to using Gunicorn to serve Flask apps.</a:t>
            </a:r>
            <a:endParaRPr sz="2750"/>
          </a:p>
          <a:p>
            <a:pPr indent="0" lvl="0" marL="0" rtl="0" algn="l">
              <a:spcBef>
                <a:spcPts val="0"/>
              </a:spcBef>
              <a:spcAft>
                <a:spcPts val="0"/>
              </a:spcAft>
              <a:buNone/>
            </a:pPr>
            <a:r>
              <a:t/>
            </a:r>
            <a:endParaRPr sz="2750"/>
          </a:p>
        </p:txBody>
      </p:sp>
      <p:sp>
        <p:nvSpPr>
          <p:cNvPr id="212" name="Google Shape;212;p39"/>
          <p:cNvSpPr txBox="1"/>
          <p:nvPr>
            <p:ph idx="1" type="body"/>
          </p:nvPr>
        </p:nvSpPr>
        <p:spPr>
          <a:xfrm>
            <a:off x="311700" y="1152475"/>
            <a:ext cx="8520600" cy="370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1D35"/>
                </a:solidFill>
                <a:highlight>
                  <a:srgbClr val="FFFFFF"/>
                </a:highlight>
              </a:rPr>
              <a:t>Gunicorn (Green Unicorn) is a production-ready WSGI (Web Server Gateway Interface) HTTP server for Python web applications, commonly used to serve Flask applications. </a:t>
            </a:r>
            <a:endParaRPr sz="1600">
              <a:solidFill>
                <a:srgbClr val="001D35"/>
              </a:solidFill>
              <a:highlight>
                <a:srgbClr val="FFFFFF"/>
              </a:highlight>
            </a:endParaRPr>
          </a:p>
          <a:p>
            <a:pPr indent="0" lvl="0" marL="0" rtl="0" algn="l">
              <a:spcBef>
                <a:spcPts val="1200"/>
              </a:spcBef>
              <a:spcAft>
                <a:spcPts val="0"/>
              </a:spcAft>
              <a:buNone/>
            </a:pPr>
            <a:r>
              <a:rPr lang="en" sz="1600">
                <a:solidFill>
                  <a:srgbClr val="001D35"/>
                </a:solidFill>
                <a:highlight>
                  <a:srgbClr val="FFFFFF"/>
                </a:highlight>
              </a:rPr>
              <a:t>Unlike Flask's built-in development server, which is suitable for local testing, Gunicorn is designed for performance, scalability, and reliability in a production environment.</a:t>
            </a:r>
            <a:endParaRPr sz="1600">
              <a:solidFill>
                <a:srgbClr val="001D35"/>
              </a:solidFill>
              <a:highlight>
                <a:srgbClr val="FFFFFF"/>
              </a:highlight>
            </a:endParaRPr>
          </a:p>
          <a:p>
            <a:pPr indent="0" lvl="0" marL="0" rtl="0" algn="l">
              <a:spcBef>
                <a:spcPts val="1200"/>
              </a:spcBef>
              <a:spcAft>
                <a:spcPts val="0"/>
              </a:spcAft>
              <a:buNone/>
            </a:pPr>
            <a:r>
              <a:rPr lang="en" sz="1600">
                <a:solidFill>
                  <a:srgbClr val="001D35"/>
                </a:solidFill>
                <a:highlight>
                  <a:srgbClr val="FFFFFF"/>
                </a:highlight>
              </a:rPr>
              <a:t>Gunicorn acts as a bridge, taking incoming HTTP requests and forwarding them to your Flask application, then sending your application's responses back to the client.</a:t>
            </a:r>
            <a:endParaRPr sz="1600">
              <a:solidFill>
                <a:srgbClr val="001D35"/>
              </a:solidFill>
              <a:highlight>
                <a:srgbClr val="FFFFFF"/>
              </a:highlight>
            </a:endParaRPr>
          </a:p>
          <a:p>
            <a:pPr indent="-228600" lvl="0" marL="457200" rtl="0" algn="l">
              <a:lnSpc>
                <a:spcPct val="137500"/>
              </a:lnSpc>
              <a:spcBef>
                <a:spcPts val="1200"/>
              </a:spcBef>
              <a:spcAft>
                <a:spcPts val="0"/>
              </a:spcAft>
              <a:buClr>
                <a:srgbClr val="001D35"/>
              </a:buClr>
              <a:buSzPts val="1600"/>
              <a:buNone/>
            </a:pPr>
            <a:r>
              <a:t/>
            </a:r>
            <a:endParaRPr sz="1600">
              <a:solidFill>
                <a:srgbClr val="001D35"/>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8.5 </a:t>
            </a:r>
            <a:r>
              <a:rPr lang="en" sz="2750"/>
              <a:t>Introduction to using Gunicorn to serve Flask apps.</a:t>
            </a:r>
            <a:endParaRPr sz="2750"/>
          </a:p>
          <a:p>
            <a:pPr indent="0" lvl="0" marL="0" rtl="0" algn="l">
              <a:spcBef>
                <a:spcPts val="0"/>
              </a:spcBef>
              <a:spcAft>
                <a:spcPts val="0"/>
              </a:spcAft>
              <a:buNone/>
            </a:pPr>
            <a:r>
              <a:t/>
            </a:r>
            <a:endParaRPr sz="2750"/>
          </a:p>
        </p:txBody>
      </p:sp>
      <p:sp>
        <p:nvSpPr>
          <p:cNvPr id="218" name="Google Shape;218;p40"/>
          <p:cNvSpPr txBox="1"/>
          <p:nvPr>
            <p:ph idx="1" type="body"/>
          </p:nvPr>
        </p:nvSpPr>
        <p:spPr>
          <a:xfrm>
            <a:off x="311700" y="1152475"/>
            <a:ext cx="8520600" cy="3707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400">
                <a:solidFill>
                  <a:schemeClr val="dk1"/>
                </a:solidFill>
              </a:rPr>
              <a:t>Why Use Gunicorn for Flask Apps?</a:t>
            </a:r>
            <a:endParaRPr b="1"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Flask comes with a built-in development server, but it's explicitly </a:t>
            </a:r>
            <a:r>
              <a:rPr b="1" lang="en" sz="1400">
                <a:solidFill>
                  <a:schemeClr val="dk1"/>
                </a:solidFill>
              </a:rPr>
              <a:t>not suitable for production deployments</a:t>
            </a:r>
            <a:r>
              <a:rPr lang="en" sz="1400">
                <a:solidFill>
                  <a:schemeClr val="dk1"/>
                </a:solidFill>
              </a:rPr>
              <a:t>. Here's why we need something like Gunicorn:</a:t>
            </a:r>
            <a:endParaRPr sz="1400">
              <a:solidFill>
                <a:schemeClr val="dk1"/>
              </a:solidFill>
            </a:endParaRPr>
          </a:p>
          <a:p>
            <a:pPr indent="-317500" lvl="0" marL="457200" rtl="0" algn="l">
              <a:spcBef>
                <a:spcPts val="1200"/>
              </a:spcBef>
              <a:spcAft>
                <a:spcPts val="0"/>
              </a:spcAft>
              <a:buClr>
                <a:schemeClr val="dk1"/>
              </a:buClr>
              <a:buSzPts val="1400"/>
              <a:buAutoNum type="arabicPeriod"/>
            </a:pPr>
            <a:r>
              <a:rPr b="1" lang="en" sz="1400">
                <a:solidFill>
                  <a:schemeClr val="dk1"/>
                </a:solidFill>
              </a:rPr>
              <a:t>Production Readiness:</a:t>
            </a:r>
            <a:r>
              <a:rPr lang="en" sz="1400">
                <a:solidFill>
                  <a:schemeClr val="dk1"/>
                </a:solidFill>
              </a:rPr>
              <a:t> Flask's development server is single-threaded and not designed for high concurrency, security, or robust error handling needed in a production environment.</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Concurrency:</a:t>
            </a:r>
            <a:r>
              <a:rPr lang="en" sz="1400">
                <a:solidFill>
                  <a:schemeClr val="dk1"/>
                </a:solidFill>
              </a:rPr>
              <a:t> Gunicorn can run multiple worker processes (and threads within those processes) simultaneously, allowing your application to handle many requests concurrently, significantly improving performance and responsiveness under load.</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Stability &amp; Robustness:</a:t>
            </a:r>
            <a:r>
              <a:rPr lang="en" sz="1400">
                <a:solidFill>
                  <a:schemeClr val="dk1"/>
                </a:solidFill>
              </a:rPr>
              <a:t> It's built for stability, with features like automatic worker management (restarting crashed workers) to ensure continuous availability.</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Security:</a:t>
            </a:r>
            <a:r>
              <a:rPr lang="en" sz="1400">
                <a:solidFill>
                  <a:schemeClr val="dk1"/>
                </a:solidFill>
              </a:rPr>
              <a:t> Production-grade servers like Gunicorn are designed with security in mind, handling many HTTP edge cases more securely than a simple development server.</a:t>
            </a:r>
            <a:endParaRPr sz="1400">
              <a:solidFill>
                <a:schemeClr val="dk1"/>
              </a:solidFill>
            </a:endParaRPr>
          </a:p>
          <a:p>
            <a:pPr indent="-317500" lvl="0" marL="457200" rtl="0" algn="l">
              <a:spcBef>
                <a:spcPts val="0"/>
              </a:spcBef>
              <a:spcAft>
                <a:spcPts val="0"/>
              </a:spcAft>
              <a:buClr>
                <a:schemeClr val="dk1"/>
              </a:buClr>
              <a:buSzPts val="1400"/>
              <a:buAutoNum type="arabicPeriod"/>
            </a:pPr>
            <a:r>
              <a:rPr b="1" lang="en" sz="1400">
                <a:solidFill>
                  <a:schemeClr val="dk1"/>
                </a:solidFill>
              </a:rPr>
              <a:t>Simplicity:</a:t>
            </a:r>
            <a:r>
              <a:rPr lang="en" sz="1400">
                <a:solidFill>
                  <a:schemeClr val="dk1"/>
                </a:solidFill>
              </a:rPr>
              <a:t> Despite its power, Gunicorn is relatively simple to set up and configure compared to other enterprise-level application servers.</a:t>
            </a:r>
            <a:endParaRPr sz="1400">
              <a:solidFill>
                <a:srgbClr val="001D35"/>
              </a:solidFill>
              <a:highlight>
                <a:srgbClr val="FFFFF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8.5 </a:t>
            </a:r>
            <a:r>
              <a:rPr lang="en" sz="2750"/>
              <a:t>Introduction to using Gunicorn to serve Flask apps.</a:t>
            </a:r>
            <a:endParaRPr sz="2750"/>
          </a:p>
          <a:p>
            <a:pPr indent="0" lvl="0" marL="0" rtl="0" algn="l">
              <a:spcBef>
                <a:spcPts val="0"/>
              </a:spcBef>
              <a:spcAft>
                <a:spcPts val="0"/>
              </a:spcAft>
              <a:buNone/>
            </a:pPr>
            <a:r>
              <a:t/>
            </a:r>
            <a:endParaRPr sz="2750"/>
          </a:p>
        </p:txBody>
      </p:sp>
      <p:sp>
        <p:nvSpPr>
          <p:cNvPr id="224" name="Google Shape;224;p41"/>
          <p:cNvSpPr txBox="1"/>
          <p:nvPr>
            <p:ph idx="1" type="body"/>
          </p:nvPr>
        </p:nvSpPr>
        <p:spPr>
          <a:xfrm>
            <a:off x="311700" y="1152475"/>
            <a:ext cx="8520600" cy="3707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solidFill>
                  <a:schemeClr val="dk1"/>
                </a:solidFill>
              </a:rPr>
              <a:t>How Gunicorn Serves Flask Apps:</a:t>
            </a:r>
            <a:endParaRPr b="1" sz="1600">
              <a:solidFill>
                <a:schemeClr val="dk1"/>
              </a:solidFill>
            </a:endParaRPr>
          </a:p>
          <a:p>
            <a:pPr indent="0" lvl="0" marL="0" rtl="0" algn="l">
              <a:spcBef>
                <a:spcPts val="1200"/>
              </a:spcBef>
              <a:spcAft>
                <a:spcPts val="0"/>
              </a:spcAft>
              <a:buNone/>
            </a:pPr>
            <a:r>
              <a:rPr lang="en" sz="1600">
                <a:solidFill>
                  <a:schemeClr val="dk1"/>
                </a:solidFill>
              </a:rPr>
              <a:t>Imagine a user makes a request to your web application:</a:t>
            </a:r>
            <a:endParaRPr sz="1600">
              <a:solidFill>
                <a:schemeClr val="dk1"/>
              </a:solidFill>
            </a:endParaRPr>
          </a:p>
          <a:p>
            <a:pPr indent="-330200" lvl="0" marL="457200" rtl="0" algn="l">
              <a:spcBef>
                <a:spcPts val="1200"/>
              </a:spcBef>
              <a:spcAft>
                <a:spcPts val="0"/>
              </a:spcAft>
              <a:buClr>
                <a:schemeClr val="dk1"/>
              </a:buClr>
              <a:buSzPts val="1600"/>
              <a:buAutoNum type="arabicPeriod"/>
            </a:pPr>
            <a:r>
              <a:rPr lang="en" sz="1600">
                <a:solidFill>
                  <a:schemeClr val="dk1"/>
                </a:solidFill>
              </a:rPr>
              <a:t>The request first hits a </a:t>
            </a:r>
            <a:r>
              <a:rPr b="1" lang="en" sz="1600">
                <a:solidFill>
                  <a:schemeClr val="dk1"/>
                </a:solidFill>
              </a:rPr>
              <a:t>reverse proxy</a:t>
            </a:r>
            <a:r>
              <a:rPr lang="en" sz="1600">
                <a:solidFill>
                  <a:schemeClr val="dk1"/>
                </a:solidFill>
              </a:rPr>
              <a:t> (like Nginx or Apache - highly recommended in production).</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The reverse proxy forwards the request to </a:t>
            </a:r>
            <a:r>
              <a:rPr b="1" lang="en" sz="1600">
                <a:solidFill>
                  <a:schemeClr val="dk1"/>
                </a:solidFill>
              </a:rPr>
              <a:t>Gunicorn</a:t>
            </a:r>
            <a:r>
              <a:rPr lang="en" sz="1600">
                <a:solidFill>
                  <a:schemeClr val="dk1"/>
                </a:solidFill>
              </a:rPr>
              <a:t>.</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Gunicorn then passes the request to one of its </a:t>
            </a:r>
            <a:r>
              <a:rPr b="1" lang="en" sz="1600">
                <a:solidFill>
                  <a:schemeClr val="dk1"/>
                </a:solidFill>
              </a:rPr>
              <a:t>worker processes</a:t>
            </a:r>
            <a:r>
              <a:rPr lang="en" sz="1600">
                <a:solidFill>
                  <a:schemeClr val="dk1"/>
                </a:solidFill>
              </a:rPr>
              <a:t>, which is running an instance of your Flask application.</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Your Flask application processes the request (e.g., interacts with a database, performs logic).</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The Flask application sends its response back to the Gunicorn worker.</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Gunicorn sends the response back to the reverse proxy.</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The reverse proxy sends the response back to the user's browser.</a:t>
            </a:r>
            <a:endParaRPr b="1"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8.2 Deployment Platforms</a:t>
            </a:r>
            <a:endParaRPr/>
          </a:p>
        </p:txBody>
      </p:sp>
      <p:sp>
        <p:nvSpPr>
          <p:cNvPr id="67" name="Google Shape;67;p15"/>
          <p:cNvSpPr txBox="1"/>
          <p:nvPr>
            <p:ph idx="1" type="body"/>
          </p:nvPr>
        </p:nvSpPr>
        <p:spPr>
          <a:xfrm>
            <a:off x="311700" y="789125"/>
            <a:ext cx="8520600" cy="4198500"/>
          </a:xfrm>
          <a:prstGeom prst="rect">
            <a:avLst/>
          </a:prstGeom>
        </p:spPr>
        <p:txBody>
          <a:bodyPr anchorCtr="0" anchor="t" bIns="91425" lIns="91425" spcFirstLastPara="1" rIns="91425" wrap="square" tIns="91425">
            <a:normAutofit/>
          </a:bodyPr>
          <a:lstStyle/>
          <a:p>
            <a:pPr indent="-228600" lvl="0" marL="190500" marR="63500" rtl="0" algn="l">
              <a:lnSpc>
                <a:spcPct val="137500"/>
              </a:lnSpc>
              <a:spcBef>
                <a:spcPts val="800"/>
              </a:spcBef>
              <a:spcAft>
                <a:spcPts val="0"/>
              </a:spcAft>
              <a:buClr>
                <a:srgbClr val="001D35"/>
              </a:buClr>
              <a:buSzPts val="1200"/>
              <a:buNone/>
            </a:pPr>
            <a:r>
              <a:rPr b="1" lang="en" sz="1200">
                <a:solidFill>
                  <a:srgbClr val="001D35"/>
                </a:solidFill>
              </a:rPr>
              <a:t>Platform as a Service (PaaS):</a:t>
            </a:r>
            <a:br>
              <a:rPr b="1" lang="en" sz="1200">
                <a:solidFill>
                  <a:srgbClr val="001D35"/>
                </a:solidFill>
              </a:rPr>
            </a:br>
            <a:r>
              <a:rPr lang="en" sz="1200">
                <a:solidFill>
                  <a:srgbClr val="001D35"/>
                </a:solidFill>
              </a:rPr>
              <a:t>These platforms offer a complete environment for developing, deploying, and managing applications. Examples include Google App Engine, Microsoft Azure App Service, and AWS Elastic Beanstalk. </a:t>
            </a:r>
            <a:endParaRPr sz="1200">
              <a:solidFill>
                <a:srgbClr val="001D35"/>
              </a:solidFill>
            </a:endParaRPr>
          </a:p>
          <a:p>
            <a:pPr indent="-228600" lvl="0" marL="190500" marR="63500" rtl="0" algn="l">
              <a:lnSpc>
                <a:spcPct val="137500"/>
              </a:lnSpc>
              <a:spcBef>
                <a:spcPts val="1000"/>
              </a:spcBef>
              <a:spcAft>
                <a:spcPts val="0"/>
              </a:spcAft>
              <a:buClr>
                <a:srgbClr val="001D35"/>
              </a:buClr>
              <a:buSzPts val="1200"/>
              <a:buNone/>
            </a:pPr>
            <a:r>
              <a:rPr b="1" lang="en" sz="1200">
                <a:solidFill>
                  <a:srgbClr val="001D35"/>
                </a:solidFill>
              </a:rPr>
              <a:t>Infrastructure as a Service (IaaS):</a:t>
            </a:r>
            <a:br>
              <a:rPr b="1" lang="en" sz="1200">
                <a:solidFill>
                  <a:srgbClr val="001D35"/>
                </a:solidFill>
              </a:rPr>
            </a:br>
            <a:r>
              <a:rPr lang="en" sz="1200">
                <a:solidFill>
                  <a:srgbClr val="001D35"/>
                </a:solidFill>
              </a:rPr>
              <a:t>IaaS provides the underlying infrastructure (servers, storage, networking) for hosting applications. Users manage the application and its environment. Examples include AWS, Azure, and Google Cloud Platform. </a:t>
            </a:r>
            <a:endParaRPr sz="1200">
              <a:solidFill>
                <a:srgbClr val="001D35"/>
              </a:solidFill>
            </a:endParaRPr>
          </a:p>
          <a:p>
            <a:pPr indent="-228600" lvl="0" marL="190500" marR="63500" rtl="0" algn="l">
              <a:lnSpc>
                <a:spcPct val="137500"/>
              </a:lnSpc>
              <a:spcBef>
                <a:spcPts val="1000"/>
              </a:spcBef>
              <a:spcAft>
                <a:spcPts val="0"/>
              </a:spcAft>
              <a:buClr>
                <a:srgbClr val="001D35"/>
              </a:buClr>
              <a:buSzPts val="1200"/>
              <a:buNone/>
            </a:pPr>
            <a:r>
              <a:rPr b="1" lang="en" sz="1200">
                <a:solidFill>
                  <a:srgbClr val="001D35"/>
                </a:solidFill>
              </a:rPr>
              <a:t>Serverless Platforms:</a:t>
            </a:r>
            <a:br>
              <a:rPr b="1" lang="en" sz="1200">
                <a:solidFill>
                  <a:srgbClr val="001D35"/>
                </a:solidFill>
              </a:rPr>
            </a:br>
            <a:r>
              <a:rPr lang="en" sz="1200">
                <a:solidFill>
                  <a:srgbClr val="001D35"/>
                </a:solidFill>
              </a:rPr>
              <a:t>These platforms abstract away the underlying infrastructure, allowing developers to deploy code without managing servers. Examples include AWS Lambda, Azure Functions, and Google Cloud Functions. </a:t>
            </a:r>
            <a:endParaRPr sz="1200">
              <a:solidFill>
                <a:srgbClr val="001D35"/>
              </a:solidFill>
            </a:endParaRPr>
          </a:p>
          <a:p>
            <a:pPr indent="-228600" lvl="0" marL="190500" marR="63500" rtl="0" algn="l">
              <a:lnSpc>
                <a:spcPct val="137500"/>
              </a:lnSpc>
              <a:spcBef>
                <a:spcPts val="1000"/>
              </a:spcBef>
              <a:spcAft>
                <a:spcPts val="0"/>
              </a:spcAft>
              <a:buClr>
                <a:srgbClr val="001D35"/>
              </a:buClr>
              <a:buSzPts val="1200"/>
              <a:buNone/>
            </a:pPr>
            <a:r>
              <a:rPr b="1" lang="en" sz="1200">
                <a:solidFill>
                  <a:srgbClr val="001D35"/>
                </a:solidFill>
              </a:rPr>
              <a:t>Static Site Hosting:</a:t>
            </a:r>
            <a:br>
              <a:rPr b="1" lang="en" sz="1200">
                <a:solidFill>
                  <a:srgbClr val="001D35"/>
                </a:solidFill>
              </a:rPr>
            </a:br>
            <a:r>
              <a:rPr lang="en" sz="1200">
                <a:solidFill>
                  <a:srgbClr val="001D35"/>
                </a:solidFill>
              </a:rPr>
              <a:t>Platforms like Netlify, Vercel, and Surge specialize in hosting static websites and front-end applications. </a:t>
            </a:r>
            <a:endParaRPr sz="1200">
              <a:solidFill>
                <a:srgbClr val="001D35"/>
              </a:solidFill>
            </a:endParaRPr>
          </a:p>
          <a:p>
            <a:pPr indent="-228600" lvl="0" marL="190500" marR="63500" rtl="0" algn="l">
              <a:lnSpc>
                <a:spcPct val="137500"/>
              </a:lnSpc>
              <a:spcBef>
                <a:spcPts val="1000"/>
              </a:spcBef>
              <a:spcAft>
                <a:spcPts val="1000"/>
              </a:spcAft>
              <a:buClr>
                <a:srgbClr val="001D35"/>
              </a:buClr>
              <a:buSzPts val="1200"/>
              <a:buNone/>
            </a:pPr>
            <a:r>
              <a:rPr b="1" lang="en" sz="1200">
                <a:solidFill>
                  <a:srgbClr val="001D35"/>
                </a:solidFill>
              </a:rPr>
              <a:t>General Purpose Platforms:</a:t>
            </a:r>
            <a:br>
              <a:rPr b="1" lang="en" sz="1200">
                <a:solidFill>
                  <a:srgbClr val="001D35"/>
                </a:solidFill>
              </a:rPr>
            </a:br>
            <a:r>
              <a:rPr lang="en" sz="1200">
                <a:solidFill>
                  <a:srgbClr val="001D35"/>
                </a:solidFill>
              </a:rPr>
              <a:t>Platforms like Heroku, Render, and DigitalOcean App Platform offer a range of features for deploying various types of web applications. </a:t>
            </a:r>
            <a:endParaRPr>
              <a:solidFill>
                <a:srgbClr val="001D3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8.5 </a:t>
            </a:r>
            <a:r>
              <a:rPr lang="en" sz="2750"/>
              <a:t>Introduction to using Gunicorn to serve Flask apps.</a:t>
            </a:r>
            <a:endParaRPr sz="2750"/>
          </a:p>
          <a:p>
            <a:pPr indent="0" lvl="0" marL="0" rtl="0" algn="l">
              <a:spcBef>
                <a:spcPts val="0"/>
              </a:spcBef>
              <a:spcAft>
                <a:spcPts val="0"/>
              </a:spcAft>
              <a:buNone/>
            </a:pPr>
            <a:r>
              <a:t/>
            </a:r>
            <a:endParaRPr sz="2750"/>
          </a:p>
        </p:txBody>
      </p:sp>
      <p:sp>
        <p:nvSpPr>
          <p:cNvPr id="230" name="Google Shape;230;p42"/>
          <p:cNvSpPr txBox="1"/>
          <p:nvPr>
            <p:ph idx="1" type="body"/>
          </p:nvPr>
        </p:nvSpPr>
        <p:spPr>
          <a:xfrm>
            <a:off x="311700" y="1152475"/>
            <a:ext cx="8520600" cy="3707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solidFill>
                  <a:schemeClr val="dk1"/>
                </a:solidFill>
              </a:rPr>
              <a:t>Basic Usage Example:</a:t>
            </a:r>
            <a:endParaRPr b="1" sz="1600">
              <a:solidFill>
                <a:schemeClr val="dk1"/>
              </a:solidFill>
            </a:endParaRPr>
          </a:p>
          <a:p>
            <a:pPr indent="0" lvl="0" marL="0" rtl="0" algn="l">
              <a:spcBef>
                <a:spcPts val="1200"/>
              </a:spcBef>
              <a:spcAft>
                <a:spcPts val="0"/>
              </a:spcAft>
              <a:buNone/>
            </a:pPr>
            <a:r>
              <a:rPr lang="en" sz="1600">
                <a:solidFill>
                  <a:schemeClr val="dk1"/>
                </a:solidFill>
              </a:rPr>
              <a:t>Let's assume you have a simple Flask application saved as </a:t>
            </a:r>
            <a:r>
              <a:rPr lang="en" sz="1600">
                <a:solidFill>
                  <a:srgbClr val="188038"/>
                </a:solidFill>
                <a:latin typeface="Roboto Mono"/>
                <a:ea typeface="Roboto Mono"/>
                <a:cs typeface="Roboto Mono"/>
                <a:sym typeface="Roboto Mono"/>
              </a:rPr>
              <a:t>app.py</a:t>
            </a:r>
            <a:r>
              <a:rPr lang="en" sz="1600">
                <a:solidFill>
                  <a:schemeClr val="dk1"/>
                </a:solidFill>
              </a:rPr>
              <a:t>:</a:t>
            </a:r>
            <a:endParaRPr sz="1600">
              <a:solidFill>
                <a:schemeClr val="dk1"/>
              </a:solidFill>
            </a:endParaRPr>
          </a:p>
          <a:p>
            <a:pPr indent="0" lvl="0" marL="0" rtl="0" algn="l">
              <a:spcBef>
                <a:spcPts val="1200"/>
              </a:spcBef>
              <a:spcAft>
                <a:spcPts val="0"/>
              </a:spcAft>
              <a:buNone/>
            </a:pPr>
            <a:r>
              <a:rPr lang="en" sz="1600">
                <a:solidFill>
                  <a:schemeClr val="dk1"/>
                </a:solidFill>
              </a:rPr>
              <a:t>Python</a:t>
            </a:r>
            <a:endParaRPr sz="1600">
              <a:solidFill>
                <a:schemeClr val="dk1"/>
              </a:solidFill>
            </a:endParaRPr>
          </a:p>
          <a:p>
            <a:pPr indent="0" lvl="0" marL="914400" rtl="0" algn="l">
              <a:spcBef>
                <a:spcPts val="0"/>
              </a:spcBef>
              <a:spcAft>
                <a:spcPts val="0"/>
              </a:spcAft>
              <a:buNone/>
            </a:pPr>
            <a:r>
              <a:rPr lang="en" sz="1200">
                <a:solidFill>
                  <a:schemeClr val="dk1"/>
                </a:solidFill>
              </a:rPr>
              <a:t># app.py</a:t>
            </a:r>
            <a:endParaRPr sz="1200">
              <a:solidFill>
                <a:schemeClr val="dk1"/>
              </a:solidFill>
            </a:endParaRPr>
          </a:p>
          <a:p>
            <a:pPr indent="0" lvl="0" marL="914400" rtl="0" algn="l">
              <a:spcBef>
                <a:spcPts val="0"/>
              </a:spcBef>
              <a:spcAft>
                <a:spcPts val="0"/>
              </a:spcAft>
              <a:buNone/>
            </a:pPr>
            <a:r>
              <a:rPr lang="en" sz="1200">
                <a:solidFill>
                  <a:schemeClr val="dk1"/>
                </a:solidFill>
              </a:rPr>
              <a:t>from flask import Flask</a:t>
            </a:r>
            <a:endParaRPr sz="1200">
              <a:solidFill>
                <a:schemeClr val="dk1"/>
              </a:solidFill>
            </a:endParaRPr>
          </a:p>
          <a:p>
            <a:pPr indent="0" lvl="0" marL="914400" rtl="0" algn="l">
              <a:spcBef>
                <a:spcPts val="0"/>
              </a:spcBef>
              <a:spcAft>
                <a:spcPts val="0"/>
              </a:spcAft>
              <a:buNone/>
            </a:pPr>
            <a:r>
              <a:t/>
            </a:r>
            <a:endParaRPr sz="1200">
              <a:solidFill>
                <a:schemeClr val="dk1"/>
              </a:solidFill>
            </a:endParaRPr>
          </a:p>
          <a:p>
            <a:pPr indent="0" lvl="0" marL="914400" rtl="0" algn="l">
              <a:spcBef>
                <a:spcPts val="0"/>
              </a:spcBef>
              <a:spcAft>
                <a:spcPts val="0"/>
              </a:spcAft>
              <a:buNone/>
            </a:pPr>
            <a:r>
              <a:rPr lang="en" sz="1200">
                <a:solidFill>
                  <a:schemeClr val="dk1"/>
                </a:solidFill>
              </a:rPr>
              <a:t>app = Flask(__name__)</a:t>
            </a:r>
            <a:endParaRPr sz="1200">
              <a:solidFill>
                <a:schemeClr val="dk1"/>
              </a:solidFill>
            </a:endParaRPr>
          </a:p>
          <a:p>
            <a:pPr indent="0" lvl="0" marL="914400" rtl="0" algn="l">
              <a:spcBef>
                <a:spcPts val="0"/>
              </a:spcBef>
              <a:spcAft>
                <a:spcPts val="0"/>
              </a:spcAft>
              <a:buNone/>
            </a:pPr>
            <a:r>
              <a:t/>
            </a:r>
            <a:endParaRPr sz="1200">
              <a:solidFill>
                <a:schemeClr val="dk1"/>
              </a:solidFill>
            </a:endParaRPr>
          </a:p>
          <a:p>
            <a:pPr indent="0" lvl="0" marL="914400" rtl="0" algn="l">
              <a:spcBef>
                <a:spcPts val="0"/>
              </a:spcBef>
              <a:spcAft>
                <a:spcPts val="0"/>
              </a:spcAft>
              <a:buNone/>
            </a:pPr>
            <a:r>
              <a:rPr lang="en" sz="1200">
                <a:solidFill>
                  <a:schemeClr val="dk1"/>
                </a:solidFill>
              </a:rPr>
              <a:t>@app.route('/')</a:t>
            </a:r>
            <a:endParaRPr sz="1200">
              <a:solidFill>
                <a:schemeClr val="dk1"/>
              </a:solidFill>
            </a:endParaRPr>
          </a:p>
          <a:p>
            <a:pPr indent="0" lvl="0" marL="914400" rtl="0" algn="l">
              <a:spcBef>
                <a:spcPts val="0"/>
              </a:spcBef>
              <a:spcAft>
                <a:spcPts val="0"/>
              </a:spcAft>
              <a:buNone/>
            </a:pPr>
            <a:r>
              <a:rPr lang="en" sz="1200">
                <a:solidFill>
                  <a:schemeClr val="dk1"/>
                </a:solidFill>
              </a:rPr>
              <a:t>def hello():</a:t>
            </a:r>
            <a:endParaRPr sz="1200">
              <a:solidFill>
                <a:schemeClr val="dk1"/>
              </a:solidFill>
            </a:endParaRPr>
          </a:p>
          <a:p>
            <a:pPr indent="0" lvl="0" marL="914400" rtl="0" algn="l">
              <a:spcBef>
                <a:spcPts val="0"/>
              </a:spcBef>
              <a:spcAft>
                <a:spcPts val="0"/>
              </a:spcAft>
              <a:buNone/>
            </a:pPr>
            <a:r>
              <a:rPr lang="en" sz="1200">
                <a:solidFill>
                  <a:schemeClr val="dk1"/>
                </a:solidFill>
              </a:rPr>
              <a:t>    return "Hello from Flask served by Gunicorn!"</a:t>
            </a:r>
            <a:endParaRPr sz="1200">
              <a:solidFill>
                <a:schemeClr val="dk1"/>
              </a:solidFill>
            </a:endParaRPr>
          </a:p>
          <a:p>
            <a:pPr indent="0" lvl="0" marL="914400" rtl="0" algn="l">
              <a:spcBef>
                <a:spcPts val="0"/>
              </a:spcBef>
              <a:spcAft>
                <a:spcPts val="0"/>
              </a:spcAft>
              <a:buNone/>
            </a:pPr>
            <a:r>
              <a:t/>
            </a:r>
            <a:endParaRPr sz="1200">
              <a:solidFill>
                <a:schemeClr val="dk1"/>
              </a:solidFill>
            </a:endParaRPr>
          </a:p>
          <a:p>
            <a:pPr indent="0" lvl="0" marL="914400" rtl="0" algn="l">
              <a:spcBef>
                <a:spcPts val="0"/>
              </a:spcBef>
              <a:spcAft>
                <a:spcPts val="0"/>
              </a:spcAft>
              <a:buNone/>
            </a:pPr>
            <a:r>
              <a:rPr lang="en" sz="1200">
                <a:solidFill>
                  <a:schemeClr val="dk1"/>
                </a:solidFill>
              </a:rPr>
              <a:t>if __name__ == '__main__':</a:t>
            </a:r>
            <a:endParaRPr sz="1200">
              <a:solidFill>
                <a:schemeClr val="dk1"/>
              </a:solidFill>
            </a:endParaRPr>
          </a:p>
          <a:p>
            <a:pPr indent="0" lvl="0" marL="914400" rtl="0" algn="l">
              <a:spcBef>
                <a:spcPts val="0"/>
              </a:spcBef>
              <a:spcAft>
                <a:spcPts val="0"/>
              </a:spcAft>
              <a:buNone/>
            </a:pPr>
            <a:r>
              <a:rPr lang="en" sz="1200">
                <a:solidFill>
                  <a:schemeClr val="dk1"/>
                </a:solidFill>
              </a:rPr>
              <a:t>    # This block is for direct execution (e.g., during development)</a:t>
            </a:r>
            <a:endParaRPr sz="1200">
              <a:solidFill>
                <a:schemeClr val="dk1"/>
              </a:solidFill>
            </a:endParaRPr>
          </a:p>
          <a:p>
            <a:pPr indent="0" lvl="0" marL="914400" rtl="0" algn="l">
              <a:spcBef>
                <a:spcPts val="0"/>
              </a:spcBef>
              <a:spcAft>
                <a:spcPts val="0"/>
              </a:spcAft>
              <a:buNone/>
            </a:pPr>
            <a:r>
              <a:rPr lang="en" sz="1200">
                <a:solidFill>
                  <a:schemeClr val="dk1"/>
                </a:solidFill>
              </a:rPr>
              <a:t>    # Gunicorn will typically load the 'app' object directly, not run this block.</a:t>
            </a:r>
            <a:endParaRPr sz="1200">
              <a:solidFill>
                <a:schemeClr val="dk1"/>
              </a:solidFill>
            </a:endParaRPr>
          </a:p>
          <a:p>
            <a:pPr indent="0" lvl="0" marL="914400" rtl="0" algn="l">
              <a:spcBef>
                <a:spcPts val="0"/>
              </a:spcBef>
              <a:spcAft>
                <a:spcPts val="0"/>
              </a:spcAft>
              <a:buNone/>
            </a:pPr>
            <a:r>
              <a:rPr lang="en" sz="1200">
                <a:solidFill>
                  <a:schemeClr val="dk1"/>
                </a:solidFill>
              </a:rPr>
              <a:t>    app.run(debug=True)</a:t>
            </a:r>
            <a:endParaRPr b="1" sz="16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8.5 </a:t>
            </a:r>
            <a:r>
              <a:rPr lang="en" sz="2750"/>
              <a:t>Introduction to using Gunicorn to serve Flask apps.</a:t>
            </a:r>
            <a:endParaRPr sz="2750"/>
          </a:p>
          <a:p>
            <a:pPr indent="0" lvl="0" marL="0" rtl="0" algn="l">
              <a:spcBef>
                <a:spcPts val="0"/>
              </a:spcBef>
              <a:spcAft>
                <a:spcPts val="0"/>
              </a:spcAft>
              <a:buNone/>
            </a:pPr>
            <a:r>
              <a:t/>
            </a:r>
            <a:endParaRPr sz="2750"/>
          </a:p>
        </p:txBody>
      </p:sp>
      <p:sp>
        <p:nvSpPr>
          <p:cNvPr id="236" name="Google Shape;236;p43"/>
          <p:cNvSpPr txBox="1"/>
          <p:nvPr>
            <p:ph idx="1" type="body"/>
          </p:nvPr>
        </p:nvSpPr>
        <p:spPr>
          <a:xfrm>
            <a:off x="311700" y="1152475"/>
            <a:ext cx="8520600" cy="3707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solidFill>
                  <a:schemeClr val="dk1"/>
                </a:solidFill>
              </a:rPr>
              <a:t>Basic Usage Example:</a:t>
            </a:r>
            <a:endParaRPr b="1" sz="1600">
              <a:solidFill>
                <a:schemeClr val="dk1"/>
              </a:solidFill>
            </a:endParaRPr>
          </a:p>
          <a:p>
            <a:pPr indent="0" lvl="0" marL="0" rtl="0" algn="l">
              <a:spcBef>
                <a:spcPts val="1200"/>
              </a:spcBef>
              <a:spcAft>
                <a:spcPts val="0"/>
              </a:spcAft>
              <a:buNone/>
            </a:pPr>
            <a:r>
              <a:rPr lang="en" sz="1600">
                <a:solidFill>
                  <a:schemeClr val="dk1"/>
                </a:solidFill>
              </a:rPr>
              <a:t>To run this Flask app with Gunicorn, you would navigate to the directory containing </a:t>
            </a:r>
            <a:r>
              <a:rPr lang="en" sz="1600">
                <a:solidFill>
                  <a:srgbClr val="188038"/>
                </a:solidFill>
                <a:latin typeface="Roboto Mono"/>
                <a:ea typeface="Roboto Mono"/>
                <a:cs typeface="Roboto Mono"/>
                <a:sym typeface="Roboto Mono"/>
              </a:rPr>
              <a:t>app.py</a:t>
            </a:r>
            <a:r>
              <a:rPr lang="en" sz="1600">
                <a:solidFill>
                  <a:schemeClr val="dk1"/>
                </a:solidFill>
              </a:rPr>
              <a:t> in your terminal and execute:</a:t>
            </a:r>
            <a:endParaRPr sz="1600">
              <a:solidFill>
                <a:schemeClr val="dk1"/>
              </a:solidFill>
            </a:endParaRPr>
          </a:p>
          <a:p>
            <a:pPr indent="0" lvl="0" marL="0" rtl="0" algn="l">
              <a:spcBef>
                <a:spcPts val="1200"/>
              </a:spcBef>
              <a:spcAft>
                <a:spcPts val="0"/>
              </a:spcAft>
              <a:buNone/>
            </a:pPr>
            <a:r>
              <a:rPr lang="en" sz="1600">
                <a:solidFill>
                  <a:schemeClr val="dk1"/>
                </a:solidFill>
              </a:rPr>
              <a:t>Bash</a:t>
            </a:r>
            <a:endParaRPr sz="1600">
              <a:solidFill>
                <a:schemeClr val="dk1"/>
              </a:solidFill>
            </a:endParaRPr>
          </a:p>
          <a:p>
            <a:pPr indent="0" lvl="0" marL="457200" rtl="0" algn="l">
              <a:spcBef>
                <a:spcPts val="1200"/>
              </a:spcBef>
              <a:spcAft>
                <a:spcPts val="0"/>
              </a:spcAft>
              <a:buNone/>
            </a:pPr>
            <a:r>
              <a:rPr lang="en" sz="1600">
                <a:solidFill>
                  <a:schemeClr val="dk1"/>
                </a:solidFill>
              </a:rPr>
              <a:t>gunicorn app:app</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rgbClr val="188038"/>
                </a:solidFill>
                <a:latin typeface="Roboto Mono"/>
                <a:ea typeface="Roboto Mono"/>
                <a:cs typeface="Roboto Mono"/>
                <a:sym typeface="Roboto Mono"/>
              </a:rPr>
              <a:t>gunicorn</a:t>
            </a:r>
            <a:r>
              <a:rPr lang="en" sz="1600">
                <a:solidFill>
                  <a:schemeClr val="dk1"/>
                </a:solidFill>
              </a:rPr>
              <a:t>: The command to start Gunicorn.</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rgbClr val="188038"/>
                </a:solidFill>
                <a:latin typeface="Roboto Mono"/>
                <a:ea typeface="Roboto Mono"/>
                <a:cs typeface="Roboto Mono"/>
                <a:sym typeface="Roboto Mono"/>
              </a:rPr>
              <a:t>app</a:t>
            </a:r>
            <a:r>
              <a:rPr lang="en" sz="1600">
                <a:solidFill>
                  <a:schemeClr val="dk1"/>
                </a:solidFill>
              </a:rPr>
              <a:t>: Refers to the Python module (</a:t>
            </a:r>
            <a:r>
              <a:rPr lang="en" sz="1600">
                <a:solidFill>
                  <a:srgbClr val="188038"/>
                </a:solidFill>
                <a:latin typeface="Roboto Mono"/>
                <a:ea typeface="Roboto Mono"/>
                <a:cs typeface="Roboto Mono"/>
                <a:sym typeface="Roboto Mono"/>
              </a:rPr>
              <a:t>app.py</a:t>
            </a:r>
            <a:r>
              <a:rPr lang="en" sz="1600">
                <a:solidFill>
                  <a:schemeClr val="dk1"/>
                </a:solidFill>
              </a:rPr>
              <a:t>).</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rgbClr val="188038"/>
                </a:solidFill>
                <a:latin typeface="Roboto Mono"/>
                <a:ea typeface="Roboto Mono"/>
                <a:cs typeface="Roboto Mono"/>
                <a:sym typeface="Roboto Mono"/>
              </a:rPr>
              <a:t>:app</a:t>
            </a:r>
            <a:r>
              <a:rPr lang="en" sz="1600">
                <a:solidFill>
                  <a:schemeClr val="dk1"/>
                </a:solidFill>
              </a:rPr>
              <a:t>: Refers to the Flask application instance </a:t>
            </a:r>
            <a:r>
              <a:rPr i="1" lang="en" sz="1600">
                <a:solidFill>
                  <a:schemeClr val="dk1"/>
                </a:solidFill>
              </a:rPr>
              <a:t>within</a:t>
            </a:r>
            <a:r>
              <a:rPr lang="en" sz="1600">
                <a:solidFill>
                  <a:schemeClr val="dk1"/>
                </a:solidFill>
              </a:rPr>
              <a:t> that module (the </a:t>
            </a:r>
            <a:r>
              <a:rPr lang="en" sz="1600">
                <a:solidFill>
                  <a:srgbClr val="188038"/>
                </a:solidFill>
                <a:latin typeface="Roboto Mono"/>
                <a:ea typeface="Roboto Mono"/>
                <a:cs typeface="Roboto Mono"/>
                <a:sym typeface="Roboto Mono"/>
              </a:rPr>
              <a:t>app = Flask(__name__)</a:t>
            </a:r>
            <a:r>
              <a:rPr lang="en" sz="1600">
                <a:solidFill>
                  <a:schemeClr val="dk1"/>
                </a:solidFill>
              </a:rPr>
              <a:t> object).</a:t>
            </a:r>
            <a:endParaRPr b="1" sz="16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8.5 </a:t>
            </a:r>
            <a:r>
              <a:rPr lang="en" sz="2750"/>
              <a:t>Introduction to using Gunicorn to serve Flask apps.</a:t>
            </a:r>
            <a:endParaRPr sz="2750"/>
          </a:p>
          <a:p>
            <a:pPr indent="0" lvl="0" marL="0" rtl="0" algn="l">
              <a:spcBef>
                <a:spcPts val="0"/>
              </a:spcBef>
              <a:spcAft>
                <a:spcPts val="0"/>
              </a:spcAft>
              <a:buNone/>
            </a:pPr>
            <a:r>
              <a:t/>
            </a:r>
            <a:endParaRPr sz="2750"/>
          </a:p>
        </p:txBody>
      </p:sp>
      <p:sp>
        <p:nvSpPr>
          <p:cNvPr id="242" name="Google Shape;242;p44"/>
          <p:cNvSpPr txBox="1"/>
          <p:nvPr>
            <p:ph idx="1" type="body"/>
          </p:nvPr>
        </p:nvSpPr>
        <p:spPr>
          <a:xfrm>
            <a:off x="311700" y="1152475"/>
            <a:ext cx="8520600" cy="3707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chemeClr val="dk1"/>
                </a:solidFill>
              </a:rPr>
              <a:t>By default, Gunicorn will start on </a:t>
            </a:r>
            <a:r>
              <a:rPr lang="en" sz="1600">
                <a:solidFill>
                  <a:srgbClr val="188038"/>
                </a:solidFill>
                <a:latin typeface="Roboto Mono"/>
                <a:ea typeface="Roboto Mono"/>
                <a:cs typeface="Roboto Mono"/>
                <a:sym typeface="Roboto Mono"/>
              </a:rPr>
              <a:t>http://127.0.0.1:8000</a:t>
            </a:r>
            <a:r>
              <a:rPr lang="en" sz="1600">
                <a:solidFill>
                  <a:schemeClr val="dk1"/>
                </a:solidFill>
              </a:rPr>
              <a:t> with one worker. You can add options for more workers, different ports, etc.:</a:t>
            </a:r>
            <a:endParaRPr sz="1600">
              <a:solidFill>
                <a:schemeClr val="dk1"/>
              </a:solidFill>
            </a:endParaRPr>
          </a:p>
          <a:p>
            <a:pPr indent="0" lvl="0" marL="0" rtl="0" algn="l">
              <a:spcBef>
                <a:spcPts val="1200"/>
              </a:spcBef>
              <a:spcAft>
                <a:spcPts val="0"/>
              </a:spcAft>
              <a:buNone/>
            </a:pPr>
            <a:r>
              <a:rPr lang="en" sz="1600">
                <a:solidFill>
                  <a:schemeClr val="dk1"/>
                </a:solidFill>
              </a:rPr>
              <a:t>Bash</a:t>
            </a:r>
            <a:endParaRPr sz="1600">
              <a:solidFill>
                <a:schemeClr val="dk1"/>
              </a:solidFill>
            </a:endParaRPr>
          </a:p>
          <a:p>
            <a:pPr indent="457200" lvl="0" marL="0" rtl="0" algn="l">
              <a:spcBef>
                <a:spcPts val="1200"/>
              </a:spcBef>
              <a:spcAft>
                <a:spcPts val="0"/>
              </a:spcAft>
              <a:buNone/>
            </a:pPr>
            <a:r>
              <a:rPr lang="en" sz="1600">
                <a:solidFill>
                  <a:schemeClr val="dk1"/>
                </a:solidFill>
              </a:rPr>
              <a:t>gunicorn -w 4 -b 0.0.0.0:5000 app:app</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rgbClr val="188038"/>
                </a:solidFill>
                <a:latin typeface="Roboto Mono"/>
                <a:ea typeface="Roboto Mono"/>
                <a:cs typeface="Roboto Mono"/>
                <a:sym typeface="Roboto Mono"/>
              </a:rPr>
              <a:t>-w 4</a:t>
            </a:r>
            <a:r>
              <a:rPr lang="en" sz="1600">
                <a:solidFill>
                  <a:schemeClr val="dk1"/>
                </a:solidFill>
              </a:rPr>
              <a:t>: Runs 4 worker processes.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rgbClr val="188038"/>
                </a:solidFill>
                <a:latin typeface="Roboto Mono"/>
                <a:ea typeface="Roboto Mono"/>
                <a:cs typeface="Roboto Mono"/>
                <a:sym typeface="Roboto Mono"/>
              </a:rPr>
              <a:t>-b 0.0.0.0:5000</a:t>
            </a:r>
            <a:r>
              <a:rPr lang="en" sz="1600">
                <a:solidFill>
                  <a:schemeClr val="dk1"/>
                </a:solidFill>
              </a:rPr>
              <a:t>: Binds Gunicorn to all network interfaces on port 5000.</a:t>
            </a:r>
            <a:endParaRPr b="1" sz="16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8.6 </a:t>
            </a:r>
            <a:r>
              <a:rPr lang="en" sz="2750"/>
              <a:t>Setting up basic HTTPS using a free certificate (e.g., Let's Encrypt).</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248" name="Google Shape;24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solidFill>
                  <a:schemeClr val="dk1"/>
                </a:solidFill>
              </a:rPr>
              <a:t>Implementing </a:t>
            </a:r>
            <a:r>
              <a:rPr b="1" lang="en" sz="1500">
                <a:solidFill>
                  <a:schemeClr val="dk1"/>
                </a:solidFill>
              </a:rPr>
              <a:t>SSL certificates</a:t>
            </a:r>
            <a:r>
              <a:rPr lang="en" sz="1500">
                <a:solidFill>
                  <a:schemeClr val="dk1"/>
                </a:solidFill>
              </a:rPr>
              <a:t> in your </a:t>
            </a:r>
            <a:r>
              <a:rPr b="1" lang="en" sz="1500">
                <a:solidFill>
                  <a:schemeClr val="dk1"/>
                </a:solidFill>
              </a:rPr>
              <a:t>web app or website</a:t>
            </a:r>
            <a:r>
              <a:rPr lang="en" sz="1500">
                <a:solidFill>
                  <a:schemeClr val="dk1"/>
                </a:solidFill>
              </a:rPr>
              <a:t> ensures secure HTTPS communication, protects user data, and improves trust. Below is a complete guide to implementing SSL using </a:t>
            </a:r>
            <a:r>
              <a:rPr b="1" lang="en" sz="1500">
                <a:solidFill>
                  <a:schemeClr val="dk1"/>
                </a:solidFill>
              </a:rPr>
              <a:t>Let’s Encrypt</a:t>
            </a:r>
            <a:r>
              <a:rPr lang="en" sz="1500">
                <a:solidFill>
                  <a:schemeClr val="dk1"/>
                </a:solidFill>
              </a:rPr>
              <a:t> (free) with </a:t>
            </a:r>
            <a:r>
              <a:rPr b="1" lang="en" sz="1500">
                <a:solidFill>
                  <a:schemeClr val="dk1"/>
                </a:solidFill>
              </a:rPr>
              <a:t>NGINX</a:t>
            </a:r>
            <a:r>
              <a:rPr lang="en" sz="1500">
                <a:solidFill>
                  <a:schemeClr val="dk1"/>
                </a:solidFill>
              </a:rPr>
              <a:t>, suitable for Flask, Node.js, Django, or static sites.</a:t>
            </a:r>
            <a:endParaRPr sz="1500">
              <a:solidFill>
                <a:schemeClr val="dk1"/>
              </a:solidFill>
            </a:endParaRPr>
          </a:p>
          <a:p>
            <a:pPr indent="0" lvl="0" marL="0" rtl="0" algn="l">
              <a:spcBef>
                <a:spcPts val="1800"/>
              </a:spcBef>
              <a:spcAft>
                <a:spcPts val="0"/>
              </a:spcAft>
              <a:buClr>
                <a:schemeClr val="dk1"/>
              </a:buClr>
              <a:buSzPts val="1100"/>
              <a:buFont typeface="Arial"/>
              <a:buNone/>
            </a:pPr>
            <a:r>
              <a:rPr b="1" lang="en" sz="1500">
                <a:solidFill>
                  <a:schemeClr val="dk1"/>
                </a:solidFill>
              </a:rPr>
              <a:t>Prerequisites</a:t>
            </a:r>
            <a:endParaRPr b="1"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Before implementing SSL:</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You must have a </a:t>
            </a:r>
            <a:r>
              <a:rPr b="1" lang="en" sz="1500">
                <a:solidFill>
                  <a:schemeClr val="dk1"/>
                </a:solidFill>
              </a:rPr>
              <a:t>domain name</a:t>
            </a:r>
            <a:r>
              <a:rPr lang="en" sz="1500">
                <a:solidFill>
                  <a:schemeClr val="dk1"/>
                </a:solidFill>
              </a:rPr>
              <a:t> (e.g., </a:t>
            </a:r>
            <a:r>
              <a:rPr lang="en" sz="1500">
                <a:solidFill>
                  <a:srgbClr val="188038"/>
                </a:solidFill>
              </a:rPr>
              <a:t>yourdomain.com</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Your app is </a:t>
            </a:r>
            <a:r>
              <a:rPr b="1" lang="en" sz="1500">
                <a:solidFill>
                  <a:schemeClr val="dk1"/>
                </a:solidFill>
              </a:rPr>
              <a:t>deployed on a Linux server</a:t>
            </a:r>
            <a:r>
              <a:rPr lang="en" sz="1500">
                <a:solidFill>
                  <a:schemeClr val="dk1"/>
                </a:solidFill>
              </a:rPr>
              <a:t> (Ubuntu recommended)</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NGINX is installed</a:t>
            </a:r>
            <a:r>
              <a:rPr lang="en" sz="1500">
                <a:solidFill>
                  <a:schemeClr val="dk1"/>
                </a:solidFill>
              </a:rPr>
              <a:t> and configured as a reverse proxy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Your app is already running on </a:t>
            </a:r>
            <a:r>
              <a:rPr b="1" lang="en" sz="1500">
                <a:solidFill>
                  <a:schemeClr val="dk1"/>
                </a:solidFill>
              </a:rPr>
              <a:t>HTTP (port 80)</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8.6 </a:t>
            </a:r>
            <a:r>
              <a:rPr lang="en" sz="2750"/>
              <a:t>Setting up basic HTTPS using a free certificate (e.g., Let's Encrypt).</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254" name="Google Shape;25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500">
                <a:solidFill>
                  <a:schemeClr val="dk1"/>
                </a:solidFill>
              </a:rPr>
              <a:t>Step-by-Step: Implementing SSL Using Let’s Encrypt</a:t>
            </a:r>
            <a:endParaRPr b="1" sz="1500">
              <a:solidFill>
                <a:schemeClr val="dk1"/>
              </a:solidFill>
            </a:endParaRPr>
          </a:p>
          <a:p>
            <a:pPr indent="0" lvl="0" marL="0" rtl="0" algn="l">
              <a:spcBef>
                <a:spcPts val="1400"/>
              </a:spcBef>
              <a:spcAft>
                <a:spcPts val="0"/>
              </a:spcAft>
              <a:buNone/>
            </a:pPr>
            <a:r>
              <a:rPr b="1" lang="en" sz="1500">
                <a:solidFill>
                  <a:schemeClr val="dk1"/>
                </a:solidFill>
              </a:rPr>
              <a:t>1. Install Certbot and the NGINX plugin</a:t>
            </a:r>
            <a:endParaRPr b="1" sz="1500">
              <a:solidFill>
                <a:schemeClr val="dk1"/>
              </a:solidFill>
            </a:endParaRPr>
          </a:p>
          <a:p>
            <a:pPr indent="0" lvl="0" marL="0" rtl="0" algn="l">
              <a:spcBef>
                <a:spcPts val="1200"/>
              </a:spcBef>
              <a:spcAft>
                <a:spcPts val="0"/>
              </a:spcAft>
              <a:buNone/>
            </a:pPr>
            <a:r>
              <a:rPr lang="en" sz="1500">
                <a:solidFill>
                  <a:schemeClr val="dk1"/>
                </a:solidFill>
              </a:rPr>
              <a:t>On Ubuntu/Debian:</a:t>
            </a:r>
            <a:endParaRPr sz="1500">
              <a:solidFill>
                <a:schemeClr val="dk1"/>
              </a:solidFill>
            </a:endParaRPr>
          </a:p>
          <a:p>
            <a:pPr indent="0" lvl="0" marL="0" rtl="0" algn="l">
              <a:spcBef>
                <a:spcPts val="1200"/>
              </a:spcBef>
              <a:spcAft>
                <a:spcPts val="0"/>
              </a:spcAft>
              <a:buNone/>
            </a:pPr>
            <a:r>
              <a:rPr lang="en" sz="1500">
                <a:solidFill>
                  <a:schemeClr val="dk1"/>
                </a:solidFill>
              </a:rPr>
              <a:t>bash</a:t>
            </a:r>
            <a:endParaRPr sz="1500">
              <a:solidFill>
                <a:schemeClr val="dk1"/>
              </a:solidFill>
            </a:endParaRPr>
          </a:p>
          <a:p>
            <a:pPr indent="0" lvl="0" marL="457200" rtl="0" algn="l">
              <a:spcBef>
                <a:spcPts val="1200"/>
              </a:spcBef>
              <a:spcAft>
                <a:spcPts val="0"/>
              </a:spcAft>
              <a:buNone/>
            </a:pPr>
            <a:r>
              <a:rPr lang="en" sz="1500">
                <a:solidFill>
                  <a:srgbClr val="188038"/>
                </a:solidFill>
              </a:rPr>
              <a:t>sudo apt update</a:t>
            </a:r>
            <a:endParaRPr sz="1500">
              <a:solidFill>
                <a:srgbClr val="188038"/>
              </a:solidFill>
            </a:endParaRPr>
          </a:p>
          <a:p>
            <a:pPr indent="0" lvl="0" marL="457200" rtl="0" algn="l">
              <a:spcBef>
                <a:spcPts val="1200"/>
              </a:spcBef>
              <a:spcAft>
                <a:spcPts val="1200"/>
              </a:spcAft>
              <a:buNone/>
            </a:pPr>
            <a:r>
              <a:rPr lang="en" sz="1500">
                <a:solidFill>
                  <a:srgbClr val="188038"/>
                </a:solidFill>
              </a:rPr>
              <a:t>sudo apt install certbot python3-certbot-nginx</a:t>
            </a:r>
            <a:endParaRPr sz="15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8.6 </a:t>
            </a:r>
            <a:r>
              <a:rPr lang="en" sz="2750"/>
              <a:t>Setting up basic HTTPS using a free certificate (e.g., Let's Encrypt).</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260" name="Google Shape;260;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rPr>
              <a:t>2. Ensure NGINX is Running and Configured</a:t>
            </a:r>
            <a:endParaRPr b="1" sz="1500">
              <a:solidFill>
                <a:schemeClr val="dk1"/>
              </a:solidFill>
            </a:endParaRPr>
          </a:p>
          <a:p>
            <a:pPr indent="0" lvl="0" marL="0" rtl="0" algn="l">
              <a:spcBef>
                <a:spcPts val="1200"/>
              </a:spcBef>
              <a:spcAft>
                <a:spcPts val="0"/>
              </a:spcAft>
              <a:buNone/>
            </a:pPr>
            <a:r>
              <a:rPr lang="en" sz="1500">
                <a:solidFill>
                  <a:schemeClr val="dk1"/>
                </a:solidFill>
              </a:rPr>
              <a:t>Example </a:t>
            </a:r>
            <a:r>
              <a:rPr lang="en" sz="1500">
                <a:solidFill>
                  <a:srgbClr val="188038"/>
                </a:solidFill>
              </a:rPr>
              <a:t>/etc/nginx/sites-available/yourdomain.com</a:t>
            </a:r>
            <a:r>
              <a:rPr lang="en" sz="1500">
                <a:solidFill>
                  <a:schemeClr val="dk1"/>
                </a:solidFill>
              </a:rPr>
              <a:t> config:</a:t>
            </a:r>
            <a:endParaRPr sz="1500">
              <a:solidFill>
                <a:schemeClr val="dk1"/>
              </a:solidFill>
            </a:endParaRPr>
          </a:p>
          <a:p>
            <a:pPr indent="0" lvl="0" marL="0" rtl="0" algn="l">
              <a:spcBef>
                <a:spcPts val="1200"/>
              </a:spcBef>
              <a:spcAft>
                <a:spcPts val="0"/>
              </a:spcAft>
              <a:buNone/>
            </a:pPr>
            <a:r>
              <a:rPr lang="en" sz="1500">
                <a:solidFill>
                  <a:schemeClr val="dk1"/>
                </a:solidFill>
              </a:rPr>
              <a:t>nginx</a:t>
            </a:r>
            <a:endParaRPr sz="1500">
              <a:solidFill>
                <a:schemeClr val="dk1"/>
              </a:solidFill>
            </a:endParaRPr>
          </a:p>
          <a:p>
            <a:pPr indent="0" lvl="0" marL="457200" rtl="0" algn="l">
              <a:spcBef>
                <a:spcPts val="0"/>
              </a:spcBef>
              <a:spcAft>
                <a:spcPts val="0"/>
              </a:spcAft>
              <a:buNone/>
            </a:pPr>
            <a:r>
              <a:rPr lang="en" sz="1500">
                <a:solidFill>
                  <a:srgbClr val="188038"/>
                </a:solidFill>
              </a:rPr>
              <a:t>server {</a:t>
            </a:r>
            <a:endParaRPr sz="1500">
              <a:solidFill>
                <a:srgbClr val="188038"/>
              </a:solidFill>
            </a:endParaRPr>
          </a:p>
          <a:p>
            <a:pPr indent="0" lvl="0" marL="457200" rtl="0" algn="l">
              <a:spcBef>
                <a:spcPts val="0"/>
              </a:spcBef>
              <a:spcAft>
                <a:spcPts val="0"/>
              </a:spcAft>
              <a:buNone/>
            </a:pPr>
            <a:r>
              <a:rPr lang="en" sz="1500">
                <a:solidFill>
                  <a:srgbClr val="188038"/>
                </a:solidFill>
              </a:rPr>
              <a:t>    listen 80;</a:t>
            </a:r>
            <a:endParaRPr sz="1500">
              <a:solidFill>
                <a:srgbClr val="188038"/>
              </a:solidFill>
            </a:endParaRPr>
          </a:p>
          <a:p>
            <a:pPr indent="0" lvl="0" marL="457200" rtl="0" algn="l">
              <a:spcBef>
                <a:spcPts val="0"/>
              </a:spcBef>
              <a:spcAft>
                <a:spcPts val="0"/>
              </a:spcAft>
              <a:buNone/>
            </a:pPr>
            <a:r>
              <a:rPr lang="en" sz="1500">
                <a:solidFill>
                  <a:srgbClr val="188038"/>
                </a:solidFill>
              </a:rPr>
              <a:t>    server_name yourdomain.com www.yourdomain.com;</a:t>
            </a:r>
            <a:endParaRPr sz="1500">
              <a:solidFill>
                <a:srgbClr val="188038"/>
              </a:solidFill>
            </a:endParaRPr>
          </a:p>
          <a:p>
            <a:pPr indent="0" lvl="0" marL="457200" rtl="0" algn="l">
              <a:spcBef>
                <a:spcPts val="0"/>
              </a:spcBef>
              <a:spcAft>
                <a:spcPts val="0"/>
              </a:spcAft>
              <a:buNone/>
            </a:pPr>
            <a:r>
              <a:t/>
            </a:r>
            <a:endParaRPr sz="1500">
              <a:solidFill>
                <a:srgbClr val="188038"/>
              </a:solidFill>
            </a:endParaRPr>
          </a:p>
          <a:p>
            <a:pPr indent="0" lvl="0" marL="457200" rtl="0" algn="l">
              <a:spcBef>
                <a:spcPts val="0"/>
              </a:spcBef>
              <a:spcAft>
                <a:spcPts val="0"/>
              </a:spcAft>
              <a:buNone/>
            </a:pPr>
            <a:r>
              <a:rPr lang="en" sz="1500">
                <a:solidFill>
                  <a:srgbClr val="188038"/>
                </a:solidFill>
              </a:rPr>
              <a:t>    location / {</a:t>
            </a:r>
            <a:endParaRPr sz="1500">
              <a:solidFill>
                <a:srgbClr val="188038"/>
              </a:solidFill>
            </a:endParaRPr>
          </a:p>
          <a:p>
            <a:pPr indent="0" lvl="0" marL="457200" rtl="0" algn="l">
              <a:spcBef>
                <a:spcPts val="0"/>
              </a:spcBef>
              <a:spcAft>
                <a:spcPts val="0"/>
              </a:spcAft>
              <a:buNone/>
            </a:pPr>
            <a:r>
              <a:rPr lang="en" sz="1500">
                <a:solidFill>
                  <a:srgbClr val="188038"/>
                </a:solidFill>
              </a:rPr>
              <a:t>        proxy_pass http://127.0.0.1:8000;  # or use your framework's port</a:t>
            </a:r>
            <a:endParaRPr sz="1500">
              <a:solidFill>
                <a:srgbClr val="188038"/>
              </a:solidFill>
            </a:endParaRPr>
          </a:p>
          <a:p>
            <a:pPr indent="0" lvl="0" marL="457200" rtl="0" algn="l">
              <a:spcBef>
                <a:spcPts val="0"/>
              </a:spcBef>
              <a:spcAft>
                <a:spcPts val="0"/>
              </a:spcAft>
              <a:buNone/>
            </a:pPr>
            <a:r>
              <a:rPr lang="en" sz="1500">
                <a:solidFill>
                  <a:srgbClr val="188038"/>
                </a:solidFill>
              </a:rPr>
              <a:t>        proxy_set_header Host $host;</a:t>
            </a:r>
            <a:endParaRPr sz="1500">
              <a:solidFill>
                <a:srgbClr val="188038"/>
              </a:solidFill>
            </a:endParaRPr>
          </a:p>
          <a:p>
            <a:pPr indent="0" lvl="0" marL="457200" rtl="0" algn="l">
              <a:spcBef>
                <a:spcPts val="0"/>
              </a:spcBef>
              <a:spcAft>
                <a:spcPts val="0"/>
              </a:spcAft>
              <a:buNone/>
            </a:pPr>
            <a:r>
              <a:rPr lang="en" sz="1500">
                <a:solidFill>
                  <a:srgbClr val="188038"/>
                </a:solidFill>
              </a:rPr>
              <a:t>        proxy_set_header X-Real-IP $remote_addr;</a:t>
            </a:r>
            <a:endParaRPr sz="1500">
              <a:solidFill>
                <a:srgbClr val="188038"/>
              </a:solidFill>
            </a:endParaRPr>
          </a:p>
          <a:p>
            <a:pPr indent="0" lvl="0" marL="457200" rtl="0" algn="l">
              <a:spcBef>
                <a:spcPts val="0"/>
              </a:spcBef>
              <a:spcAft>
                <a:spcPts val="0"/>
              </a:spcAft>
              <a:buNone/>
            </a:pPr>
            <a:r>
              <a:rPr lang="en" sz="1500">
                <a:solidFill>
                  <a:srgbClr val="188038"/>
                </a:solidFill>
              </a:rPr>
              <a:t>    }</a:t>
            </a:r>
            <a:endParaRPr sz="1500">
              <a:solidFill>
                <a:srgbClr val="188038"/>
              </a:solidFill>
            </a:endParaRPr>
          </a:p>
          <a:p>
            <a:pPr indent="0" lvl="0" marL="457200" rtl="0" algn="l">
              <a:spcBef>
                <a:spcPts val="0"/>
              </a:spcBef>
              <a:spcAft>
                <a:spcPts val="0"/>
              </a:spcAft>
              <a:buNone/>
            </a:pPr>
            <a:r>
              <a:rPr lang="en" sz="1500">
                <a:solidFill>
                  <a:srgbClr val="188038"/>
                </a:solidFill>
              </a:rPr>
              <a:t>}</a:t>
            </a:r>
            <a:endParaRPr sz="15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8.6 </a:t>
            </a:r>
            <a:r>
              <a:rPr lang="en" sz="2750"/>
              <a:t>Setting up basic HTTPS using a free certificate (e.g., Let's Encrypt).</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266" name="Google Shape;26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chemeClr val="dk1"/>
                </a:solidFill>
              </a:rPr>
              <a:t>Enable the config:</a:t>
            </a:r>
            <a:endParaRPr sz="1500">
              <a:solidFill>
                <a:schemeClr val="dk1"/>
              </a:solidFill>
            </a:endParaRPr>
          </a:p>
          <a:p>
            <a:pPr indent="0" lvl="0" marL="0" rtl="0" algn="l">
              <a:spcBef>
                <a:spcPts val="1200"/>
              </a:spcBef>
              <a:spcAft>
                <a:spcPts val="0"/>
              </a:spcAft>
              <a:buNone/>
            </a:pPr>
            <a:r>
              <a:rPr lang="en" sz="1500">
                <a:solidFill>
                  <a:schemeClr val="dk1"/>
                </a:solidFill>
              </a:rPr>
              <a:t>bash</a:t>
            </a:r>
            <a:endParaRPr sz="1500">
              <a:solidFill>
                <a:schemeClr val="dk1"/>
              </a:solidFill>
            </a:endParaRPr>
          </a:p>
          <a:p>
            <a:pPr indent="0" lvl="0" marL="457200" rtl="0" algn="l">
              <a:spcBef>
                <a:spcPts val="0"/>
              </a:spcBef>
              <a:spcAft>
                <a:spcPts val="0"/>
              </a:spcAft>
              <a:buNone/>
            </a:pPr>
            <a:r>
              <a:rPr lang="en" sz="1500">
                <a:solidFill>
                  <a:srgbClr val="188038"/>
                </a:solidFill>
              </a:rPr>
              <a:t>sudo ln -s /etc/nginx/sites-available/yourdomain.com /etc/nginx/sites-enabled/</a:t>
            </a:r>
            <a:endParaRPr sz="1500">
              <a:solidFill>
                <a:srgbClr val="188038"/>
              </a:solidFill>
            </a:endParaRPr>
          </a:p>
          <a:p>
            <a:pPr indent="0" lvl="0" marL="457200" rtl="0" algn="l">
              <a:spcBef>
                <a:spcPts val="0"/>
              </a:spcBef>
              <a:spcAft>
                <a:spcPts val="0"/>
              </a:spcAft>
              <a:buNone/>
            </a:pPr>
            <a:r>
              <a:rPr lang="en" sz="1500">
                <a:solidFill>
                  <a:srgbClr val="188038"/>
                </a:solidFill>
              </a:rPr>
              <a:t>sudo nginx -t</a:t>
            </a:r>
            <a:endParaRPr sz="1500">
              <a:solidFill>
                <a:srgbClr val="188038"/>
              </a:solidFill>
            </a:endParaRPr>
          </a:p>
          <a:p>
            <a:pPr indent="0" lvl="0" marL="457200" rtl="0" algn="l">
              <a:spcBef>
                <a:spcPts val="0"/>
              </a:spcBef>
              <a:spcAft>
                <a:spcPts val="0"/>
              </a:spcAft>
              <a:buNone/>
            </a:pPr>
            <a:r>
              <a:rPr lang="en" sz="1500">
                <a:solidFill>
                  <a:srgbClr val="188038"/>
                </a:solidFill>
              </a:rPr>
              <a:t>sudo systemctl reload nginx</a:t>
            </a:r>
            <a:endParaRPr sz="1500">
              <a:solidFill>
                <a:schemeClr val="dk1"/>
              </a:solidFill>
            </a:endParaRPr>
          </a:p>
          <a:p>
            <a:pPr indent="0" lvl="0" marL="0" rtl="0" algn="l">
              <a:spcBef>
                <a:spcPts val="1400"/>
              </a:spcBef>
              <a:spcAft>
                <a:spcPts val="0"/>
              </a:spcAft>
              <a:buNone/>
            </a:pPr>
            <a:r>
              <a:rPr b="1" lang="en" sz="1500">
                <a:solidFill>
                  <a:schemeClr val="dk1"/>
                </a:solidFill>
              </a:rPr>
              <a:t>3. Get and Install SSL Certificate</a:t>
            </a:r>
            <a:endParaRPr b="1" sz="1500">
              <a:solidFill>
                <a:schemeClr val="dk1"/>
              </a:solidFill>
            </a:endParaRPr>
          </a:p>
          <a:p>
            <a:pPr indent="0" lvl="0" marL="0" rtl="0" algn="l">
              <a:spcBef>
                <a:spcPts val="1200"/>
              </a:spcBef>
              <a:spcAft>
                <a:spcPts val="0"/>
              </a:spcAft>
              <a:buNone/>
            </a:pPr>
            <a:r>
              <a:rPr lang="en" sz="1500">
                <a:solidFill>
                  <a:schemeClr val="dk1"/>
                </a:solidFill>
              </a:rPr>
              <a:t>Run this Certbot command:</a:t>
            </a:r>
            <a:endParaRPr sz="1500">
              <a:solidFill>
                <a:schemeClr val="dk1"/>
              </a:solidFill>
            </a:endParaRPr>
          </a:p>
          <a:p>
            <a:pPr indent="0" lvl="0" marL="0" rtl="0" algn="l">
              <a:spcBef>
                <a:spcPts val="1200"/>
              </a:spcBef>
              <a:spcAft>
                <a:spcPts val="0"/>
              </a:spcAft>
              <a:buNone/>
            </a:pPr>
            <a:r>
              <a:rPr lang="en" sz="1500">
                <a:solidFill>
                  <a:schemeClr val="dk1"/>
                </a:solidFill>
              </a:rPr>
              <a:t>bash</a:t>
            </a:r>
            <a:endParaRPr sz="1500">
              <a:solidFill>
                <a:schemeClr val="dk1"/>
              </a:solidFill>
            </a:endParaRPr>
          </a:p>
          <a:p>
            <a:pPr indent="0" lvl="0" marL="457200" rtl="0" algn="l">
              <a:spcBef>
                <a:spcPts val="1200"/>
              </a:spcBef>
              <a:spcAft>
                <a:spcPts val="0"/>
              </a:spcAft>
              <a:buNone/>
            </a:pPr>
            <a:r>
              <a:rPr lang="en" sz="1500">
                <a:solidFill>
                  <a:srgbClr val="188038"/>
                </a:solidFill>
              </a:rPr>
              <a:t>sudo certbot --nginx -d yourdomain.com -d www.yourdomain.com</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Certbot automatically configures NGINX for HTTPS.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It will also offer to </a:t>
            </a:r>
            <a:r>
              <a:rPr b="1" lang="en" sz="1500">
                <a:solidFill>
                  <a:schemeClr val="dk1"/>
                </a:solidFill>
              </a:rPr>
              <a:t>redirect all HTTP → HTTPS</a:t>
            </a:r>
            <a:r>
              <a:rPr lang="en" sz="1500">
                <a:solidFill>
                  <a:schemeClr val="dk1"/>
                </a:solidFill>
              </a:rPr>
              <a:t>, which you should accept.</a:t>
            </a:r>
            <a:endParaRPr sz="15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8.6 </a:t>
            </a:r>
            <a:r>
              <a:rPr lang="en" sz="2750"/>
              <a:t>Setting up basic HTTPS using a free certificate (e.g., Let's Encrypt).</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272" name="Google Shape;27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rPr>
              <a:t>4. Test Certificate Auto-Renewal</a:t>
            </a:r>
            <a:endParaRPr b="1" sz="1500">
              <a:solidFill>
                <a:schemeClr val="dk1"/>
              </a:solidFill>
            </a:endParaRPr>
          </a:p>
          <a:p>
            <a:pPr indent="0" lvl="0" marL="0" rtl="0" algn="l">
              <a:spcBef>
                <a:spcPts val="1200"/>
              </a:spcBef>
              <a:spcAft>
                <a:spcPts val="0"/>
              </a:spcAft>
              <a:buNone/>
            </a:pPr>
            <a:r>
              <a:rPr lang="en" sz="1500">
                <a:solidFill>
                  <a:schemeClr val="dk1"/>
                </a:solidFill>
              </a:rPr>
              <a:t>Let’s Encrypt certs expire every 90 days, but auto-renewal is installed.</a:t>
            </a:r>
            <a:endParaRPr sz="1500">
              <a:solidFill>
                <a:schemeClr val="dk1"/>
              </a:solidFill>
            </a:endParaRPr>
          </a:p>
          <a:p>
            <a:pPr indent="0" lvl="0" marL="0" rtl="0" algn="l">
              <a:spcBef>
                <a:spcPts val="1200"/>
              </a:spcBef>
              <a:spcAft>
                <a:spcPts val="0"/>
              </a:spcAft>
              <a:buNone/>
            </a:pPr>
            <a:r>
              <a:rPr lang="en" sz="1500">
                <a:solidFill>
                  <a:schemeClr val="dk1"/>
                </a:solidFill>
              </a:rPr>
              <a:t>Test it with:</a:t>
            </a:r>
            <a:endParaRPr sz="1500">
              <a:solidFill>
                <a:schemeClr val="dk1"/>
              </a:solidFill>
            </a:endParaRPr>
          </a:p>
          <a:p>
            <a:pPr indent="0" lvl="0" marL="0" rtl="0" algn="l">
              <a:spcBef>
                <a:spcPts val="1200"/>
              </a:spcBef>
              <a:spcAft>
                <a:spcPts val="0"/>
              </a:spcAft>
              <a:buNone/>
            </a:pPr>
            <a:r>
              <a:rPr b="1" lang="en" sz="1500">
                <a:solidFill>
                  <a:schemeClr val="dk1"/>
                </a:solidFill>
              </a:rPr>
              <a:t>bash</a:t>
            </a:r>
            <a:endParaRPr b="1" sz="1500">
              <a:solidFill>
                <a:schemeClr val="dk1"/>
              </a:solidFill>
            </a:endParaRPr>
          </a:p>
          <a:p>
            <a:pPr indent="0" lvl="0" marL="457200" rtl="0" algn="l">
              <a:spcBef>
                <a:spcPts val="1200"/>
              </a:spcBef>
              <a:spcAft>
                <a:spcPts val="1200"/>
              </a:spcAft>
              <a:buNone/>
            </a:pPr>
            <a:r>
              <a:rPr lang="en" sz="1500">
                <a:solidFill>
                  <a:srgbClr val="188038"/>
                </a:solidFill>
              </a:rPr>
              <a:t>sudo certbot renew --dry-run</a:t>
            </a:r>
            <a:endParaRPr sz="15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8.6 </a:t>
            </a:r>
            <a:r>
              <a:rPr lang="en" sz="2750"/>
              <a:t>Setting up basic HTTPS using a free certificate (e.g., Let's Encrypt).</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278" name="Google Shape;27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000">
                <a:solidFill>
                  <a:schemeClr val="dk1"/>
                </a:solidFill>
              </a:rPr>
              <a:t>Example NGINX HTTPS Configuration (after Certbot)</a:t>
            </a:r>
            <a:endParaRPr b="1" sz="1000">
              <a:solidFill>
                <a:schemeClr val="dk1"/>
              </a:solidFill>
            </a:endParaRPr>
          </a:p>
          <a:p>
            <a:pPr indent="0" lvl="0" marL="0" rtl="0" algn="l">
              <a:spcBef>
                <a:spcPts val="400"/>
              </a:spcBef>
              <a:spcAft>
                <a:spcPts val="0"/>
              </a:spcAft>
              <a:buNone/>
            </a:pPr>
            <a:r>
              <a:rPr lang="en" sz="1000">
                <a:solidFill>
                  <a:schemeClr val="dk1"/>
                </a:solidFill>
              </a:rPr>
              <a:t>nginx</a:t>
            </a:r>
            <a:endParaRPr sz="1000">
              <a:solidFill>
                <a:schemeClr val="dk1"/>
              </a:solidFill>
            </a:endParaRPr>
          </a:p>
          <a:p>
            <a:pPr indent="0" lvl="0" marL="0" rtl="0" algn="l">
              <a:spcBef>
                <a:spcPts val="0"/>
              </a:spcBef>
              <a:spcAft>
                <a:spcPts val="0"/>
              </a:spcAft>
              <a:buNone/>
            </a:pPr>
            <a:r>
              <a:rPr lang="en" sz="1000">
                <a:solidFill>
                  <a:srgbClr val="188038"/>
                </a:solidFill>
              </a:rPr>
              <a:t>server {</a:t>
            </a:r>
            <a:endParaRPr sz="1000">
              <a:solidFill>
                <a:srgbClr val="188038"/>
              </a:solidFill>
            </a:endParaRPr>
          </a:p>
          <a:p>
            <a:pPr indent="0" lvl="0" marL="0" rtl="0" algn="l">
              <a:spcBef>
                <a:spcPts val="0"/>
              </a:spcBef>
              <a:spcAft>
                <a:spcPts val="0"/>
              </a:spcAft>
              <a:buNone/>
            </a:pPr>
            <a:r>
              <a:rPr lang="en" sz="1000">
                <a:solidFill>
                  <a:srgbClr val="188038"/>
                </a:solidFill>
              </a:rPr>
              <a:t>    listen 443 ssl;</a:t>
            </a:r>
            <a:endParaRPr sz="1000">
              <a:solidFill>
                <a:srgbClr val="188038"/>
              </a:solidFill>
            </a:endParaRPr>
          </a:p>
          <a:p>
            <a:pPr indent="0" lvl="0" marL="0" rtl="0" algn="l">
              <a:spcBef>
                <a:spcPts val="0"/>
              </a:spcBef>
              <a:spcAft>
                <a:spcPts val="0"/>
              </a:spcAft>
              <a:buNone/>
            </a:pPr>
            <a:r>
              <a:rPr lang="en" sz="1000">
                <a:solidFill>
                  <a:srgbClr val="188038"/>
                </a:solidFill>
              </a:rPr>
              <a:t>    server_name yourdomain.com www.yourdomain.com;</a:t>
            </a:r>
            <a:endParaRPr sz="1000">
              <a:solidFill>
                <a:srgbClr val="188038"/>
              </a:solidFill>
            </a:endParaRPr>
          </a:p>
          <a:p>
            <a:pPr indent="0" lvl="0" marL="0" rtl="0" algn="l">
              <a:spcBef>
                <a:spcPts val="0"/>
              </a:spcBef>
              <a:spcAft>
                <a:spcPts val="0"/>
              </a:spcAft>
              <a:buNone/>
            </a:pPr>
            <a:r>
              <a:t/>
            </a:r>
            <a:endParaRPr sz="1000">
              <a:solidFill>
                <a:srgbClr val="188038"/>
              </a:solidFill>
            </a:endParaRPr>
          </a:p>
          <a:p>
            <a:pPr indent="0" lvl="0" marL="0" rtl="0" algn="l">
              <a:spcBef>
                <a:spcPts val="0"/>
              </a:spcBef>
              <a:spcAft>
                <a:spcPts val="0"/>
              </a:spcAft>
              <a:buNone/>
            </a:pPr>
            <a:r>
              <a:rPr lang="en" sz="1000">
                <a:solidFill>
                  <a:srgbClr val="188038"/>
                </a:solidFill>
              </a:rPr>
              <a:t>    ssl_certificate /etc/letsencrypt/live/yourdomain.com/fullchain.pem;</a:t>
            </a:r>
            <a:endParaRPr sz="1000">
              <a:solidFill>
                <a:srgbClr val="188038"/>
              </a:solidFill>
            </a:endParaRPr>
          </a:p>
          <a:p>
            <a:pPr indent="0" lvl="0" marL="0" rtl="0" algn="l">
              <a:spcBef>
                <a:spcPts val="0"/>
              </a:spcBef>
              <a:spcAft>
                <a:spcPts val="0"/>
              </a:spcAft>
              <a:buNone/>
            </a:pPr>
            <a:r>
              <a:rPr lang="en" sz="1000">
                <a:solidFill>
                  <a:srgbClr val="188038"/>
                </a:solidFill>
              </a:rPr>
              <a:t>    ssl_certificate_key /etc/letsencrypt/live/yourdomain.com/privkey.pem;</a:t>
            </a:r>
            <a:endParaRPr sz="1000">
              <a:solidFill>
                <a:srgbClr val="188038"/>
              </a:solidFill>
            </a:endParaRPr>
          </a:p>
          <a:p>
            <a:pPr indent="0" lvl="0" marL="0" rtl="0" algn="l">
              <a:spcBef>
                <a:spcPts val="0"/>
              </a:spcBef>
              <a:spcAft>
                <a:spcPts val="0"/>
              </a:spcAft>
              <a:buNone/>
            </a:pPr>
            <a:r>
              <a:t/>
            </a:r>
            <a:endParaRPr sz="1000">
              <a:solidFill>
                <a:srgbClr val="188038"/>
              </a:solidFill>
            </a:endParaRPr>
          </a:p>
          <a:p>
            <a:pPr indent="0" lvl="0" marL="0" rtl="0" algn="l">
              <a:spcBef>
                <a:spcPts val="0"/>
              </a:spcBef>
              <a:spcAft>
                <a:spcPts val="0"/>
              </a:spcAft>
              <a:buNone/>
            </a:pPr>
            <a:r>
              <a:rPr lang="en" sz="1000">
                <a:solidFill>
                  <a:srgbClr val="188038"/>
                </a:solidFill>
              </a:rPr>
              <a:t>    location / {</a:t>
            </a:r>
            <a:endParaRPr sz="1000">
              <a:solidFill>
                <a:srgbClr val="188038"/>
              </a:solidFill>
            </a:endParaRPr>
          </a:p>
          <a:p>
            <a:pPr indent="0" lvl="0" marL="0" rtl="0" algn="l">
              <a:spcBef>
                <a:spcPts val="0"/>
              </a:spcBef>
              <a:spcAft>
                <a:spcPts val="0"/>
              </a:spcAft>
              <a:buNone/>
            </a:pPr>
            <a:r>
              <a:rPr lang="en" sz="1000">
                <a:solidFill>
                  <a:srgbClr val="188038"/>
                </a:solidFill>
              </a:rPr>
              <a:t>        proxy_pass http://127.0.0.1:8000;</a:t>
            </a:r>
            <a:endParaRPr sz="1000">
              <a:solidFill>
                <a:srgbClr val="188038"/>
              </a:solidFill>
            </a:endParaRPr>
          </a:p>
          <a:p>
            <a:pPr indent="0" lvl="0" marL="0" rtl="0" algn="l">
              <a:spcBef>
                <a:spcPts val="0"/>
              </a:spcBef>
              <a:spcAft>
                <a:spcPts val="0"/>
              </a:spcAft>
              <a:buNone/>
            </a:pPr>
            <a:r>
              <a:rPr lang="en" sz="1000">
                <a:solidFill>
                  <a:srgbClr val="188038"/>
                </a:solidFill>
              </a:rPr>
              <a:t>        proxy_set_header Host $host;</a:t>
            </a:r>
            <a:endParaRPr sz="1000">
              <a:solidFill>
                <a:srgbClr val="188038"/>
              </a:solidFill>
            </a:endParaRPr>
          </a:p>
          <a:p>
            <a:pPr indent="0" lvl="0" marL="0" rtl="0" algn="l">
              <a:spcBef>
                <a:spcPts val="0"/>
              </a:spcBef>
              <a:spcAft>
                <a:spcPts val="0"/>
              </a:spcAft>
              <a:buNone/>
            </a:pPr>
            <a:r>
              <a:rPr lang="en" sz="1000">
                <a:solidFill>
                  <a:srgbClr val="188038"/>
                </a:solidFill>
              </a:rPr>
              <a:t>        proxy_set_header X-Real-IP $remote_addr;</a:t>
            </a:r>
            <a:endParaRPr sz="1000">
              <a:solidFill>
                <a:srgbClr val="188038"/>
              </a:solidFill>
            </a:endParaRPr>
          </a:p>
          <a:p>
            <a:pPr indent="0" lvl="0" marL="0" rtl="0" algn="l">
              <a:spcBef>
                <a:spcPts val="0"/>
              </a:spcBef>
              <a:spcAft>
                <a:spcPts val="0"/>
              </a:spcAft>
              <a:buNone/>
            </a:pPr>
            <a:r>
              <a:rPr lang="en" sz="1000">
                <a:solidFill>
                  <a:srgbClr val="188038"/>
                </a:solidFill>
              </a:rPr>
              <a:t>    }</a:t>
            </a:r>
            <a:endParaRPr sz="1000">
              <a:solidFill>
                <a:srgbClr val="188038"/>
              </a:solidFill>
            </a:endParaRPr>
          </a:p>
          <a:p>
            <a:pPr indent="0" lvl="0" marL="0" rtl="0" algn="l">
              <a:spcBef>
                <a:spcPts val="0"/>
              </a:spcBef>
              <a:spcAft>
                <a:spcPts val="0"/>
              </a:spcAft>
              <a:buNone/>
            </a:pPr>
            <a:r>
              <a:rPr lang="en" sz="1000">
                <a:solidFill>
                  <a:srgbClr val="188038"/>
                </a:solidFill>
              </a:rPr>
              <a:t>}</a:t>
            </a:r>
            <a:endParaRPr sz="1000">
              <a:solidFill>
                <a:srgbClr val="188038"/>
              </a:solidFill>
            </a:endParaRPr>
          </a:p>
          <a:p>
            <a:pPr indent="0" lvl="0" marL="0" rtl="0" algn="l">
              <a:spcBef>
                <a:spcPts val="0"/>
              </a:spcBef>
              <a:spcAft>
                <a:spcPts val="0"/>
              </a:spcAft>
              <a:buNone/>
            </a:pPr>
            <a:r>
              <a:t/>
            </a:r>
            <a:endParaRPr sz="1000">
              <a:solidFill>
                <a:srgbClr val="188038"/>
              </a:solidFill>
            </a:endParaRPr>
          </a:p>
          <a:p>
            <a:pPr indent="0" lvl="0" marL="0" rtl="0" algn="l">
              <a:spcBef>
                <a:spcPts val="0"/>
              </a:spcBef>
              <a:spcAft>
                <a:spcPts val="0"/>
              </a:spcAft>
              <a:buNone/>
            </a:pPr>
            <a:r>
              <a:rPr lang="en" sz="1000">
                <a:solidFill>
                  <a:srgbClr val="188038"/>
                </a:solidFill>
              </a:rPr>
              <a:t>server {</a:t>
            </a:r>
            <a:endParaRPr sz="1000">
              <a:solidFill>
                <a:srgbClr val="188038"/>
              </a:solidFill>
            </a:endParaRPr>
          </a:p>
          <a:p>
            <a:pPr indent="0" lvl="0" marL="0" rtl="0" algn="l">
              <a:spcBef>
                <a:spcPts val="0"/>
              </a:spcBef>
              <a:spcAft>
                <a:spcPts val="0"/>
              </a:spcAft>
              <a:buNone/>
            </a:pPr>
            <a:r>
              <a:rPr lang="en" sz="1000">
                <a:solidFill>
                  <a:srgbClr val="188038"/>
                </a:solidFill>
              </a:rPr>
              <a:t>    listen 80;</a:t>
            </a:r>
            <a:endParaRPr sz="1000">
              <a:solidFill>
                <a:srgbClr val="188038"/>
              </a:solidFill>
            </a:endParaRPr>
          </a:p>
          <a:p>
            <a:pPr indent="0" lvl="0" marL="0" rtl="0" algn="l">
              <a:spcBef>
                <a:spcPts val="0"/>
              </a:spcBef>
              <a:spcAft>
                <a:spcPts val="0"/>
              </a:spcAft>
              <a:buNone/>
            </a:pPr>
            <a:r>
              <a:rPr lang="en" sz="1000">
                <a:solidFill>
                  <a:srgbClr val="188038"/>
                </a:solidFill>
              </a:rPr>
              <a:t>    server_name yourdomain.com www.yourdomain.com;</a:t>
            </a:r>
            <a:endParaRPr sz="1000">
              <a:solidFill>
                <a:srgbClr val="188038"/>
              </a:solidFill>
            </a:endParaRPr>
          </a:p>
          <a:p>
            <a:pPr indent="0" lvl="0" marL="0" rtl="0" algn="l">
              <a:spcBef>
                <a:spcPts val="0"/>
              </a:spcBef>
              <a:spcAft>
                <a:spcPts val="0"/>
              </a:spcAft>
              <a:buNone/>
            </a:pPr>
            <a:r>
              <a:rPr lang="en" sz="1000">
                <a:solidFill>
                  <a:srgbClr val="188038"/>
                </a:solidFill>
              </a:rPr>
              <a:t>    return 301 https://$host$request_uri;</a:t>
            </a:r>
            <a:endParaRPr sz="1000">
              <a:solidFill>
                <a:srgbClr val="188038"/>
              </a:solidFill>
            </a:endParaRPr>
          </a:p>
          <a:p>
            <a:pPr indent="0" lvl="0" marL="0" rtl="0" algn="l">
              <a:spcBef>
                <a:spcPts val="0"/>
              </a:spcBef>
              <a:spcAft>
                <a:spcPts val="0"/>
              </a:spcAft>
              <a:buNone/>
            </a:pPr>
            <a:r>
              <a:rPr lang="en" sz="1000">
                <a:solidFill>
                  <a:srgbClr val="188038"/>
                </a:solidFill>
              </a:rPr>
              <a:t>}</a:t>
            </a:r>
            <a:endParaRPr sz="10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8.7 </a:t>
            </a:r>
            <a:r>
              <a:rPr lang="en" sz="2750"/>
              <a:t>Brief introduction to monitoring and logging.</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284" name="Google Shape;284;p51"/>
          <p:cNvSpPr txBox="1"/>
          <p:nvPr>
            <p:ph idx="1" type="body"/>
          </p:nvPr>
        </p:nvSpPr>
        <p:spPr>
          <a:xfrm>
            <a:off x="311700" y="712925"/>
            <a:ext cx="8520600" cy="3855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chemeClr val="dk1"/>
                </a:solidFill>
              </a:rPr>
              <a:t>Monitoring</a:t>
            </a:r>
            <a:r>
              <a:rPr lang="en" sz="1500">
                <a:solidFill>
                  <a:schemeClr val="dk1"/>
                </a:solidFill>
              </a:rPr>
              <a:t> is the continuous observation of your web application's health, performance, and resource utilization. It involves collecting metrics, analyzing trends, and setting up alerts to notify you of anomalies or potential problems. The goal is to proactively identify and address issues before they impact users.</a:t>
            </a:r>
            <a:endParaRPr sz="1500">
              <a:solidFill>
                <a:schemeClr val="dk1"/>
              </a:solidFill>
            </a:endParaRPr>
          </a:p>
          <a:p>
            <a:pPr indent="0" lvl="0" marL="0" rtl="0" algn="l">
              <a:spcBef>
                <a:spcPts val="1400"/>
              </a:spcBef>
              <a:spcAft>
                <a:spcPts val="0"/>
              </a:spcAft>
              <a:buNone/>
            </a:pPr>
            <a:r>
              <a:rPr b="1" lang="en" sz="1500">
                <a:solidFill>
                  <a:schemeClr val="dk1"/>
                </a:solidFill>
              </a:rPr>
              <a:t>Key Aspects to Monitor:</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Application Performance Monitoring (APM):</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Response Time/Latency:</a:t>
            </a:r>
            <a:r>
              <a:rPr lang="en" sz="1500">
                <a:solidFill>
                  <a:schemeClr val="dk1"/>
                </a:solidFill>
              </a:rPr>
              <a:t> How long does it take for your application to respond to user requests? (e.g., average, p90, p99 percentiles).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Throughput/Request Rate:</a:t>
            </a:r>
            <a:r>
              <a:rPr lang="en" sz="1500">
                <a:solidFill>
                  <a:schemeClr val="dk1"/>
                </a:solidFill>
              </a:rPr>
              <a:t> How many requests per second (RPS) or transactions per minute (TPM) is your application handling?</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Error Rate:</a:t>
            </a:r>
            <a:r>
              <a:rPr lang="en" sz="1500">
                <a:solidFill>
                  <a:schemeClr val="dk1"/>
                </a:solidFill>
              </a:rPr>
              <a:t> Percentage of requests that result in errors (e.g., 5xx HTTP status codes).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Application-Specific Metrics:</a:t>
            </a:r>
            <a:r>
              <a:rPr lang="en" sz="1500">
                <a:solidFill>
                  <a:schemeClr val="dk1"/>
                </a:solidFill>
              </a:rPr>
              <a:t> Business-level metrics like successful sign-ups, items added to cart, conversion rates, etc.</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Code-Level Tracing:</a:t>
            </a:r>
            <a:r>
              <a:rPr lang="en" sz="1500">
                <a:solidFill>
                  <a:schemeClr val="dk1"/>
                </a:solidFill>
              </a:rPr>
              <a:t> Tracing requests as they move through different services, functions, or database calls to identify bottlenecks.</a:t>
            </a:r>
            <a:endParaRPr b="1"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8.2 Deployment Platforms</a:t>
            </a:r>
            <a:endParaRPr/>
          </a:p>
        </p:txBody>
      </p:sp>
      <p:sp>
        <p:nvSpPr>
          <p:cNvPr id="73" name="Google Shape;73;p16"/>
          <p:cNvSpPr txBox="1"/>
          <p:nvPr>
            <p:ph idx="1" type="body"/>
          </p:nvPr>
        </p:nvSpPr>
        <p:spPr>
          <a:xfrm>
            <a:off x="311700" y="789125"/>
            <a:ext cx="8520600" cy="41985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None/>
            </a:pPr>
            <a:r>
              <a:rPr lang="en" sz="1400">
                <a:solidFill>
                  <a:schemeClr val="dk1"/>
                </a:solidFill>
              </a:rPr>
              <a:t>1. Traditional Web Hosting</a:t>
            </a:r>
            <a:endParaRPr sz="1400">
              <a:solidFill>
                <a:schemeClr val="dk1"/>
              </a:solidFill>
            </a:endParaRPr>
          </a:p>
          <a:p>
            <a:pPr indent="0" lvl="0" marL="0" rtl="0" algn="l">
              <a:lnSpc>
                <a:spcPct val="178593"/>
              </a:lnSpc>
              <a:spcBef>
                <a:spcPts val="1400"/>
              </a:spcBef>
              <a:spcAft>
                <a:spcPts val="0"/>
              </a:spcAft>
              <a:buNone/>
            </a:pPr>
            <a:r>
              <a:rPr lang="en" sz="1400">
                <a:solidFill>
                  <a:schemeClr val="dk1"/>
                </a:solidFill>
              </a:rPr>
              <a:t>a. Shared Hosting</a:t>
            </a:r>
            <a:endParaRPr sz="1400">
              <a:solidFill>
                <a:schemeClr val="dk1"/>
              </a:solidFill>
            </a:endParaRPr>
          </a:p>
          <a:p>
            <a:pPr indent="-317500" lvl="0" marL="457200" rtl="0" algn="l">
              <a:spcBef>
                <a:spcPts val="1000"/>
              </a:spcBef>
              <a:spcAft>
                <a:spcPts val="0"/>
              </a:spcAft>
              <a:buClr>
                <a:schemeClr val="dk1"/>
              </a:buClr>
              <a:buSzPts val="1400"/>
              <a:buFont typeface="Arial"/>
              <a:buChar char="●"/>
            </a:pPr>
            <a:r>
              <a:rPr lang="en" sz="1400">
                <a:solidFill>
                  <a:schemeClr val="dk1"/>
                </a:solidFill>
              </a:rPr>
              <a:t>Description: Multiple websites share server resources (CPU, RAM, disk space)</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Best for: Small static sites, blogs (WordPress), low-traffic apps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Examples: Bluehost, HostGator, GoDaddy</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Pros: Cheap, easy to set up</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Cons: Limited scalability, security risks (neighboring sites can affect yours)</a:t>
            </a:r>
            <a:endParaRPr sz="1400">
              <a:solidFill>
                <a:schemeClr val="dk1"/>
              </a:solidFill>
            </a:endParaRPr>
          </a:p>
          <a:p>
            <a:pPr indent="0" lvl="0" marL="0" rtl="0" algn="l">
              <a:lnSpc>
                <a:spcPct val="178593"/>
              </a:lnSpc>
              <a:spcBef>
                <a:spcPts val="1400"/>
              </a:spcBef>
              <a:spcAft>
                <a:spcPts val="0"/>
              </a:spcAft>
              <a:buNone/>
            </a:pPr>
            <a:r>
              <a:rPr lang="en" sz="1400">
                <a:solidFill>
                  <a:schemeClr val="dk1"/>
                </a:solidFill>
              </a:rPr>
              <a:t>b. Virtual Private Server (VPS)</a:t>
            </a:r>
            <a:endParaRPr sz="1400">
              <a:solidFill>
                <a:schemeClr val="dk1"/>
              </a:solidFill>
            </a:endParaRPr>
          </a:p>
          <a:p>
            <a:pPr indent="-317500" lvl="0" marL="457200" rtl="0" algn="l">
              <a:spcBef>
                <a:spcPts val="1000"/>
              </a:spcBef>
              <a:spcAft>
                <a:spcPts val="0"/>
              </a:spcAft>
              <a:buClr>
                <a:schemeClr val="dk1"/>
              </a:buClr>
              <a:buSzPts val="1400"/>
              <a:buFont typeface="Arial"/>
              <a:buChar char="●"/>
            </a:pPr>
            <a:r>
              <a:rPr lang="en" sz="1400">
                <a:solidFill>
                  <a:schemeClr val="dk1"/>
                </a:solidFill>
              </a:rPr>
              <a:t>Description: Dedicated portion of a server with isolated resources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Best for: Medium-traffic apps, custom server configurations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Examples: DigitalOcean Droplets, Linode, Vultr</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Pros: More control, root access, scalable</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Cons: Requires server management skills</a:t>
            </a:r>
            <a:endParaRPr b="1" sz="1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8.7 </a:t>
            </a:r>
            <a:r>
              <a:rPr lang="en" sz="2750"/>
              <a:t>Brief introduction to monitoring and logging.</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290" name="Google Shape;290;p52"/>
          <p:cNvSpPr txBox="1"/>
          <p:nvPr>
            <p:ph idx="1" type="body"/>
          </p:nvPr>
        </p:nvSpPr>
        <p:spPr>
          <a:xfrm>
            <a:off x="311700" y="712925"/>
            <a:ext cx="8520600" cy="38559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b="1" lang="en" sz="1500">
                <a:solidFill>
                  <a:schemeClr val="dk1"/>
                </a:solidFill>
              </a:rPr>
              <a:t>Infrastructure Monitoring:</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CPU Utilization:</a:t>
            </a:r>
            <a:r>
              <a:rPr lang="en" sz="1500">
                <a:solidFill>
                  <a:schemeClr val="dk1"/>
                </a:solidFill>
              </a:rPr>
              <a:t> Percentage of CPU being used by servers or containers. High CPU can indicate bottlenecks or inefficient code.</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Memory Usage:</a:t>
            </a:r>
            <a:r>
              <a:rPr lang="en" sz="1500">
                <a:solidFill>
                  <a:schemeClr val="dk1"/>
                </a:solidFill>
              </a:rPr>
              <a:t> Amount of RAM being consumed. High memory usage can lead to swapping and performance degradation.</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Disk I/O:</a:t>
            </a:r>
            <a:r>
              <a:rPr lang="en" sz="1500">
                <a:solidFill>
                  <a:schemeClr val="dk1"/>
                </a:solidFill>
              </a:rPr>
              <a:t> Read/write operations per second on disk. Important for applications heavily relying on disk access.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Network I/O:</a:t>
            </a:r>
            <a:r>
              <a:rPr lang="en" sz="1500">
                <a:solidFill>
                  <a:schemeClr val="dk1"/>
                </a:solidFill>
              </a:rPr>
              <a:t> Inbound and outbound network traffic. High network traffic can indicate DDoS attacks or high legitimate usage.</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Instance Health:</a:t>
            </a:r>
            <a:r>
              <a:rPr lang="en" sz="1500">
                <a:solidFill>
                  <a:schemeClr val="dk1"/>
                </a:solidFill>
              </a:rPr>
              <a:t> Checks if virtual machines, containers, or serverless functions are running and healthy.</a:t>
            </a:r>
            <a:endParaRPr b="1" sz="15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8.7 </a:t>
            </a:r>
            <a:r>
              <a:rPr lang="en" sz="2750"/>
              <a:t>Brief introduction to monitoring and logging.</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296" name="Google Shape;296;p53"/>
          <p:cNvSpPr txBox="1"/>
          <p:nvPr>
            <p:ph idx="1" type="body"/>
          </p:nvPr>
        </p:nvSpPr>
        <p:spPr>
          <a:xfrm>
            <a:off x="311700" y="712925"/>
            <a:ext cx="8520600" cy="38559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b="1" lang="en" sz="1500">
                <a:solidFill>
                  <a:schemeClr val="dk1"/>
                </a:solidFill>
              </a:rPr>
              <a:t>Database Monitoring:</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Query Performance:</a:t>
            </a:r>
            <a:r>
              <a:rPr lang="en" sz="1500">
                <a:solidFill>
                  <a:schemeClr val="dk1"/>
                </a:solidFill>
              </a:rPr>
              <a:t> Slow queries, frequently executed queries, and their execution times.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Connection Pool Usage:</a:t>
            </a:r>
            <a:r>
              <a:rPr lang="en" sz="1500">
                <a:solidFill>
                  <a:schemeClr val="dk1"/>
                </a:solidFill>
              </a:rPr>
              <a:t> How many connections are active, idle, or being created/closed.</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Replication Lag:</a:t>
            </a:r>
            <a:r>
              <a:rPr lang="en" sz="1500">
                <a:solidFill>
                  <a:schemeClr val="dk1"/>
                </a:solidFill>
              </a:rPr>
              <a:t> For replicated databases, the delay between primary and secondary nodes.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Locking and Deadlocks:</a:t>
            </a:r>
            <a:r>
              <a:rPr lang="en" sz="1500">
                <a:solidFill>
                  <a:schemeClr val="dk1"/>
                </a:solidFill>
              </a:rPr>
              <a:t> Identifying contention points in the database.</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Disk Usage:</a:t>
            </a:r>
            <a:r>
              <a:rPr lang="en" sz="1500">
                <a:solidFill>
                  <a:schemeClr val="dk1"/>
                </a:solidFill>
              </a:rPr>
              <a:t> Monitoring database file sizes and available disk space.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User Experience (UX) / Real User Monitoring (RUM):</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Page Load Times:</a:t>
            </a:r>
            <a:r>
              <a:rPr lang="en" sz="1500">
                <a:solidFill>
                  <a:schemeClr val="dk1"/>
                </a:solidFill>
              </a:rPr>
              <a:t> How quickly web pages render for actual users.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Front-end Errors:</a:t>
            </a:r>
            <a:r>
              <a:rPr lang="en" sz="1500">
                <a:solidFill>
                  <a:schemeClr val="dk1"/>
                </a:solidFill>
              </a:rPr>
              <a:t> JavaScript errors in the browser.</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Geographic Performance:</a:t>
            </a:r>
            <a:r>
              <a:rPr lang="en" sz="1500">
                <a:solidFill>
                  <a:schemeClr val="dk1"/>
                </a:solidFill>
              </a:rPr>
              <a:t> Performance experienced by users in different regions.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User Journeys:</a:t>
            </a:r>
            <a:r>
              <a:rPr lang="en" sz="1500">
                <a:solidFill>
                  <a:schemeClr val="dk1"/>
                </a:solidFill>
              </a:rPr>
              <a:t> Tracking how users navigate through your application.</a:t>
            </a:r>
            <a:endParaRPr b="1" sz="15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8.7 </a:t>
            </a:r>
            <a:r>
              <a:rPr lang="en" sz="2750"/>
              <a:t>Brief introduction to monitoring and logging.</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302" name="Google Shape;302;p54"/>
          <p:cNvSpPr txBox="1"/>
          <p:nvPr>
            <p:ph idx="1" type="body"/>
          </p:nvPr>
        </p:nvSpPr>
        <p:spPr>
          <a:xfrm>
            <a:off x="311700" y="712925"/>
            <a:ext cx="8520600" cy="38559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b="1" lang="en" sz="1500">
                <a:solidFill>
                  <a:schemeClr val="dk1"/>
                </a:solidFill>
              </a:rPr>
              <a:t>Security Monitoring:</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Failed Login Attempts:</a:t>
            </a:r>
            <a:r>
              <a:rPr lang="en" sz="1500">
                <a:solidFill>
                  <a:schemeClr val="dk1"/>
                </a:solidFill>
              </a:rPr>
              <a:t> High numbers can indicate brute-force attacks.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Unusual Traffic Patterns:</a:t>
            </a:r>
            <a:r>
              <a:rPr lang="en" sz="1500">
                <a:solidFill>
                  <a:schemeClr val="dk1"/>
                </a:solidFill>
              </a:rPr>
              <a:t> Spikes from suspicious IPs or regions.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Configuration Changes:</a:t>
            </a:r>
            <a:r>
              <a:rPr lang="en" sz="1500">
                <a:solidFill>
                  <a:schemeClr val="dk1"/>
                </a:solidFill>
              </a:rPr>
              <a:t> Monitoring who made what changes to security settings.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Vulnerability Scans:</a:t>
            </a:r>
            <a:r>
              <a:rPr lang="en" sz="1500">
                <a:solidFill>
                  <a:schemeClr val="dk1"/>
                </a:solidFill>
              </a:rPr>
              <a:t> Integrating security scanning tools into CI/CD and monitoring their results.</a:t>
            </a:r>
            <a:endParaRPr sz="1500">
              <a:solidFill>
                <a:schemeClr val="dk1"/>
              </a:solidFill>
            </a:endParaRPr>
          </a:p>
          <a:p>
            <a:pPr indent="0" lvl="0" marL="0" rtl="0" algn="l">
              <a:spcBef>
                <a:spcPts val="1400"/>
              </a:spcBef>
              <a:spcAft>
                <a:spcPts val="0"/>
              </a:spcAft>
              <a:buNone/>
            </a:pPr>
            <a:r>
              <a:rPr b="1" lang="en" sz="1500">
                <a:solidFill>
                  <a:schemeClr val="dk1"/>
                </a:solidFill>
              </a:rPr>
              <a:t>Tools and Technologies for Monitoring:</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Cloud-Native Solutions:</a:t>
            </a:r>
            <a:r>
              <a:rPr lang="en" sz="1500">
                <a:solidFill>
                  <a:schemeClr val="dk1"/>
                </a:solidFill>
              </a:rPr>
              <a:t> AWS CloudWatch, Google Cloud Monitoring (Stackdriver), Azure Monitor.</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SaaS APM Tools:</a:t>
            </a:r>
            <a:r>
              <a:rPr lang="en" sz="1500">
                <a:solidFill>
                  <a:schemeClr val="dk1"/>
                </a:solidFill>
              </a:rPr>
              <a:t> Datadog, New Relic, Dynatrace, AppDynamics.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Open Source:</a:t>
            </a:r>
            <a:r>
              <a:rPr lang="en" sz="1500">
                <a:solidFill>
                  <a:schemeClr val="dk1"/>
                </a:solidFill>
              </a:rPr>
              <a:t> Prometheus + Grafana (for metrics and dashboards), Zabbix, Nagios, ELK Stack (Elasticsearch, Logstash, Kibana - for logs and some metrics).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Specialized Tools:</a:t>
            </a:r>
            <a:r>
              <a:rPr lang="en" sz="1500">
                <a:solidFill>
                  <a:schemeClr val="dk1"/>
                </a:solidFill>
              </a:rPr>
              <a:t> PagerDuty (on-call management), StatusPage.io (public status pages).</a:t>
            </a:r>
            <a:endParaRPr b="1" sz="15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8.7 </a:t>
            </a:r>
            <a:r>
              <a:rPr lang="en" sz="2750"/>
              <a:t>Brief introduction to monitoring and logging.</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308" name="Google Shape;308;p55"/>
          <p:cNvSpPr txBox="1"/>
          <p:nvPr>
            <p:ph idx="1" type="body"/>
          </p:nvPr>
        </p:nvSpPr>
        <p:spPr>
          <a:xfrm>
            <a:off x="311700" y="712925"/>
            <a:ext cx="8520600" cy="3855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rPr>
              <a:t>Best Practices for Monitoring:</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Define Key Performance Indicators (KPIs):</a:t>
            </a:r>
            <a:r>
              <a:rPr lang="en" sz="1500">
                <a:solidFill>
                  <a:schemeClr val="dk1"/>
                </a:solidFill>
              </a:rPr>
              <a:t> What metrics truly matter for your application's success and user satisfaction?</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Set Baselines:</a:t>
            </a:r>
            <a:r>
              <a:rPr lang="en" sz="1500">
                <a:solidFill>
                  <a:schemeClr val="dk1"/>
                </a:solidFill>
              </a:rPr>
              <a:t> Understand normal operating ranges for your metrics to identify anomalies.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Implement Alerts:</a:t>
            </a:r>
            <a:r>
              <a:rPr lang="en" sz="1500">
                <a:solidFill>
                  <a:schemeClr val="dk1"/>
                </a:solidFill>
              </a:rPr>
              <a:t> Configure alerts for critical thresholds (e.g., error rate &gt; 5%, CPU &gt; 80%). Use various notification channels (email, SMS, Slack, PagerDuty).</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Create Dashboards:</a:t>
            </a:r>
            <a:r>
              <a:rPr lang="en" sz="1500">
                <a:solidFill>
                  <a:schemeClr val="dk1"/>
                </a:solidFill>
              </a:rPr>
              <a:t> Visualize key metrics in easy-to-understand dashboards for quick overviews.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Proactive vs. Reactive:</a:t>
            </a:r>
            <a:r>
              <a:rPr lang="en" sz="1500">
                <a:solidFill>
                  <a:schemeClr val="dk1"/>
                </a:solidFill>
              </a:rPr>
              <a:t> Aim for proactive monitoring that identifies issues before they become outages.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Distributed Tracing:</a:t>
            </a:r>
            <a:r>
              <a:rPr lang="en" sz="1500">
                <a:solidFill>
                  <a:schemeClr val="dk1"/>
                </a:solidFill>
              </a:rPr>
              <a:t> For microservices architectures, distributed tracing is essential to follow requests across multiple services.</a:t>
            </a:r>
            <a:endParaRPr sz="1500">
              <a:solidFill>
                <a:schemeClr val="dk1"/>
              </a:solidFill>
            </a:endParaRPr>
          </a:p>
          <a:p>
            <a:pPr indent="0" lvl="0" marL="457200" rtl="0" algn="l">
              <a:spcBef>
                <a:spcPts val="1200"/>
              </a:spcBef>
              <a:spcAft>
                <a:spcPts val="1200"/>
              </a:spcAft>
              <a:buNone/>
            </a:pPr>
            <a:r>
              <a:t/>
            </a:r>
            <a:endParaRPr b="1" sz="15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8.7 </a:t>
            </a:r>
            <a:r>
              <a:rPr lang="en" sz="2750"/>
              <a:t>Brief introduction to monitoring and logging.</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314" name="Google Shape;314;p56"/>
          <p:cNvSpPr txBox="1"/>
          <p:nvPr>
            <p:ph idx="1" type="body"/>
          </p:nvPr>
        </p:nvSpPr>
        <p:spPr>
          <a:xfrm>
            <a:off x="311700" y="636725"/>
            <a:ext cx="8520600" cy="3855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rPr>
              <a:t> What is Logging?</a:t>
            </a:r>
            <a:endParaRPr b="1"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Logging</a:t>
            </a:r>
            <a:r>
              <a:rPr lang="en" sz="1500">
                <a:solidFill>
                  <a:schemeClr val="dk1"/>
                </a:solidFill>
              </a:rPr>
              <a:t> is the process of recording events that occur within your application during its execution. These events, known as logs, provide a detailed historical record of what the application did, when it did it, and under what circumstances. Logs are invaluable for debugging, auditing, security analysis, and understanding application behavior.</a:t>
            </a:r>
            <a:endParaRPr sz="1500">
              <a:solidFill>
                <a:schemeClr val="dk1"/>
              </a:solidFill>
            </a:endParaRPr>
          </a:p>
          <a:p>
            <a:pPr indent="0" lvl="0" marL="0" rtl="0" algn="l">
              <a:spcBef>
                <a:spcPts val="1400"/>
              </a:spcBef>
              <a:spcAft>
                <a:spcPts val="0"/>
              </a:spcAft>
              <a:buClr>
                <a:schemeClr val="dk1"/>
              </a:buClr>
              <a:buSzPts val="1100"/>
              <a:buFont typeface="Arial"/>
              <a:buNone/>
            </a:pPr>
            <a:r>
              <a:rPr b="1" lang="en" sz="1500">
                <a:solidFill>
                  <a:schemeClr val="dk1"/>
                </a:solidFill>
              </a:rPr>
              <a:t>Types of Logs: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Application Logs:</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Generated by your application code.</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Contain information about user requests, internal processing steps, errors, warnings, database queries, and custom business events.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Should include context like request ID, user ID, timestamp, and severity level (DEBUG, INFO, WARN, ERROR, CRITICAL).</a:t>
            </a:r>
            <a:endParaRPr b="1" sz="15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8.7 </a:t>
            </a:r>
            <a:r>
              <a:rPr lang="en" sz="2750"/>
              <a:t>Brief introduction to monitoring and logging.</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320" name="Google Shape;320;p57"/>
          <p:cNvSpPr txBox="1"/>
          <p:nvPr>
            <p:ph idx="1" type="body"/>
          </p:nvPr>
        </p:nvSpPr>
        <p:spPr>
          <a:xfrm>
            <a:off x="311700" y="636725"/>
            <a:ext cx="8520600" cy="38559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b="1" lang="en" sz="1500">
                <a:solidFill>
                  <a:schemeClr val="dk1"/>
                </a:solidFill>
              </a:rPr>
              <a:t>Web Server/Load Balancer Logs:</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Generated by your web server (Nginx, Apache) or load balancer (AWS ELB, Nginx).</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Record incoming HTTP requests, IP addresses, user agents, request methods, URLs, status codes, and response sizes.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Useful for analyzing traffic patterns, identifying malicious requests, and debugging routing issues.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Database Logs:</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Record database activity, including slow queries, connection attempts, errors, and replication events.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System/OS Logs:</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Generated by the operating system (e.g., Linux </a:t>
            </a:r>
            <a:r>
              <a:rPr lang="en" sz="1500">
                <a:solidFill>
                  <a:srgbClr val="188038"/>
                </a:solidFill>
                <a:latin typeface="Roboto Mono"/>
                <a:ea typeface="Roboto Mono"/>
                <a:cs typeface="Roboto Mono"/>
                <a:sym typeface="Roboto Mono"/>
              </a:rPr>
              <a:t>syslog</a:t>
            </a:r>
            <a:r>
              <a:rPr lang="en" sz="1500">
                <a:solidFill>
                  <a:schemeClr val="dk1"/>
                </a:solidFill>
              </a:rPr>
              <a:t>, </a:t>
            </a:r>
            <a:r>
              <a:rPr lang="en" sz="1500">
                <a:solidFill>
                  <a:srgbClr val="188038"/>
                </a:solidFill>
                <a:latin typeface="Roboto Mono"/>
                <a:ea typeface="Roboto Mono"/>
                <a:cs typeface="Roboto Mono"/>
                <a:sym typeface="Roboto Mono"/>
              </a:rPr>
              <a:t>journalctl</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Provide insights into system events, resource issues, security events, and service starts/stops.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Container/Orchestrator Logs:</a:t>
            </a:r>
            <a:endParaRPr b="1"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Logs generated by container runtimes (Docker) or orchestrators (Kubernetes) about container lifecycle events, health checks, and resource allocations.</a:t>
            </a:r>
            <a:endParaRPr b="1" sz="15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8.7 </a:t>
            </a:r>
            <a:r>
              <a:rPr lang="en" sz="2750"/>
              <a:t>Brief introduction to monitoring and logging.</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326" name="Google Shape;326;p58"/>
          <p:cNvSpPr txBox="1"/>
          <p:nvPr>
            <p:ph idx="1" type="body"/>
          </p:nvPr>
        </p:nvSpPr>
        <p:spPr>
          <a:xfrm>
            <a:off x="311700" y="636725"/>
            <a:ext cx="8520600" cy="3855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rPr>
              <a:t>Tools and Technologies for Logging:</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Centralized Log Management Systems:</a:t>
            </a:r>
            <a:endParaRPr b="1"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ELK Stack:</a:t>
            </a:r>
            <a:r>
              <a:rPr lang="en" sz="1500">
                <a:solidFill>
                  <a:schemeClr val="dk1"/>
                </a:solidFill>
              </a:rPr>
              <a:t> Elasticsearch (storage and indexing), Logstash (parsing and ingestion), Kibana (visualization and dashboards).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Splunk:</a:t>
            </a:r>
            <a:r>
              <a:rPr lang="en" sz="1500">
                <a:solidFill>
                  <a:schemeClr val="dk1"/>
                </a:solidFill>
              </a:rPr>
              <a:t> A powerful commercial log management and analysis platform.</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Datadog Logs, New Relic Logs:</a:t>
            </a:r>
            <a:r>
              <a:rPr lang="en" sz="1500">
                <a:solidFill>
                  <a:schemeClr val="dk1"/>
                </a:solidFill>
              </a:rPr>
              <a:t> Integrated logging solutions within APM platforms.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Cloud-Native Solutions:</a:t>
            </a:r>
            <a:r>
              <a:rPr lang="en" sz="1500">
                <a:solidFill>
                  <a:schemeClr val="dk1"/>
                </a:solidFill>
              </a:rPr>
              <a:t> AWS CloudWatch Logs, Google Cloud Logging (Stackdriver Logging), Azure Monitor Logs (Log Analytics Workspace).</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Log Management as a Service:</a:t>
            </a:r>
            <a:r>
              <a:rPr lang="en" sz="1500">
                <a:solidFill>
                  <a:schemeClr val="dk1"/>
                </a:solidFill>
              </a:rPr>
              <a:t> Loggly, Sumo Logic, Logz.io.</a:t>
            </a:r>
            <a:endParaRPr b="1" sz="15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8.7 </a:t>
            </a:r>
            <a:r>
              <a:rPr lang="en" sz="2750"/>
              <a:t>Brief introduction to monitoring and logging.</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332" name="Google Shape;332;p59"/>
          <p:cNvSpPr txBox="1"/>
          <p:nvPr>
            <p:ph idx="1" type="body"/>
          </p:nvPr>
        </p:nvSpPr>
        <p:spPr>
          <a:xfrm>
            <a:off x="311700" y="636725"/>
            <a:ext cx="8520600" cy="3855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rPr>
              <a:t>Best Practices for Logging:</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Structured Logging (JSON):</a:t>
            </a:r>
            <a:r>
              <a:rPr lang="en" sz="1500">
                <a:solidFill>
                  <a:schemeClr val="dk1"/>
                </a:solidFill>
              </a:rPr>
              <a:t> Output logs in a structured format (e.g., JSON). This makes them machine-readable, easier to parse, filter, and analyze in centralized logging systems.</a:t>
            </a:r>
            <a:br>
              <a:rPr lang="en" sz="1500">
                <a:solidFill>
                  <a:schemeClr val="dk1"/>
                </a:solidFill>
              </a:rPr>
            </a:br>
            <a:r>
              <a:rPr lang="en" sz="1500">
                <a:solidFill>
                  <a:schemeClr val="dk1"/>
                </a:solidFill>
              </a:rPr>
              <a:t>JSON</a:t>
            </a:r>
            <a:br>
              <a:rPr lang="en" sz="1500">
                <a:solidFill>
                  <a:schemeClr val="dk1"/>
                </a:solidFill>
              </a:rPr>
            </a:br>
            <a:r>
              <a:rPr lang="en" sz="1500">
                <a:solidFill>
                  <a:schemeClr val="dk1"/>
                </a:solidFill>
              </a:rPr>
              <a:t>{"timestamp": "2025-06-29T13:48:56Z", "level": "INFO", "message": "User logged in", "user_id": 123, "request_id": "abc-123"}</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Contextual Logging:</a:t>
            </a:r>
            <a:r>
              <a:rPr lang="en" sz="1500">
                <a:solidFill>
                  <a:schemeClr val="dk1"/>
                </a:solidFill>
              </a:rPr>
              <a:t> Include relevant context with each log entry (request ID, user ID, session ID, transaction ID, source file, function name). This helps in tracing an event through multiple services or requests.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Appropriate Log Levels:</a:t>
            </a:r>
            <a:r>
              <a:rPr lang="en" sz="1500">
                <a:solidFill>
                  <a:schemeClr val="dk1"/>
                </a:solidFill>
              </a:rPr>
              <a:t> Use standard log levels (DEBUG, INFO, WARN, ERROR, CRITICAL) consistently.</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DEBUG:</a:t>
            </a:r>
            <a:r>
              <a:rPr lang="en" sz="1500">
                <a:solidFill>
                  <a:schemeClr val="dk1"/>
                </a:solidFill>
              </a:rPr>
              <a:t> Verbose information, only for development/troubleshooting.</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INFO:</a:t>
            </a:r>
            <a:r>
              <a:rPr lang="en" sz="1500">
                <a:solidFill>
                  <a:schemeClr val="dk1"/>
                </a:solidFill>
              </a:rPr>
              <a:t> General application flow, important events.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WARN:</a:t>
            </a:r>
            <a:r>
              <a:rPr lang="en" sz="1500">
                <a:solidFill>
                  <a:schemeClr val="dk1"/>
                </a:solidFill>
              </a:rPr>
              <a:t> Potential issues that don't stop execution but might need attention.</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ERROR:</a:t>
            </a:r>
            <a:r>
              <a:rPr lang="en" sz="1500">
                <a:solidFill>
                  <a:schemeClr val="dk1"/>
                </a:solidFill>
              </a:rPr>
              <a:t> Application errors that prevent a specific operation from completing.</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CRITICAL:</a:t>
            </a:r>
            <a:r>
              <a:rPr lang="en" sz="1500">
                <a:solidFill>
                  <a:schemeClr val="dk1"/>
                </a:solidFill>
              </a:rPr>
              <a:t> Severe errors that might lead to application failure.</a:t>
            </a:r>
            <a:endParaRPr b="1" sz="15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8.7 </a:t>
            </a:r>
            <a:r>
              <a:rPr lang="en" sz="2750"/>
              <a:t>Brief introduction to monitoring and logging.</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338" name="Google Shape;338;p60"/>
          <p:cNvSpPr txBox="1"/>
          <p:nvPr>
            <p:ph idx="1" type="body"/>
          </p:nvPr>
        </p:nvSpPr>
        <p:spPr>
          <a:xfrm>
            <a:off x="311700" y="636725"/>
            <a:ext cx="8520600" cy="38559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b="1" lang="en" sz="1500">
                <a:solidFill>
                  <a:schemeClr val="dk1"/>
                </a:solidFill>
              </a:rPr>
              <a:t>Centralized Logging:</a:t>
            </a:r>
            <a:r>
              <a:rPr lang="en" sz="1500">
                <a:solidFill>
                  <a:schemeClr val="dk1"/>
                </a:solidFill>
              </a:rPr>
              <a:t> Aggregate logs from all application instances, servers, and services into a single, centralized system. This is crucial for distributed systems.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Avoid Sensitive Data:</a:t>
            </a:r>
            <a:r>
              <a:rPr lang="en" sz="1500">
                <a:solidFill>
                  <a:schemeClr val="dk1"/>
                </a:solidFill>
              </a:rPr>
              <a:t> Never log sensitive information (passwords, credit card numbers, PII) unless absolutely necessary and with proper redaction or encryption.</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Asynchronous Logging:</a:t>
            </a:r>
            <a:r>
              <a:rPr lang="en" sz="1500">
                <a:solidFill>
                  <a:schemeClr val="dk1"/>
                </a:solidFill>
              </a:rPr>
              <a:t> Use asynchronous logging to avoid impacting application performance.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Log Retention Policy:</a:t>
            </a:r>
            <a:r>
              <a:rPr lang="en" sz="1500">
                <a:solidFill>
                  <a:schemeClr val="dk1"/>
                </a:solidFill>
              </a:rPr>
              <a:t> Define how long logs are stored based on compliance, auditing, and debugging needs.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Alerting on Logs:</a:t>
            </a:r>
            <a:r>
              <a:rPr lang="en" sz="1500">
                <a:solidFill>
                  <a:schemeClr val="dk1"/>
                </a:solidFill>
              </a:rPr>
              <a:t> Set up alerts based on patterns in your logs (e.g., 100+ error logs in 5 minutes, specific error messages).</a:t>
            </a:r>
            <a:endParaRPr sz="1500">
              <a:solidFill>
                <a:schemeClr val="dk1"/>
              </a:solidFill>
            </a:endParaRPr>
          </a:p>
          <a:p>
            <a:pPr indent="0" lvl="0" marL="0" rtl="0" algn="l">
              <a:spcBef>
                <a:spcPts val="1200"/>
              </a:spcBef>
              <a:spcAft>
                <a:spcPts val="1200"/>
              </a:spcAft>
              <a:buNone/>
            </a:pPr>
            <a:r>
              <a:t/>
            </a:r>
            <a:endParaRPr b="1" sz="15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8.7 </a:t>
            </a:r>
            <a:r>
              <a:rPr lang="en" sz="2750"/>
              <a:t>Brief introduction to monitoring and logging.</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344" name="Google Shape;344;p61"/>
          <p:cNvSpPr txBox="1"/>
          <p:nvPr>
            <p:ph idx="1" type="body"/>
          </p:nvPr>
        </p:nvSpPr>
        <p:spPr>
          <a:xfrm>
            <a:off x="311700" y="636725"/>
            <a:ext cx="8520600" cy="3855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chemeClr val="dk1"/>
                </a:solidFill>
              </a:rPr>
              <a:t>Tools: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ELK Stack</a:t>
            </a:r>
            <a:r>
              <a:rPr lang="en" sz="1500">
                <a:solidFill>
                  <a:schemeClr val="dk1"/>
                </a:solidFill>
              </a:rPr>
              <a:t> (Elasticsearch, Logstash, Kibana) – powerful log aggregation</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Fluentd</a:t>
            </a:r>
            <a:r>
              <a:rPr lang="en" sz="1500">
                <a:solidFill>
                  <a:schemeClr val="dk1"/>
                </a:solidFill>
              </a:rPr>
              <a:t>, </a:t>
            </a:r>
            <a:r>
              <a:rPr b="1" lang="en" sz="1500">
                <a:solidFill>
                  <a:schemeClr val="dk1"/>
                </a:solidFill>
              </a:rPr>
              <a:t>Graylog</a:t>
            </a:r>
            <a:r>
              <a:rPr lang="en" sz="1500">
                <a:solidFill>
                  <a:schemeClr val="dk1"/>
                </a:solidFill>
              </a:rPr>
              <a:t>, or </a:t>
            </a:r>
            <a:r>
              <a:rPr b="1" lang="en" sz="1500">
                <a:solidFill>
                  <a:schemeClr val="dk1"/>
                </a:solidFill>
              </a:rPr>
              <a:t>Sentry</a:t>
            </a:r>
            <a:r>
              <a:rPr lang="en" sz="1500">
                <a:solidFill>
                  <a:schemeClr val="dk1"/>
                </a:solidFill>
              </a:rPr>
              <a:t> – error tracking/logging</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Built-in language logging (e.g., </a:t>
            </a:r>
            <a:r>
              <a:rPr lang="en" sz="1500">
                <a:solidFill>
                  <a:srgbClr val="188038"/>
                </a:solidFill>
                <a:latin typeface="Roboto Mono"/>
                <a:ea typeface="Roboto Mono"/>
                <a:cs typeface="Roboto Mono"/>
                <a:sym typeface="Roboto Mono"/>
              </a:rPr>
              <a:t>logging</a:t>
            </a:r>
            <a:r>
              <a:rPr lang="en" sz="1500">
                <a:solidFill>
                  <a:schemeClr val="dk1"/>
                </a:solidFill>
              </a:rPr>
              <a:t> in Python)</a:t>
            </a:r>
            <a:endParaRPr sz="1500">
              <a:solidFill>
                <a:schemeClr val="dk1"/>
              </a:solidFill>
            </a:endParaRPr>
          </a:p>
          <a:p>
            <a:pPr indent="0" lvl="0" marL="0" rtl="0" algn="l">
              <a:spcBef>
                <a:spcPts val="1400"/>
              </a:spcBef>
              <a:spcAft>
                <a:spcPts val="0"/>
              </a:spcAft>
              <a:buNone/>
            </a:pPr>
            <a:r>
              <a:rPr b="1" lang="en" sz="1500">
                <a:solidFill>
                  <a:schemeClr val="dk1"/>
                </a:solidFill>
              </a:rPr>
              <a:t>Importance of monitoring and logging in Production:</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Helps with </a:t>
            </a:r>
            <a:r>
              <a:rPr b="1" lang="en" sz="1500">
                <a:solidFill>
                  <a:schemeClr val="dk1"/>
                </a:solidFill>
              </a:rPr>
              <a:t>performance tuning</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Enables </a:t>
            </a:r>
            <a:r>
              <a:rPr b="1" lang="en" sz="1500">
                <a:solidFill>
                  <a:schemeClr val="dk1"/>
                </a:solidFill>
              </a:rPr>
              <a:t>real-time alerts</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Supports </a:t>
            </a:r>
            <a:r>
              <a:rPr b="1" lang="en" sz="1500">
                <a:solidFill>
                  <a:schemeClr val="dk1"/>
                </a:solidFill>
              </a:rPr>
              <a:t>compliance</a:t>
            </a:r>
            <a:r>
              <a:rPr lang="en" sz="1500">
                <a:solidFill>
                  <a:schemeClr val="dk1"/>
                </a:solidFill>
              </a:rPr>
              <a:t> and </a:t>
            </a:r>
            <a:r>
              <a:rPr b="1" lang="en" sz="1500">
                <a:solidFill>
                  <a:schemeClr val="dk1"/>
                </a:solidFill>
              </a:rPr>
              <a:t>auditability</a:t>
            </a:r>
            <a:endParaRPr b="1"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Detects </a:t>
            </a:r>
            <a:r>
              <a:rPr b="1" lang="en" sz="1500">
                <a:solidFill>
                  <a:schemeClr val="dk1"/>
                </a:solidFill>
              </a:rPr>
              <a:t>security breaches</a:t>
            </a:r>
            <a:r>
              <a:rPr lang="en" sz="1500">
                <a:solidFill>
                  <a:schemeClr val="dk1"/>
                </a:solidFill>
              </a:rPr>
              <a:t> or suspicious behavior</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8.2 Deployment Platforms</a:t>
            </a:r>
            <a:endParaRPr/>
          </a:p>
        </p:txBody>
      </p:sp>
      <p:sp>
        <p:nvSpPr>
          <p:cNvPr id="79" name="Google Shape;79;p17"/>
          <p:cNvSpPr txBox="1"/>
          <p:nvPr>
            <p:ph idx="1" type="body"/>
          </p:nvPr>
        </p:nvSpPr>
        <p:spPr>
          <a:xfrm>
            <a:off x="311700" y="789125"/>
            <a:ext cx="8520600" cy="41985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None/>
            </a:pPr>
            <a:r>
              <a:rPr lang="en" sz="1400">
                <a:solidFill>
                  <a:schemeClr val="dk1"/>
                </a:solidFill>
              </a:rPr>
              <a:t>1. Traditional Web Hosting</a:t>
            </a:r>
            <a:endParaRPr sz="1400">
              <a:solidFill>
                <a:schemeClr val="dk1"/>
              </a:solidFill>
            </a:endParaRPr>
          </a:p>
          <a:p>
            <a:pPr indent="0" lvl="0" marL="0" rtl="0" algn="l">
              <a:lnSpc>
                <a:spcPct val="178593"/>
              </a:lnSpc>
              <a:spcBef>
                <a:spcPts val="1400"/>
              </a:spcBef>
              <a:spcAft>
                <a:spcPts val="0"/>
              </a:spcAft>
              <a:buNone/>
            </a:pPr>
            <a:r>
              <a:rPr lang="en" sz="1400">
                <a:solidFill>
                  <a:schemeClr val="dk1"/>
                </a:solidFill>
              </a:rPr>
              <a:t>c. Dedicated Servers</a:t>
            </a:r>
            <a:endParaRPr sz="1400">
              <a:solidFill>
                <a:schemeClr val="dk1"/>
              </a:solidFill>
            </a:endParaRPr>
          </a:p>
          <a:p>
            <a:pPr indent="-317500" lvl="0" marL="457200" rtl="0" algn="l">
              <a:spcBef>
                <a:spcPts val="1000"/>
              </a:spcBef>
              <a:spcAft>
                <a:spcPts val="0"/>
              </a:spcAft>
              <a:buClr>
                <a:schemeClr val="dk1"/>
              </a:buClr>
              <a:buSzPts val="1400"/>
              <a:buFont typeface="Arial"/>
              <a:buChar char="●"/>
            </a:pPr>
            <a:r>
              <a:rPr lang="en" sz="1400">
                <a:solidFill>
                  <a:schemeClr val="dk1"/>
                </a:solidFill>
              </a:rPr>
              <a:t>Description: Entire physical server for one application</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Best for: High-traffic applications, enterprise workloads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Examples: OVH, Hetzner, AWS Dedicated Hosts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Pros: Full control, high performance</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Cons: Expensive, requires sysadmin expertise</a:t>
            </a:r>
            <a:endParaRPr b="1" sz="14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8.8 </a:t>
            </a:r>
            <a:r>
              <a:rPr lang="en" sz="2750"/>
              <a:t>Importance of security in deployment.</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350" name="Google Shape;35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500">
                <a:solidFill>
                  <a:schemeClr val="dk1"/>
                </a:solidFill>
              </a:rPr>
              <a:t>1. Protects User Data</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Web apps often store sensitive user information (e.g., passwords, emails, payment info).</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Security ensures confidentiality and integrity</a:t>
            </a:r>
            <a:r>
              <a:rPr lang="en" sz="1500">
                <a:solidFill>
                  <a:schemeClr val="dk1"/>
                </a:solidFill>
              </a:rPr>
              <a:t> of this data.</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Prevents identity theft and data leaks.</a:t>
            </a:r>
            <a:endParaRPr sz="1500">
              <a:solidFill>
                <a:schemeClr val="dk1"/>
              </a:solidFill>
            </a:endParaRPr>
          </a:p>
          <a:p>
            <a:pPr indent="0" lvl="0" marL="0" rtl="0" algn="l">
              <a:spcBef>
                <a:spcPts val="1800"/>
              </a:spcBef>
              <a:spcAft>
                <a:spcPts val="0"/>
              </a:spcAft>
              <a:buClr>
                <a:schemeClr val="dk1"/>
              </a:buClr>
              <a:buSzPts val="1100"/>
              <a:buFont typeface="Arial"/>
              <a:buNone/>
            </a:pPr>
            <a:r>
              <a:rPr b="1" lang="en" sz="1500">
                <a:solidFill>
                  <a:schemeClr val="dk1"/>
                </a:solidFill>
              </a:rPr>
              <a:t>2. Prevents Unauthorized Access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Attackers may exploit insecure deployments to gain admin-level access.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Proper security (e.g., firewalls, authentication, HTTPS) helps </a:t>
            </a:r>
            <a:r>
              <a:rPr b="1" lang="en" sz="1500">
                <a:solidFill>
                  <a:schemeClr val="dk1"/>
                </a:solidFill>
              </a:rPr>
              <a:t>prevent breaches</a:t>
            </a:r>
            <a:r>
              <a:rPr lang="en" sz="1500">
                <a:solidFill>
                  <a:schemeClr val="dk1"/>
                </a:solidFill>
              </a:rPr>
              <a:t>.</a:t>
            </a:r>
            <a:endParaRPr sz="1500">
              <a:solidFill>
                <a:schemeClr val="dk1"/>
              </a:solidFill>
            </a:endParaRPr>
          </a:p>
          <a:p>
            <a:pPr indent="0" lvl="0" marL="0" rtl="0" algn="l">
              <a:spcBef>
                <a:spcPts val="1800"/>
              </a:spcBef>
              <a:spcAft>
                <a:spcPts val="0"/>
              </a:spcAft>
              <a:buClr>
                <a:schemeClr val="dk1"/>
              </a:buClr>
              <a:buSzPts val="1100"/>
              <a:buFont typeface="Arial"/>
              <a:buNone/>
            </a:pPr>
            <a:r>
              <a:rPr b="1" lang="en" sz="1500">
                <a:solidFill>
                  <a:schemeClr val="dk1"/>
                </a:solidFill>
              </a:rPr>
              <a:t>3. Maintains Business Reputation</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A security breach can </a:t>
            </a:r>
            <a:r>
              <a:rPr b="1" lang="en" sz="1500">
                <a:solidFill>
                  <a:schemeClr val="dk1"/>
                </a:solidFill>
              </a:rPr>
              <a:t>ruin trust</a:t>
            </a:r>
            <a:r>
              <a:rPr lang="en" sz="1500">
                <a:solidFill>
                  <a:schemeClr val="dk1"/>
                </a:solidFill>
              </a:rPr>
              <a:t> in your brand.</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Customers may stop using your service after a data leak or defacement.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Legal consequences under data privacy laws (e.g., GDPR, CCPA).</a:t>
            </a:r>
            <a:br>
              <a:rPr lang="en" sz="1500">
                <a:solidFill>
                  <a:schemeClr val="dk1"/>
                </a:solidFill>
              </a:rPr>
            </a:br>
            <a:endParaRPr sz="15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8.8 </a:t>
            </a:r>
            <a:r>
              <a:rPr lang="en" sz="2750"/>
              <a:t>Importance of security in deployment.</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356" name="Google Shape;356;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500">
                <a:solidFill>
                  <a:schemeClr val="dk1"/>
                </a:solidFill>
              </a:rPr>
              <a:t>4. Ensures Service Availability</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DoS (Denial of Service) and bot attacks can </a:t>
            </a:r>
            <a:r>
              <a:rPr b="1" lang="en" sz="1500">
                <a:solidFill>
                  <a:schemeClr val="dk1"/>
                </a:solidFill>
              </a:rPr>
              <a:t>shut down your application</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Security measures like rate-limiting and WAFs </a:t>
            </a:r>
            <a:r>
              <a:rPr b="1" lang="en" sz="1500">
                <a:solidFill>
                  <a:schemeClr val="dk1"/>
                </a:solidFill>
              </a:rPr>
              <a:t>ensure uptime</a:t>
            </a:r>
            <a:r>
              <a:rPr lang="en" sz="1500">
                <a:solidFill>
                  <a:schemeClr val="dk1"/>
                </a:solidFill>
              </a:rPr>
              <a:t>.</a:t>
            </a:r>
            <a:endParaRPr sz="1500">
              <a:solidFill>
                <a:schemeClr val="dk1"/>
              </a:solidFill>
            </a:endParaRPr>
          </a:p>
          <a:p>
            <a:pPr indent="0" lvl="0" marL="0" rtl="0" algn="l">
              <a:spcBef>
                <a:spcPts val="1800"/>
              </a:spcBef>
              <a:spcAft>
                <a:spcPts val="0"/>
              </a:spcAft>
              <a:buNone/>
            </a:pPr>
            <a:r>
              <a:rPr b="1" lang="en" sz="1500">
                <a:solidFill>
                  <a:schemeClr val="dk1"/>
                </a:solidFill>
              </a:rPr>
              <a:t>5. Defends Against Common Threats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Protects against: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SQL Injection</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XSS (Cross-Site Scripting)</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CSRF (Cross-Site Request Forgery)</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Session hijacking</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Security in deployment applies </a:t>
            </a:r>
            <a:r>
              <a:rPr b="1" lang="en" sz="1500">
                <a:solidFill>
                  <a:schemeClr val="dk1"/>
                </a:solidFill>
              </a:rPr>
              <a:t>patches, firewalls, and secure configurations</a:t>
            </a:r>
            <a:r>
              <a:rPr lang="en" sz="1500">
                <a:solidFill>
                  <a:schemeClr val="dk1"/>
                </a:solidFill>
              </a:rPr>
              <a:t>.</a:t>
            </a:r>
            <a:endParaRPr sz="15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8.8 </a:t>
            </a:r>
            <a:r>
              <a:rPr lang="en" sz="2750"/>
              <a:t>Importance of security in deployment.</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a:p>
            <a:pPr indent="0" lvl="0" marL="0" rtl="0" algn="l">
              <a:spcBef>
                <a:spcPts val="0"/>
              </a:spcBef>
              <a:spcAft>
                <a:spcPts val="0"/>
              </a:spcAft>
              <a:buNone/>
            </a:pPr>
            <a:r>
              <a:t/>
            </a:r>
            <a:endParaRPr sz="2750"/>
          </a:p>
        </p:txBody>
      </p:sp>
      <p:sp>
        <p:nvSpPr>
          <p:cNvPr id="362" name="Google Shape;362;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500">
                <a:solidFill>
                  <a:schemeClr val="dk1"/>
                </a:solidFill>
              </a:rPr>
              <a:t>6. Supports Compliance &amp; Legal Requirements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Many industries have </a:t>
            </a:r>
            <a:r>
              <a:rPr b="1" lang="en" sz="1500">
                <a:solidFill>
                  <a:schemeClr val="dk1"/>
                </a:solidFill>
              </a:rPr>
              <a:t>mandatory security standards</a:t>
            </a:r>
            <a:r>
              <a:rPr lang="en" sz="1500">
                <a:solidFill>
                  <a:schemeClr val="dk1"/>
                </a:solidFill>
              </a:rPr>
              <a:t> (e.g., PCI-DSS for payments).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Non-compliance can lead to </a:t>
            </a:r>
            <a:r>
              <a:rPr b="1" lang="en" sz="1500">
                <a:solidFill>
                  <a:schemeClr val="dk1"/>
                </a:solidFill>
              </a:rPr>
              <a:t>fines, lawsuits, or service bans</a:t>
            </a:r>
            <a:r>
              <a:rPr lang="en" sz="1500">
                <a:solidFill>
                  <a:schemeClr val="dk1"/>
                </a:solidFill>
              </a:rPr>
              <a:t>.</a:t>
            </a:r>
            <a:endParaRPr sz="1500">
              <a:solidFill>
                <a:schemeClr val="dk1"/>
              </a:solidFill>
            </a:endParaRPr>
          </a:p>
          <a:p>
            <a:pPr indent="0" lvl="0" marL="0" rtl="0" algn="l">
              <a:spcBef>
                <a:spcPts val="1800"/>
              </a:spcBef>
              <a:spcAft>
                <a:spcPts val="0"/>
              </a:spcAft>
              <a:buNone/>
            </a:pPr>
            <a:r>
              <a:rPr b="1" lang="en" sz="1500">
                <a:solidFill>
                  <a:schemeClr val="dk1"/>
                </a:solidFill>
              </a:rPr>
              <a:t>7. Secures Application Logic and Intellectual Property</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Code theft and reverse engineering are real risks.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Deployment security </a:t>
            </a:r>
            <a:r>
              <a:rPr b="1" lang="en" sz="1500">
                <a:solidFill>
                  <a:schemeClr val="dk1"/>
                </a:solidFill>
              </a:rPr>
              <a:t>obscures internal systems</a:t>
            </a:r>
            <a:r>
              <a:rPr lang="en" sz="1500">
                <a:solidFill>
                  <a:schemeClr val="dk1"/>
                </a:solidFill>
              </a:rPr>
              <a:t> and prevents misuse of APIs.</a:t>
            </a:r>
            <a:br>
              <a:rPr lang="en" sz="1500">
                <a:solidFill>
                  <a:schemeClr val="dk1"/>
                </a:solidFill>
              </a:rPr>
            </a:b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8.2 Deployment Platforms</a:t>
            </a:r>
            <a:endParaRPr/>
          </a:p>
        </p:txBody>
      </p:sp>
      <p:sp>
        <p:nvSpPr>
          <p:cNvPr id="85" name="Google Shape;85;p18"/>
          <p:cNvSpPr txBox="1"/>
          <p:nvPr>
            <p:ph idx="1" type="body"/>
          </p:nvPr>
        </p:nvSpPr>
        <p:spPr>
          <a:xfrm>
            <a:off x="311700" y="712925"/>
            <a:ext cx="8520600" cy="41985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None/>
            </a:pPr>
            <a:r>
              <a:rPr lang="en" sz="1400">
                <a:solidFill>
                  <a:schemeClr val="dk1"/>
                </a:solidFill>
              </a:rPr>
              <a:t>2. Cloud Platforms</a:t>
            </a:r>
            <a:endParaRPr sz="1400">
              <a:solidFill>
                <a:schemeClr val="dk1"/>
              </a:solidFill>
            </a:endParaRPr>
          </a:p>
          <a:p>
            <a:pPr indent="0" lvl="0" marL="0" rtl="0" algn="l">
              <a:lnSpc>
                <a:spcPct val="178593"/>
              </a:lnSpc>
              <a:spcBef>
                <a:spcPts val="1400"/>
              </a:spcBef>
              <a:spcAft>
                <a:spcPts val="0"/>
              </a:spcAft>
              <a:buNone/>
            </a:pPr>
            <a:r>
              <a:rPr lang="en" sz="1400">
                <a:solidFill>
                  <a:schemeClr val="dk1"/>
                </a:solidFill>
              </a:rPr>
              <a:t>a. Infrastructure as a Service (IaaS)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Description: Rent virtualized computing resources (servers, storage, networking)</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Best for: Custom deployments needing full control</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Examples: AWS EC2, Google Compute Engine, Azure VMs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Pros: Highly scalable, pay-as-you-go</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Cons: Requires manual setup and maintenance</a:t>
            </a:r>
            <a:endParaRPr sz="1400">
              <a:solidFill>
                <a:schemeClr val="dk1"/>
              </a:solidFill>
            </a:endParaRPr>
          </a:p>
          <a:p>
            <a:pPr indent="0" lvl="0" marL="0" rtl="0" algn="l">
              <a:lnSpc>
                <a:spcPct val="178593"/>
              </a:lnSpc>
              <a:spcBef>
                <a:spcPts val="1400"/>
              </a:spcBef>
              <a:spcAft>
                <a:spcPts val="0"/>
              </a:spcAft>
              <a:buNone/>
            </a:pPr>
            <a:r>
              <a:rPr lang="en" sz="1400">
                <a:solidFill>
                  <a:schemeClr val="dk1"/>
                </a:solidFill>
              </a:rPr>
              <a:t>b. Platform as a Service (PaaS)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Description: Managed platform for deploying apps without managing infrastructure</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Best for: Developers who want to focus on code, not servers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Examples:</a:t>
            </a:r>
            <a:endParaRPr sz="1400">
              <a:solidFill>
                <a:schemeClr val="dk1"/>
              </a:solidFill>
            </a:endParaRPr>
          </a:p>
          <a:p>
            <a:pPr indent="-317500" lvl="1" marL="914400" rtl="0" algn="l">
              <a:spcBef>
                <a:spcPts val="0"/>
              </a:spcBef>
              <a:spcAft>
                <a:spcPts val="0"/>
              </a:spcAft>
              <a:buClr>
                <a:schemeClr val="dk1"/>
              </a:buClr>
              <a:buSzPts val="1400"/>
              <a:buFont typeface="Arial"/>
              <a:buChar char="○"/>
            </a:pPr>
            <a:r>
              <a:rPr lang="en">
                <a:solidFill>
                  <a:schemeClr val="dk1"/>
                </a:solidFill>
              </a:rPr>
              <a:t>General-purpose: Heroku, Render, Fly.io</a:t>
            </a:r>
            <a:endParaRPr>
              <a:solidFill>
                <a:schemeClr val="dk1"/>
              </a:solidFill>
            </a:endParaRPr>
          </a:p>
          <a:p>
            <a:pPr indent="-317500" lvl="1" marL="914400" rtl="0" algn="l">
              <a:spcBef>
                <a:spcPts val="0"/>
              </a:spcBef>
              <a:spcAft>
                <a:spcPts val="0"/>
              </a:spcAft>
              <a:buClr>
                <a:schemeClr val="dk1"/>
              </a:buClr>
              <a:buSzPts val="1400"/>
              <a:buFont typeface="Arial"/>
              <a:buChar char="○"/>
            </a:pPr>
            <a:r>
              <a:rPr lang="en">
                <a:solidFill>
                  <a:schemeClr val="dk1"/>
                </a:solidFill>
              </a:rPr>
              <a:t>Cloud-specific: AWS Elastic Beanstalk, Google App Engine, Azure App Service</a:t>
            </a:r>
            <a:endParaRPr>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Pros: Automatic scaling, built-in CI/CD, managed databases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Cons: Less control, vendor lock-in risk</a:t>
            </a:r>
            <a:endParaRPr b="1"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8.2 Deployment Platforms</a:t>
            </a:r>
            <a:endParaRPr/>
          </a:p>
        </p:txBody>
      </p:sp>
      <p:sp>
        <p:nvSpPr>
          <p:cNvPr id="91" name="Google Shape;91;p19"/>
          <p:cNvSpPr txBox="1"/>
          <p:nvPr>
            <p:ph idx="1" type="body"/>
          </p:nvPr>
        </p:nvSpPr>
        <p:spPr>
          <a:xfrm>
            <a:off x="311700" y="712925"/>
            <a:ext cx="8520600" cy="41985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None/>
            </a:pPr>
            <a:r>
              <a:rPr lang="en" sz="1400">
                <a:solidFill>
                  <a:schemeClr val="dk1"/>
                </a:solidFill>
              </a:rPr>
              <a:t>2. Cloud Platforms</a:t>
            </a:r>
            <a:endParaRPr sz="1400">
              <a:solidFill>
                <a:schemeClr val="dk1"/>
              </a:solidFill>
            </a:endParaRPr>
          </a:p>
          <a:p>
            <a:pPr indent="0" lvl="0" marL="0" rtl="0" algn="l">
              <a:lnSpc>
                <a:spcPct val="178593"/>
              </a:lnSpc>
              <a:spcBef>
                <a:spcPts val="1000"/>
              </a:spcBef>
              <a:spcAft>
                <a:spcPts val="0"/>
              </a:spcAft>
              <a:buNone/>
            </a:pPr>
            <a:r>
              <a:rPr lang="en" sz="1400">
                <a:solidFill>
                  <a:schemeClr val="dk1"/>
                </a:solidFill>
              </a:rPr>
              <a:t>c. Serverless/FaaS (Function as a Service)</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Description: Run code in response to events without managing servers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Best for: APIs, event-driven apps, microservices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Examples: AWS Lambda, Google Cloud Functions, Azure Functions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Pros: No server management, auto-scaling, cost-efficient for low usage</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Cons: Cold starts, limited execution time, debugging complexity</a:t>
            </a:r>
            <a:endParaRPr sz="1400">
              <a:solidFill>
                <a:schemeClr val="dk1"/>
              </a:solidFill>
            </a:endParaRPr>
          </a:p>
          <a:p>
            <a:pPr indent="0" lvl="0" marL="0" rtl="0" algn="l">
              <a:lnSpc>
                <a:spcPct val="178593"/>
              </a:lnSpc>
              <a:spcBef>
                <a:spcPts val="1000"/>
              </a:spcBef>
              <a:spcAft>
                <a:spcPts val="0"/>
              </a:spcAft>
              <a:buNone/>
            </a:pPr>
            <a:r>
              <a:rPr lang="en" sz="1400">
                <a:solidFill>
                  <a:schemeClr val="dk1"/>
                </a:solidFill>
              </a:rPr>
              <a:t>d. Container Orchestration</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Description: Deploy apps in containers managed by Kubernetes or similar</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Best for: Microservices, scalable cloud-native apps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Examples:</a:t>
            </a:r>
            <a:endParaRPr sz="1400">
              <a:solidFill>
                <a:schemeClr val="dk1"/>
              </a:solidFill>
            </a:endParaRPr>
          </a:p>
          <a:p>
            <a:pPr indent="-317500" lvl="1" marL="914400" rtl="0" algn="l">
              <a:spcBef>
                <a:spcPts val="0"/>
              </a:spcBef>
              <a:spcAft>
                <a:spcPts val="0"/>
              </a:spcAft>
              <a:buClr>
                <a:schemeClr val="dk1"/>
              </a:buClr>
              <a:buSzPts val="1400"/>
              <a:buFont typeface="Arial"/>
              <a:buChar char="○"/>
            </a:pPr>
            <a:r>
              <a:rPr lang="en">
                <a:solidFill>
                  <a:schemeClr val="dk1"/>
                </a:solidFill>
              </a:rPr>
              <a:t>Managed Kubernetes: AWS EKS, Google GKE, Azure AKS</a:t>
            </a:r>
            <a:endParaRPr>
              <a:solidFill>
                <a:schemeClr val="dk1"/>
              </a:solidFill>
            </a:endParaRPr>
          </a:p>
          <a:p>
            <a:pPr indent="-317500" lvl="1" marL="914400" rtl="0" algn="l">
              <a:spcBef>
                <a:spcPts val="0"/>
              </a:spcBef>
              <a:spcAft>
                <a:spcPts val="0"/>
              </a:spcAft>
              <a:buClr>
                <a:schemeClr val="dk1"/>
              </a:buClr>
              <a:buSzPts val="1400"/>
              <a:buFont typeface="Arial"/>
              <a:buChar char="○"/>
            </a:pPr>
            <a:r>
              <a:rPr lang="en">
                <a:solidFill>
                  <a:schemeClr val="dk1"/>
                </a:solidFill>
              </a:rPr>
              <a:t>Simplified container hosting: AWS Fargate, Google Cloud Run</a:t>
            </a:r>
            <a:endParaRPr>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Pros: Highly scalable, portable across clouds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Cons: Steeper learning curve, complex setup</a:t>
            </a:r>
            <a:endParaRPr b="1"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8.2 Deployment Platforms</a:t>
            </a:r>
            <a:endParaRPr/>
          </a:p>
        </p:txBody>
      </p:sp>
      <p:sp>
        <p:nvSpPr>
          <p:cNvPr id="97" name="Google Shape;97;p20"/>
          <p:cNvSpPr txBox="1"/>
          <p:nvPr>
            <p:ph idx="1" type="body"/>
          </p:nvPr>
        </p:nvSpPr>
        <p:spPr>
          <a:xfrm>
            <a:off x="311700" y="712925"/>
            <a:ext cx="8520600" cy="41985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None/>
            </a:pPr>
            <a:r>
              <a:rPr lang="en" sz="1400">
                <a:solidFill>
                  <a:schemeClr val="dk1"/>
                </a:solidFill>
              </a:rPr>
              <a:t>3. Static Site Hosting</a:t>
            </a:r>
            <a:endParaRPr sz="1400">
              <a:solidFill>
                <a:schemeClr val="dk1"/>
              </a:solidFill>
            </a:endParaRPr>
          </a:p>
          <a:p>
            <a:pPr indent="-317500" lvl="0" marL="457200" rtl="0" algn="l">
              <a:spcBef>
                <a:spcPts val="1000"/>
              </a:spcBef>
              <a:spcAft>
                <a:spcPts val="0"/>
              </a:spcAft>
              <a:buClr>
                <a:schemeClr val="dk1"/>
              </a:buClr>
              <a:buSzPts val="1400"/>
              <a:buFont typeface="Arial"/>
              <a:buChar char="●"/>
            </a:pPr>
            <a:r>
              <a:rPr lang="en" sz="1400">
                <a:solidFill>
                  <a:schemeClr val="dk1"/>
                </a:solidFill>
              </a:rPr>
              <a:t>Description: Optimized for hosting static files (HTML, CSS, JS)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Best for: JAMstack apps, frontend frameworks (React, Vue, Svelte)</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Examples: Vercel, Netlify, GitHub Pages, Cloudflare Pages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Pros: Fast, global CDN, free tiers available</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Cons: Not for dynamic backend logic</a:t>
            </a:r>
            <a:endParaRPr sz="1400">
              <a:solidFill>
                <a:schemeClr val="dk1"/>
              </a:solidFill>
            </a:endParaRPr>
          </a:p>
          <a:p>
            <a:pPr indent="0" lvl="0" marL="0" rtl="0" algn="l">
              <a:lnSpc>
                <a:spcPct val="150000"/>
              </a:lnSpc>
              <a:spcBef>
                <a:spcPts val="1400"/>
              </a:spcBef>
              <a:spcAft>
                <a:spcPts val="0"/>
              </a:spcAft>
              <a:buNone/>
            </a:pPr>
            <a:r>
              <a:rPr lang="en" sz="1400">
                <a:solidFill>
                  <a:schemeClr val="dk1"/>
                </a:solidFill>
              </a:rPr>
              <a:t>4. Edge Computing Platforms</a:t>
            </a:r>
            <a:endParaRPr sz="1400">
              <a:solidFill>
                <a:schemeClr val="dk1"/>
              </a:solidFill>
            </a:endParaRPr>
          </a:p>
          <a:p>
            <a:pPr indent="-317500" lvl="0" marL="457200" rtl="0" algn="l">
              <a:spcBef>
                <a:spcPts val="1000"/>
              </a:spcBef>
              <a:spcAft>
                <a:spcPts val="0"/>
              </a:spcAft>
              <a:buClr>
                <a:schemeClr val="dk1"/>
              </a:buClr>
              <a:buSzPts val="1400"/>
              <a:buFont typeface="Arial"/>
              <a:buChar char="●"/>
            </a:pPr>
            <a:r>
              <a:rPr lang="en" sz="1400">
                <a:solidFill>
                  <a:schemeClr val="dk1"/>
                </a:solidFill>
              </a:rPr>
              <a:t>Description: Deploy apps closer to users for lower latency</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Best for: Global apps needing fast response times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Examples: Cloudflare Workers, AWS Lambda@Edge, Fastly Compute@Edge</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Pros: Reduced latency, distributed execution</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Cons: Limited runtime environments</a:t>
            </a:r>
            <a:endParaRPr b="1"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8.2 Deployment Platforms</a:t>
            </a:r>
            <a:endParaRPr/>
          </a:p>
        </p:txBody>
      </p:sp>
      <p:sp>
        <p:nvSpPr>
          <p:cNvPr id="103" name="Google Shape;103;p21"/>
          <p:cNvSpPr txBox="1"/>
          <p:nvPr>
            <p:ph idx="1" type="body"/>
          </p:nvPr>
        </p:nvSpPr>
        <p:spPr>
          <a:xfrm>
            <a:off x="311700" y="712925"/>
            <a:ext cx="8520600" cy="41985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None/>
            </a:pPr>
            <a:r>
              <a:rPr lang="en" sz="1400">
                <a:solidFill>
                  <a:schemeClr val="dk1"/>
                </a:solidFill>
              </a:rPr>
              <a:t>5. Database-Backed Deployment Options</a:t>
            </a:r>
            <a:endParaRPr sz="1400">
              <a:solidFill>
                <a:schemeClr val="dk1"/>
              </a:solidFill>
            </a:endParaRPr>
          </a:p>
          <a:p>
            <a:pPr indent="-317500" lvl="0" marL="457200" rtl="0" algn="l">
              <a:spcBef>
                <a:spcPts val="1000"/>
              </a:spcBef>
              <a:spcAft>
                <a:spcPts val="0"/>
              </a:spcAft>
              <a:buClr>
                <a:schemeClr val="dk1"/>
              </a:buClr>
              <a:buSzPts val="1400"/>
              <a:buFont typeface="Arial"/>
              <a:buChar char="●"/>
            </a:pPr>
            <a:r>
              <a:rPr lang="en" sz="1400">
                <a:solidFill>
                  <a:schemeClr val="dk1"/>
                </a:solidFill>
              </a:rPr>
              <a:t>Description: Platforms with built-in database support</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Best for: Full-stack apps needing databases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Examples:</a:t>
            </a:r>
            <a:endParaRPr sz="1400">
              <a:solidFill>
                <a:schemeClr val="dk1"/>
              </a:solidFill>
            </a:endParaRPr>
          </a:p>
          <a:p>
            <a:pPr indent="-317500" lvl="1" marL="914400" rtl="0" algn="l">
              <a:spcBef>
                <a:spcPts val="0"/>
              </a:spcBef>
              <a:spcAft>
                <a:spcPts val="0"/>
              </a:spcAft>
              <a:buClr>
                <a:schemeClr val="dk1"/>
              </a:buClr>
              <a:buSzPts val="1400"/>
              <a:buFont typeface="Arial"/>
              <a:buChar char="○"/>
            </a:pPr>
            <a:r>
              <a:rPr lang="en">
                <a:solidFill>
                  <a:schemeClr val="dk1"/>
                </a:solidFill>
              </a:rPr>
              <a:t>Supabase (Firebase alternative)</a:t>
            </a:r>
            <a:endParaRPr>
              <a:solidFill>
                <a:schemeClr val="dk1"/>
              </a:solidFill>
            </a:endParaRPr>
          </a:p>
          <a:p>
            <a:pPr indent="-317500" lvl="1" marL="914400" rtl="0" algn="l">
              <a:spcBef>
                <a:spcPts val="0"/>
              </a:spcBef>
              <a:spcAft>
                <a:spcPts val="0"/>
              </a:spcAft>
              <a:buClr>
                <a:schemeClr val="dk1"/>
              </a:buClr>
              <a:buSzPts val="1400"/>
              <a:buFont typeface="Arial"/>
              <a:buChar char="○"/>
            </a:pPr>
            <a:r>
              <a:rPr lang="en">
                <a:solidFill>
                  <a:schemeClr val="dk1"/>
                </a:solidFill>
              </a:rPr>
              <a:t>Firebase Hosting + Firestore</a:t>
            </a:r>
            <a:endParaRPr>
              <a:solidFill>
                <a:schemeClr val="dk1"/>
              </a:solidFill>
            </a:endParaRPr>
          </a:p>
          <a:p>
            <a:pPr indent="-317500" lvl="1" marL="914400" rtl="0" algn="l">
              <a:spcBef>
                <a:spcPts val="0"/>
              </a:spcBef>
              <a:spcAft>
                <a:spcPts val="0"/>
              </a:spcAft>
              <a:buClr>
                <a:schemeClr val="dk1"/>
              </a:buClr>
              <a:buSzPts val="1400"/>
              <a:buFont typeface="Arial"/>
              <a:buChar char="○"/>
            </a:pPr>
            <a:r>
              <a:rPr lang="en">
                <a:solidFill>
                  <a:schemeClr val="dk1"/>
                </a:solidFill>
              </a:rPr>
              <a:t>Railway.app (Postgres + apps)</a:t>
            </a:r>
            <a:endParaRPr>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Pros: Easy integration, real-time capabilities</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Cons: Vendor-specific database constraints</a:t>
            </a:r>
            <a:endParaRPr sz="1400">
              <a:solidFill>
                <a:schemeClr val="dk1"/>
              </a:solidFill>
            </a:endParaRPr>
          </a:p>
          <a:p>
            <a:pPr indent="0" lvl="0" marL="0" rtl="0" algn="l">
              <a:lnSpc>
                <a:spcPct val="150000"/>
              </a:lnSpc>
              <a:spcBef>
                <a:spcPts val="1400"/>
              </a:spcBef>
              <a:spcAft>
                <a:spcPts val="0"/>
              </a:spcAft>
              <a:buNone/>
            </a:pPr>
            <a:r>
              <a:rPr lang="en" sz="1400">
                <a:solidFill>
                  <a:schemeClr val="dk1"/>
                </a:solidFill>
              </a:rPr>
              <a:t>6. Specialized Deployment Platforms</a:t>
            </a:r>
            <a:endParaRPr sz="1400">
              <a:solidFill>
                <a:schemeClr val="dk1"/>
              </a:solidFill>
            </a:endParaRPr>
          </a:p>
          <a:p>
            <a:pPr indent="0" lvl="0" marL="0" rtl="0" algn="l">
              <a:lnSpc>
                <a:spcPct val="178593"/>
              </a:lnSpc>
              <a:spcBef>
                <a:spcPts val="1400"/>
              </a:spcBef>
              <a:spcAft>
                <a:spcPts val="0"/>
              </a:spcAft>
              <a:buNone/>
            </a:pPr>
            <a:r>
              <a:rPr lang="en" sz="1400">
                <a:solidFill>
                  <a:schemeClr val="dk1"/>
                </a:solidFill>
              </a:rPr>
              <a:t>a. WordPress Optimized</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Examples: Kinsta, WP Engine</a:t>
            </a:r>
            <a:endParaRPr sz="1400">
              <a:solidFill>
                <a:schemeClr val="dk1"/>
              </a:solidFill>
            </a:endParaRPr>
          </a:p>
          <a:p>
            <a:pPr indent="-317500" lvl="0" marL="457200" rtl="0" algn="l">
              <a:spcBef>
                <a:spcPts val="0"/>
              </a:spcBef>
              <a:spcAft>
                <a:spcPts val="0"/>
              </a:spcAft>
              <a:buClr>
                <a:schemeClr val="dk1"/>
              </a:buClr>
              <a:buSzPts val="1400"/>
              <a:buFont typeface="Arial"/>
              <a:buChar char="●"/>
            </a:pPr>
            <a:r>
              <a:rPr lang="en" sz="1400">
                <a:solidFill>
                  <a:schemeClr val="dk1"/>
                </a:solidFill>
              </a:rPr>
              <a:t>Best for: High-traffic WordPress sites</a:t>
            </a:r>
            <a:endParaRPr b="1"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