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Roboto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123F6C-A3C0-423A-9689-C866505476EB}">
  <a:tblStyle styleId="{03123F6C-A3C0-423A-9689-C866505476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5ef2631a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5ef2631a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5ef2631a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5ef2631a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5ef2631a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5ef2631a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5ef2631a8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5ef2631a8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5ef2631a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5ef2631a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5ef2631a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5ef2631a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5fbfc49f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5fbfc49f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5ef2631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5ef2631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230b4c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230b4c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9230b4cb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9230b4cb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5ef2631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5ef2631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9230b4c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9230b4c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5fbfc49ff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5fbfc49ff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5fbfc49ff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5fbfc49f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5fbfc49ff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5fbfc49ff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5fbfc49ff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5fbfc49ff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5fbfc49ff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5fbfc49ff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5fbfc49ff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5fbfc49ff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5fbfc49f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5fbfc49f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65fbfc49ff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65fbfc49ff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5fbfc49f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5fbfc49f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5ef2631a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5ef2631a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5fbfc49f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5fbfc49f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65fbfc49f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65fbfc49f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5fbfc49ff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65fbfc49f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5fbfc49ff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5fbfc49ff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97b2713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97b2713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697b2713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97b2713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97b2713a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97b2713a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697b2713a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697b2713a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65fbfc49f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65fbfc49f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5fbfc49f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5fbfc49f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5ef2631a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5ef2631a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5fbfc49f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5fbfc49f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5ef2631a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5ef2631a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5fbfc49ff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5fbfc49ff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5fbfc49ff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5fbfc49ff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5ef2631a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5ef2631a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5ef2631a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5ef2631a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5ef2631a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5ef2631a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5ef2631a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5ef2631a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5ef2631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5ef2631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bhtml.p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dbhtml.p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IV</a:t>
            </a:r>
            <a:endParaRPr/>
          </a:p>
          <a:p>
            <a:pPr indent="0" lvl="0" marL="0" rtl="0" algn="ctr">
              <a:spcBef>
                <a:spcPts val="0"/>
              </a:spcBef>
              <a:spcAft>
                <a:spcPts val="0"/>
              </a:spcAft>
              <a:buNone/>
            </a:pPr>
            <a:r>
              <a:rPr lang="en"/>
              <a:t>DataBase Integration</a:t>
            </a:r>
            <a:endParaRPr/>
          </a:p>
        </p:txBody>
      </p:sp>
      <p:sp>
        <p:nvSpPr>
          <p:cNvPr id="55" name="Google Shape;55;p13"/>
          <p:cNvSpPr txBox="1"/>
          <p:nvPr>
            <p:ph idx="1" type="subTitle"/>
          </p:nvPr>
        </p:nvSpPr>
        <p:spPr>
          <a:xfrm>
            <a:off x="311700" y="33675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NoSQL Databases (Not Only SQL)</a:t>
            </a:r>
            <a:endParaRPr sz="1600">
              <a:solidFill>
                <a:schemeClr val="dk1"/>
              </a:solidFill>
            </a:endParaRPr>
          </a:p>
          <a:p>
            <a:pPr indent="-330200" lvl="1" marL="914400" rtl="0" algn="l">
              <a:spcBef>
                <a:spcPts val="1200"/>
              </a:spcBef>
              <a:spcAft>
                <a:spcPts val="0"/>
              </a:spcAft>
              <a:buClr>
                <a:schemeClr val="dk1"/>
              </a:buClr>
              <a:buSzPts val="1600"/>
              <a:buChar char="○"/>
            </a:pPr>
            <a:r>
              <a:rPr b="1" lang="en" sz="1600">
                <a:solidFill>
                  <a:schemeClr val="dk1"/>
                </a:solidFill>
              </a:rPr>
              <a:t>Key-Value Stores:</a:t>
            </a:r>
            <a:r>
              <a:rPr lang="en" sz="1600">
                <a:solidFill>
                  <a:schemeClr val="dk1"/>
                </a:solidFill>
              </a:rPr>
              <a:t> Store data as simple key-value pairs. Examples: Redis, Amazon DynamoDB.</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Column-Family Stores (Wide-Column):</a:t>
            </a:r>
            <a:r>
              <a:rPr lang="en" sz="1600">
                <a:solidFill>
                  <a:schemeClr val="dk1"/>
                </a:solidFill>
              </a:rPr>
              <a:t> Store data in tables with flexible columns that can vary by row. Examples: Cassandra, HBase.</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Graph Databases:</a:t>
            </a:r>
            <a:r>
              <a:rPr lang="en" sz="1600">
                <a:solidFill>
                  <a:schemeClr val="dk1"/>
                </a:solidFill>
              </a:rPr>
              <a:t> Store data as nodes and edges, ideal for representing relationships between entities. Examples: Neo4j.</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BASE Properties (Often):</a:t>
            </a:r>
            <a:r>
              <a:rPr lang="en" sz="1600">
                <a:solidFill>
                  <a:schemeClr val="dk1"/>
                </a:solidFill>
              </a:rPr>
              <a:t> Many NoSQL databases prioritize BASE properties over ACID, standing for:</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Basically Available:</a:t>
            </a:r>
            <a:r>
              <a:rPr lang="en" sz="1600">
                <a:solidFill>
                  <a:schemeClr val="dk1"/>
                </a:solidFill>
              </a:rPr>
              <a:t> The system is always available for queries.</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Soft state:</a:t>
            </a:r>
            <a:r>
              <a:rPr lang="en" sz="1600">
                <a:solidFill>
                  <a:schemeClr val="dk1"/>
                </a:solidFill>
              </a:rPr>
              <a:t> The state of the system may change over time, even without input.</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Eventual Consistency:</a:t>
            </a:r>
            <a:r>
              <a:rPr lang="en" sz="1600">
                <a:solidFill>
                  <a:schemeClr val="dk1"/>
                </a:solidFill>
              </a:rPr>
              <a:t> Data will eventually be consistent across all nodes, but there might be a delay.</a:t>
            </a:r>
            <a:endParaRPr b="1"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NoSQL Databases (Not Only SQL)</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Horizontal Scaling:</a:t>
            </a:r>
            <a:r>
              <a:rPr lang="en" sz="1600">
                <a:solidFill>
                  <a:schemeClr val="dk1"/>
                </a:solidFill>
              </a:rPr>
              <a:t> Designed to scale out by adding more servers (nodes) to a cluster, distributing the data and workload across them. This provides high scalability and fault tolerance.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Query Languages:</a:t>
            </a:r>
            <a:r>
              <a:rPr lang="en" sz="1600">
                <a:solidFill>
                  <a:schemeClr val="dk1"/>
                </a:solidFill>
              </a:rPr>
              <a:t> Vary widely by database; some use SQL-like queries, others use APIs or specific languages.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 MongoDB, Cassandra, Redis, Neo4j, Amazon DynamoDB.</a:t>
            </a:r>
            <a:endParaRPr b="1"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NoSQL Databases (Not Only SQL)</a:t>
            </a:r>
            <a:endParaRPr sz="1600">
              <a:solidFill>
                <a:schemeClr val="dk1"/>
              </a:solidFill>
            </a:endParaRPr>
          </a:p>
          <a:p>
            <a:pPr indent="0" lvl="0" marL="0" rtl="0" algn="l">
              <a:spcBef>
                <a:spcPts val="1200"/>
              </a:spcBef>
              <a:spcAft>
                <a:spcPts val="0"/>
              </a:spcAft>
              <a:buNone/>
            </a:pPr>
            <a:r>
              <a:rPr b="1" lang="en" sz="1600">
                <a:solidFill>
                  <a:schemeClr val="dk1"/>
                </a:solidFill>
              </a:rPr>
              <a:t>Advantages: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Flexibility &amp; Agility:</a:t>
            </a:r>
            <a:r>
              <a:rPr lang="en" sz="1600">
                <a:solidFill>
                  <a:schemeClr val="dk1"/>
                </a:solidFill>
              </a:rPr>
              <a:t> Dynamic schemas allow for rapid development and easy adaptation to changing data requirements without complex migrations.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Scalability:</a:t>
            </a:r>
            <a:r>
              <a:rPr lang="en" sz="1600">
                <a:solidFill>
                  <a:schemeClr val="dk1"/>
                </a:solidFill>
              </a:rPr>
              <a:t> Excellent horizontal scalability, making them suitable for handling large volumes of data and high traffic loads.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High Performance:</a:t>
            </a:r>
            <a:r>
              <a:rPr lang="en" sz="1600">
                <a:solidFill>
                  <a:schemeClr val="dk1"/>
                </a:solidFill>
              </a:rPr>
              <a:t> Often optimized for specific data models and access patterns, leading to very fast read/write operations for their intended use cases.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Handling Unstructured Data:</a:t>
            </a:r>
            <a:r>
              <a:rPr lang="en" sz="1600">
                <a:solidFill>
                  <a:schemeClr val="dk1"/>
                </a:solidFill>
              </a:rPr>
              <a:t> Ideal for storing diverse data types, including text, images, videos, social media data, and IoT sensor data.</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Cost-Effective:</a:t>
            </a:r>
            <a:r>
              <a:rPr lang="en" sz="1600">
                <a:solidFill>
                  <a:schemeClr val="dk1"/>
                </a:solidFill>
              </a:rPr>
              <a:t> Can often run on commodity hardware, reducing infrastructure costs.</a:t>
            </a:r>
            <a:endParaRPr b="1"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NoSQL Databases (Not Only SQL)</a:t>
            </a:r>
            <a:endParaRPr sz="1600">
              <a:solidFill>
                <a:schemeClr val="dk1"/>
              </a:solidFill>
            </a:endParaRPr>
          </a:p>
          <a:p>
            <a:pPr indent="0" lvl="0" marL="0" rtl="0" algn="l">
              <a:spcBef>
                <a:spcPts val="1200"/>
              </a:spcBef>
              <a:spcAft>
                <a:spcPts val="0"/>
              </a:spcAft>
              <a:buNone/>
            </a:pPr>
            <a:r>
              <a:rPr b="1" lang="en" sz="1600">
                <a:solidFill>
                  <a:schemeClr val="dk1"/>
                </a:solidFill>
              </a:rPr>
              <a:t>Disadvantages: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Less Mature:</a:t>
            </a:r>
            <a:r>
              <a:rPr lang="en" sz="1600">
                <a:solidFill>
                  <a:schemeClr val="dk1"/>
                </a:solidFill>
              </a:rPr>
              <a:t> Compared to SQL databases, many NoSQL technologies are newer and may have less mature tooling, documentation, and community support.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Lack of Standardization:</a:t>
            </a:r>
            <a:r>
              <a:rPr lang="en" sz="1600">
                <a:solidFill>
                  <a:schemeClr val="dk1"/>
                </a:solidFill>
              </a:rPr>
              <a:t> No universal query language (like SQL) means different APIs and query syntaxes for different NoSQL databases, leading to a steeper learning curve for developers switching between them.</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Data Consistency Challenges:</a:t>
            </a:r>
            <a:r>
              <a:rPr lang="en" sz="1600">
                <a:solidFill>
                  <a:schemeClr val="dk1"/>
                </a:solidFill>
              </a:rPr>
              <a:t> Prioritizing availability and partition tolerance can lead to eventual consistency, which might not be suitable for applications requiring immediate data consistency across all nodes.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Complex Joins:</a:t>
            </a:r>
            <a:r>
              <a:rPr lang="en" sz="1600">
                <a:solidFill>
                  <a:schemeClr val="dk1"/>
                </a:solidFill>
              </a:rPr>
              <a:t> Joins are typically not a core feature and can be difficult or inefficient to perform across collections/documents compared to relational databases.</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NoSQL Databases (Not Only SQL)</a:t>
            </a:r>
            <a:endParaRPr sz="1600">
              <a:solidFill>
                <a:schemeClr val="dk1"/>
              </a:solidFill>
            </a:endParaRPr>
          </a:p>
          <a:p>
            <a:pPr indent="0" lvl="0" marL="0" rtl="0" algn="l">
              <a:spcBef>
                <a:spcPts val="1200"/>
              </a:spcBef>
              <a:spcAft>
                <a:spcPts val="0"/>
              </a:spcAft>
              <a:buNone/>
            </a:pPr>
            <a:r>
              <a:rPr b="1" lang="en" sz="1600">
                <a:solidFill>
                  <a:schemeClr val="dk1"/>
                </a:solidFill>
              </a:rPr>
              <a:t>When to Use NoSQL Databases: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Big Data &amp; Real-time Analytics:</a:t>
            </a:r>
            <a:r>
              <a:rPr lang="en" sz="1600">
                <a:solidFill>
                  <a:schemeClr val="dk1"/>
                </a:solidFill>
              </a:rPr>
              <a:t> When dealing with massive datasets, especially those that are unstructured or semi-structured.</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High Velocity &amp; Volume Data:</a:t>
            </a:r>
            <a:r>
              <a:rPr lang="en" sz="1600">
                <a:solidFill>
                  <a:schemeClr val="dk1"/>
                </a:solidFill>
              </a:rPr>
              <a:t> Applications with high read/write throughput (e.g., IoT, social media feeds, gaming).</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Flexible &amp; Evolving Schemas:</a:t>
            </a:r>
            <a:r>
              <a:rPr lang="en" sz="1600">
                <a:solidFill>
                  <a:schemeClr val="dk1"/>
                </a:solidFill>
              </a:rPr>
              <a:t> When your data structure is likely to change frequently or is not clearly defined at the outset.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Cloud-Native Applications:</a:t>
            </a:r>
            <a:r>
              <a:rPr lang="en" sz="1600">
                <a:solidFill>
                  <a:schemeClr val="dk1"/>
                </a:solidFill>
              </a:rPr>
              <a:t> Often a good fit for distributed, highly scalable cloud environments.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Specific Data Models:</a:t>
            </a:r>
            <a:r>
              <a:rPr lang="en" sz="1600">
                <a:solidFill>
                  <a:schemeClr val="dk1"/>
                </a:solidFill>
              </a:rPr>
              <a:t> When your data naturally fits one of the NoSQL models (e.g., hierarchical data for document stores, highly interconnected data for graph databases).</a:t>
            </a:r>
            <a:endParaRPr sz="1600">
              <a:solidFill>
                <a:schemeClr val="dk1"/>
              </a:solidFill>
            </a:endParaRPr>
          </a:p>
          <a:p>
            <a:pPr indent="0" lvl="0" marL="0" rtl="0" algn="l">
              <a:spcBef>
                <a:spcPts val="1200"/>
              </a:spcBef>
              <a:spcAft>
                <a:spcPts val="1200"/>
              </a:spcAft>
              <a:buNone/>
            </a:pPr>
            <a:r>
              <a:t/>
            </a:r>
            <a:endParaRPr b="1"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graphicFrame>
        <p:nvGraphicFramePr>
          <p:cNvPr id="139" name="Google Shape;139;p27"/>
          <p:cNvGraphicFramePr/>
          <p:nvPr/>
        </p:nvGraphicFramePr>
        <p:xfrm>
          <a:off x="311700" y="847675"/>
          <a:ext cx="3000000" cy="3000000"/>
        </p:xfrm>
        <a:graphic>
          <a:graphicData uri="http://schemas.openxmlformats.org/drawingml/2006/table">
            <a:tbl>
              <a:tblPr>
                <a:noFill/>
                <a:tableStyleId>{03123F6C-A3C0-423A-9689-C866505476EB}</a:tableStyleId>
              </a:tblPr>
              <a:tblGrid>
                <a:gridCol w="1092550"/>
                <a:gridCol w="3553050"/>
                <a:gridCol w="3874975"/>
              </a:tblGrid>
              <a:tr h="229300">
                <a:tc>
                  <a:txBody>
                    <a:bodyPr/>
                    <a:lstStyle/>
                    <a:p>
                      <a:pPr indent="0" lvl="0" marL="0" rtl="0" algn="ctr">
                        <a:lnSpc>
                          <a:spcPct val="115000"/>
                        </a:lnSpc>
                        <a:spcBef>
                          <a:spcPts val="0"/>
                        </a:spcBef>
                        <a:spcAft>
                          <a:spcPts val="0"/>
                        </a:spcAft>
                        <a:buNone/>
                      </a:pPr>
                      <a:r>
                        <a:rPr b="1" lang="en" sz="900"/>
                        <a:t>Aspect</a:t>
                      </a:r>
                      <a:endParaRPr b="1" sz="900"/>
                    </a:p>
                  </a:txBody>
                  <a:tcPr marT="91425" marB="91425" marR="91425" marL="91425"/>
                </a:tc>
                <a:tc>
                  <a:txBody>
                    <a:bodyPr/>
                    <a:lstStyle/>
                    <a:p>
                      <a:pPr indent="0" lvl="0" marL="0" rtl="0" algn="ctr">
                        <a:lnSpc>
                          <a:spcPct val="115000"/>
                        </a:lnSpc>
                        <a:spcBef>
                          <a:spcPts val="0"/>
                        </a:spcBef>
                        <a:spcAft>
                          <a:spcPts val="0"/>
                        </a:spcAft>
                        <a:buNone/>
                      </a:pPr>
                      <a:r>
                        <a:rPr b="1" lang="en" sz="900"/>
                        <a:t>Relational Databases (SQL)</a:t>
                      </a:r>
                      <a:endParaRPr b="1" sz="900"/>
                    </a:p>
                  </a:txBody>
                  <a:tcPr marT="91425" marB="91425" marR="91425" marL="91425"/>
                </a:tc>
                <a:tc>
                  <a:txBody>
                    <a:bodyPr/>
                    <a:lstStyle/>
                    <a:p>
                      <a:pPr indent="0" lvl="0" marL="0" rtl="0" algn="ctr">
                        <a:lnSpc>
                          <a:spcPct val="115000"/>
                        </a:lnSpc>
                        <a:spcBef>
                          <a:spcPts val="0"/>
                        </a:spcBef>
                        <a:spcAft>
                          <a:spcPts val="0"/>
                        </a:spcAft>
                        <a:buNone/>
                      </a:pPr>
                      <a:r>
                        <a:rPr b="1" lang="en" sz="900"/>
                        <a:t>NoSQL Databases</a:t>
                      </a:r>
                      <a:endParaRPr b="1" sz="900"/>
                    </a:p>
                  </a:txBody>
                  <a:tcPr marT="91425" marB="91425" marR="91425" marL="91425"/>
                </a:tc>
              </a:tr>
              <a:tr h="366825">
                <a:tc>
                  <a:txBody>
                    <a:bodyPr/>
                    <a:lstStyle/>
                    <a:p>
                      <a:pPr indent="0" lvl="0" marL="0" rtl="0" algn="ctr">
                        <a:spcBef>
                          <a:spcPts val="0"/>
                        </a:spcBef>
                        <a:spcAft>
                          <a:spcPts val="0"/>
                        </a:spcAft>
                        <a:buNone/>
                      </a:pPr>
                      <a:r>
                        <a:rPr b="1" lang="en" sz="900"/>
                        <a:t>Data Model</a:t>
                      </a:r>
                      <a:endParaRPr b="1" sz="900"/>
                    </a:p>
                  </a:txBody>
                  <a:tcPr marT="91425" marB="91425" marR="91425" marL="91425"/>
                </a:tc>
                <a:tc>
                  <a:txBody>
                    <a:bodyPr/>
                    <a:lstStyle/>
                    <a:p>
                      <a:pPr indent="0" lvl="0" marL="0" rtl="0" algn="l">
                        <a:spcBef>
                          <a:spcPts val="0"/>
                        </a:spcBef>
                        <a:spcAft>
                          <a:spcPts val="0"/>
                        </a:spcAft>
                        <a:buNone/>
                      </a:pPr>
                      <a:r>
                        <a:rPr lang="en" sz="900"/>
                        <a:t>Table-based (rows and columns)</a:t>
                      </a:r>
                      <a:endParaRPr sz="900"/>
                    </a:p>
                  </a:txBody>
                  <a:tcPr marT="91425" marB="91425" marR="91425" marL="91425"/>
                </a:tc>
                <a:tc>
                  <a:txBody>
                    <a:bodyPr/>
                    <a:lstStyle/>
                    <a:p>
                      <a:pPr indent="0" lvl="0" marL="0" rtl="0" algn="l">
                        <a:spcBef>
                          <a:spcPts val="0"/>
                        </a:spcBef>
                        <a:spcAft>
                          <a:spcPts val="0"/>
                        </a:spcAft>
                        <a:buNone/>
                      </a:pPr>
                      <a:r>
                        <a:rPr lang="en" sz="900"/>
                        <a:t>Varies: document, key-value, column-family, graph</a:t>
                      </a:r>
                      <a:endParaRPr sz="900"/>
                    </a:p>
                  </a:txBody>
                  <a:tcPr marT="91425" marB="91425" marR="91425" marL="91425"/>
                </a:tc>
              </a:tr>
              <a:tr h="238450">
                <a:tc>
                  <a:txBody>
                    <a:bodyPr/>
                    <a:lstStyle/>
                    <a:p>
                      <a:pPr indent="0" lvl="0" marL="0" rtl="0" algn="ctr">
                        <a:spcBef>
                          <a:spcPts val="0"/>
                        </a:spcBef>
                        <a:spcAft>
                          <a:spcPts val="0"/>
                        </a:spcAft>
                        <a:buNone/>
                      </a:pPr>
                      <a:r>
                        <a:rPr b="1" lang="en" sz="900"/>
                        <a:t>Schema</a:t>
                      </a:r>
                      <a:endParaRPr b="1" sz="900"/>
                    </a:p>
                  </a:txBody>
                  <a:tcPr marT="91425" marB="91425" marR="91425" marL="91425"/>
                </a:tc>
                <a:tc>
                  <a:txBody>
                    <a:bodyPr/>
                    <a:lstStyle/>
                    <a:p>
                      <a:pPr indent="0" lvl="0" marL="0" rtl="0" algn="l">
                        <a:spcBef>
                          <a:spcPts val="0"/>
                        </a:spcBef>
                        <a:spcAft>
                          <a:spcPts val="0"/>
                        </a:spcAft>
                        <a:buNone/>
                      </a:pPr>
                      <a:r>
                        <a:rPr lang="en" sz="900"/>
                        <a:t>Fixed schema (strict structure)</a:t>
                      </a:r>
                      <a:endParaRPr sz="900"/>
                    </a:p>
                  </a:txBody>
                  <a:tcPr marT="91425" marB="91425" marR="91425" marL="91425"/>
                </a:tc>
                <a:tc>
                  <a:txBody>
                    <a:bodyPr/>
                    <a:lstStyle/>
                    <a:p>
                      <a:pPr indent="0" lvl="0" marL="0" rtl="0" algn="l">
                        <a:spcBef>
                          <a:spcPts val="0"/>
                        </a:spcBef>
                        <a:spcAft>
                          <a:spcPts val="0"/>
                        </a:spcAft>
                        <a:buNone/>
                      </a:pPr>
                      <a:r>
                        <a:rPr lang="en" sz="900"/>
                        <a:t>Flexible schema (can vary by record)</a:t>
                      </a:r>
                      <a:endParaRPr sz="900"/>
                    </a:p>
                  </a:txBody>
                  <a:tcPr marT="91425" marB="91425" marR="91425" marL="91425"/>
                </a:tc>
              </a:tr>
              <a:tr h="366825">
                <a:tc>
                  <a:txBody>
                    <a:bodyPr/>
                    <a:lstStyle/>
                    <a:p>
                      <a:pPr indent="0" lvl="0" marL="0" rtl="0" algn="ctr">
                        <a:spcBef>
                          <a:spcPts val="0"/>
                        </a:spcBef>
                        <a:spcAft>
                          <a:spcPts val="0"/>
                        </a:spcAft>
                        <a:buNone/>
                      </a:pPr>
                      <a:r>
                        <a:rPr b="1" lang="en" sz="900"/>
                        <a:t>Scalability</a:t>
                      </a:r>
                      <a:endParaRPr b="1" sz="900"/>
                    </a:p>
                  </a:txBody>
                  <a:tcPr marT="91425" marB="91425" marR="91425" marL="91425"/>
                </a:tc>
                <a:tc>
                  <a:txBody>
                    <a:bodyPr/>
                    <a:lstStyle/>
                    <a:p>
                      <a:pPr indent="0" lvl="0" marL="0" rtl="0" algn="l">
                        <a:spcBef>
                          <a:spcPts val="0"/>
                        </a:spcBef>
                        <a:spcAft>
                          <a:spcPts val="0"/>
                        </a:spcAft>
                        <a:buNone/>
                      </a:pPr>
                      <a:r>
                        <a:rPr lang="en" sz="900"/>
                        <a:t>Vertical (scale-up: more powerful hardware)</a:t>
                      </a:r>
                      <a:endParaRPr sz="900"/>
                    </a:p>
                  </a:txBody>
                  <a:tcPr marT="91425" marB="91425" marR="91425" marL="91425"/>
                </a:tc>
                <a:tc>
                  <a:txBody>
                    <a:bodyPr/>
                    <a:lstStyle/>
                    <a:p>
                      <a:pPr indent="0" lvl="0" marL="0" rtl="0" algn="l">
                        <a:spcBef>
                          <a:spcPts val="0"/>
                        </a:spcBef>
                        <a:spcAft>
                          <a:spcPts val="0"/>
                        </a:spcAft>
                        <a:buNone/>
                      </a:pPr>
                      <a:r>
                        <a:rPr lang="en" sz="900"/>
                        <a:t>Horizontal (scale-out: more machines/nodes)</a:t>
                      </a:r>
                      <a:endParaRPr sz="900"/>
                    </a:p>
                  </a:txBody>
                  <a:tcPr marT="91425" marB="91425" marR="91425" marL="91425"/>
                </a:tc>
              </a:tr>
              <a:tr h="366825">
                <a:tc>
                  <a:txBody>
                    <a:bodyPr/>
                    <a:lstStyle/>
                    <a:p>
                      <a:pPr indent="0" lvl="0" marL="0" rtl="0" algn="ctr">
                        <a:spcBef>
                          <a:spcPts val="0"/>
                        </a:spcBef>
                        <a:spcAft>
                          <a:spcPts val="0"/>
                        </a:spcAft>
                        <a:buNone/>
                      </a:pPr>
                      <a:r>
                        <a:rPr b="1" lang="en" sz="900"/>
                        <a:t>Query Language</a:t>
                      </a:r>
                      <a:endParaRPr b="1" sz="900"/>
                    </a:p>
                  </a:txBody>
                  <a:tcPr marT="91425" marB="91425" marR="91425" marL="91425"/>
                </a:tc>
                <a:tc>
                  <a:txBody>
                    <a:bodyPr/>
                    <a:lstStyle/>
                    <a:p>
                      <a:pPr indent="0" lvl="0" marL="0" rtl="0" algn="l">
                        <a:spcBef>
                          <a:spcPts val="0"/>
                        </a:spcBef>
                        <a:spcAft>
                          <a:spcPts val="0"/>
                        </a:spcAft>
                        <a:buNone/>
                      </a:pPr>
                      <a:r>
                        <a:rPr lang="en" sz="900"/>
                        <a:t>SQL (Structured Query Language)</a:t>
                      </a:r>
                      <a:endParaRPr sz="900"/>
                    </a:p>
                  </a:txBody>
                  <a:tcPr marT="91425" marB="91425" marR="91425" marL="91425"/>
                </a:tc>
                <a:tc>
                  <a:txBody>
                    <a:bodyPr/>
                    <a:lstStyle/>
                    <a:p>
                      <a:pPr indent="0" lvl="0" marL="0" rtl="0" algn="l">
                        <a:spcBef>
                          <a:spcPts val="0"/>
                        </a:spcBef>
                        <a:spcAft>
                          <a:spcPts val="0"/>
                        </a:spcAft>
                        <a:buNone/>
                      </a:pPr>
                      <a:r>
                        <a:rPr lang="en" sz="900"/>
                        <a:t>Varies by type; e.g., MongoDB uses BSON queries</a:t>
                      </a:r>
                      <a:endParaRPr sz="900"/>
                    </a:p>
                  </a:txBody>
                  <a:tcPr marT="91425" marB="91425" marR="91425" marL="91425"/>
                </a:tc>
              </a:tr>
              <a:tr h="495250">
                <a:tc>
                  <a:txBody>
                    <a:bodyPr/>
                    <a:lstStyle/>
                    <a:p>
                      <a:pPr indent="0" lvl="0" marL="0" rtl="0" algn="ctr">
                        <a:spcBef>
                          <a:spcPts val="0"/>
                        </a:spcBef>
                        <a:spcAft>
                          <a:spcPts val="0"/>
                        </a:spcAft>
                        <a:buNone/>
                      </a:pPr>
                      <a:r>
                        <a:rPr b="1" lang="en" sz="900"/>
                        <a:t>Transactions</a:t>
                      </a:r>
                      <a:endParaRPr b="1" sz="900"/>
                    </a:p>
                  </a:txBody>
                  <a:tcPr marT="91425" marB="91425" marR="91425" marL="91425"/>
                </a:tc>
                <a:tc>
                  <a:txBody>
                    <a:bodyPr/>
                    <a:lstStyle/>
                    <a:p>
                      <a:pPr indent="0" lvl="0" marL="0" rtl="0" algn="l">
                        <a:spcBef>
                          <a:spcPts val="0"/>
                        </a:spcBef>
                        <a:spcAft>
                          <a:spcPts val="0"/>
                        </a:spcAft>
                        <a:buNone/>
                      </a:pPr>
                      <a:r>
                        <a:rPr lang="en" sz="900"/>
                        <a:t>Strong ACID support (Atomicity, Consistency, Isolation, Durability)</a:t>
                      </a:r>
                      <a:endParaRPr sz="900"/>
                    </a:p>
                  </a:txBody>
                  <a:tcPr marT="91425" marB="91425" marR="91425" marL="91425"/>
                </a:tc>
                <a:tc>
                  <a:txBody>
                    <a:bodyPr/>
                    <a:lstStyle/>
                    <a:p>
                      <a:pPr indent="0" lvl="0" marL="0" rtl="0" algn="l">
                        <a:spcBef>
                          <a:spcPts val="0"/>
                        </a:spcBef>
                        <a:spcAft>
                          <a:spcPts val="0"/>
                        </a:spcAft>
                        <a:buNone/>
                      </a:pPr>
                      <a:r>
                        <a:rPr lang="en" sz="900"/>
                        <a:t>Some support eventual consistency or BASE model (Basically Available, Soft state, Eventual consistency)</a:t>
                      </a:r>
                      <a:endParaRPr sz="900"/>
                    </a:p>
                  </a:txBody>
                  <a:tcPr marT="91425" marB="91425" marR="91425" marL="91425"/>
                </a:tc>
              </a:tr>
              <a:tr h="366825">
                <a:tc>
                  <a:txBody>
                    <a:bodyPr/>
                    <a:lstStyle/>
                    <a:p>
                      <a:pPr indent="0" lvl="0" marL="0" rtl="0" algn="ctr">
                        <a:spcBef>
                          <a:spcPts val="0"/>
                        </a:spcBef>
                        <a:spcAft>
                          <a:spcPts val="0"/>
                        </a:spcAft>
                        <a:buNone/>
                      </a:pPr>
                      <a:r>
                        <a:rPr b="1" lang="en" sz="900"/>
                        <a:t>Best Use Cases</a:t>
                      </a:r>
                      <a:endParaRPr b="1" sz="900"/>
                    </a:p>
                  </a:txBody>
                  <a:tcPr marT="91425" marB="91425" marR="91425" marL="91425"/>
                </a:tc>
                <a:tc>
                  <a:txBody>
                    <a:bodyPr/>
                    <a:lstStyle/>
                    <a:p>
                      <a:pPr indent="0" lvl="0" marL="0" rtl="0" algn="l">
                        <a:spcBef>
                          <a:spcPts val="0"/>
                        </a:spcBef>
                        <a:spcAft>
                          <a:spcPts val="0"/>
                        </a:spcAft>
                        <a:buNone/>
                      </a:pPr>
                      <a:r>
                        <a:rPr lang="en" sz="900"/>
                        <a:t>Complex queries, structured data, financial systems</a:t>
                      </a:r>
                      <a:endParaRPr sz="900"/>
                    </a:p>
                  </a:txBody>
                  <a:tcPr marT="91425" marB="91425" marR="91425" marL="91425"/>
                </a:tc>
                <a:tc>
                  <a:txBody>
                    <a:bodyPr/>
                    <a:lstStyle/>
                    <a:p>
                      <a:pPr indent="0" lvl="0" marL="0" rtl="0" algn="l">
                        <a:spcBef>
                          <a:spcPts val="0"/>
                        </a:spcBef>
                        <a:spcAft>
                          <a:spcPts val="0"/>
                        </a:spcAft>
                        <a:buNone/>
                      </a:pPr>
                      <a:r>
                        <a:rPr lang="en" sz="900"/>
                        <a:t>Large-scale, semi-structured/unstructured data, real-time analytics</a:t>
                      </a:r>
                      <a:endParaRPr sz="900"/>
                    </a:p>
                  </a:txBody>
                  <a:tcPr marT="91425" marB="91425" marR="91425" marL="91425"/>
                </a:tc>
              </a:tr>
              <a:tr h="366825">
                <a:tc>
                  <a:txBody>
                    <a:bodyPr/>
                    <a:lstStyle/>
                    <a:p>
                      <a:pPr indent="0" lvl="0" marL="0" rtl="0" algn="ctr">
                        <a:spcBef>
                          <a:spcPts val="0"/>
                        </a:spcBef>
                        <a:spcAft>
                          <a:spcPts val="0"/>
                        </a:spcAft>
                        <a:buNone/>
                      </a:pPr>
                      <a:r>
                        <a:rPr b="1" lang="en" sz="900"/>
                        <a:t>Examples</a:t>
                      </a:r>
                      <a:endParaRPr b="1" sz="900"/>
                    </a:p>
                  </a:txBody>
                  <a:tcPr marT="91425" marB="91425" marR="91425" marL="91425"/>
                </a:tc>
                <a:tc>
                  <a:txBody>
                    <a:bodyPr/>
                    <a:lstStyle/>
                    <a:p>
                      <a:pPr indent="0" lvl="0" marL="0" rtl="0" algn="l">
                        <a:spcBef>
                          <a:spcPts val="0"/>
                        </a:spcBef>
                        <a:spcAft>
                          <a:spcPts val="0"/>
                        </a:spcAft>
                        <a:buNone/>
                      </a:pPr>
                      <a:r>
                        <a:rPr lang="en" sz="900"/>
                        <a:t>MySQL, PostgreSQL, Oracle, Microsoft SQL Server</a:t>
                      </a:r>
                      <a:endParaRPr sz="900"/>
                    </a:p>
                  </a:txBody>
                  <a:tcPr marT="91425" marB="91425" marR="91425" marL="91425"/>
                </a:tc>
                <a:tc>
                  <a:txBody>
                    <a:bodyPr/>
                    <a:lstStyle/>
                    <a:p>
                      <a:pPr indent="0" lvl="0" marL="0" rtl="0" algn="l">
                        <a:spcBef>
                          <a:spcPts val="0"/>
                        </a:spcBef>
                        <a:spcAft>
                          <a:spcPts val="0"/>
                        </a:spcAft>
                        <a:buNone/>
                      </a:pPr>
                      <a:r>
                        <a:rPr lang="en" sz="900"/>
                        <a:t>MongoDB (document), Redis (key-value), Cassandra (column), Neo4j (graph)</a:t>
                      </a:r>
                      <a:endParaRPr sz="900"/>
                    </a:p>
                  </a:txBody>
                  <a:tcPr marT="91425" marB="91425" marR="91425" marL="91425"/>
                </a:tc>
              </a:tr>
              <a:tr h="366825">
                <a:tc>
                  <a:txBody>
                    <a:bodyPr/>
                    <a:lstStyle/>
                    <a:p>
                      <a:pPr indent="0" lvl="0" marL="0" rtl="0" algn="ctr">
                        <a:spcBef>
                          <a:spcPts val="0"/>
                        </a:spcBef>
                        <a:spcAft>
                          <a:spcPts val="0"/>
                        </a:spcAft>
                        <a:buNone/>
                      </a:pPr>
                      <a:r>
                        <a:rPr b="1" lang="en" sz="900"/>
                        <a:t>Joins</a:t>
                      </a:r>
                      <a:endParaRPr b="1" sz="900"/>
                    </a:p>
                  </a:txBody>
                  <a:tcPr marT="91425" marB="91425" marR="91425" marL="91425"/>
                </a:tc>
                <a:tc>
                  <a:txBody>
                    <a:bodyPr/>
                    <a:lstStyle/>
                    <a:p>
                      <a:pPr indent="0" lvl="0" marL="0" rtl="0" algn="l">
                        <a:spcBef>
                          <a:spcPts val="0"/>
                        </a:spcBef>
                        <a:spcAft>
                          <a:spcPts val="0"/>
                        </a:spcAft>
                        <a:buNone/>
                      </a:pPr>
                      <a:r>
                        <a:rPr lang="en" sz="900"/>
                        <a:t>Supports JOIN operations between tables</a:t>
                      </a:r>
                      <a:endParaRPr sz="900"/>
                    </a:p>
                  </a:txBody>
                  <a:tcPr marT="91425" marB="91425" marR="91425" marL="91425"/>
                </a:tc>
                <a:tc>
                  <a:txBody>
                    <a:bodyPr/>
                    <a:lstStyle/>
                    <a:p>
                      <a:pPr indent="0" lvl="0" marL="0" rtl="0" algn="l">
                        <a:spcBef>
                          <a:spcPts val="0"/>
                        </a:spcBef>
                        <a:spcAft>
                          <a:spcPts val="0"/>
                        </a:spcAft>
                        <a:buNone/>
                      </a:pPr>
                      <a:r>
                        <a:rPr lang="en" sz="900"/>
                        <a:t>Limited or no JOIN support (denormalized data structure)</a:t>
                      </a:r>
                      <a:endParaRPr sz="900"/>
                    </a:p>
                  </a:txBody>
                  <a:tcPr marT="91425" marB="91425" marR="91425" marL="91425"/>
                </a:tc>
              </a:tr>
              <a:tr h="366825">
                <a:tc>
                  <a:txBody>
                    <a:bodyPr/>
                    <a:lstStyle/>
                    <a:p>
                      <a:pPr indent="0" lvl="0" marL="0" rtl="0" algn="ctr">
                        <a:spcBef>
                          <a:spcPts val="0"/>
                        </a:spcBef>
                        <a:spcAft>
                          <a:spcPts val="0"/>
                        </a:spcAft>
                        <a:buNone/>
                      </a:pPr>
                      <a:r>
                        <a:rPr b="1" lang="en" sz="900"/>
                        <a:t>Data Integrity</a:t>
                      </a:r>
                      <a:endParaRPr b="1" sz="900"/>
                    </a:p>
                  </a:txBody>
                  <a:tcPr marT="91425" marB="91425" marR="91425" marL="91425"/>
                </a:tc>
                <a:tc>
                  <a:txBody>
                    <a:bodyPr/>
                    <a:lstStyle/>
                    <a:p>
                      <a:pPr indent="0" lvl="0" marL="0" rtl="0" algn="l">
                        <a:spcBef>
                          <a:spcPts val="0"/>
                        </a:spcBef>
                        <a:spcAft>
                          <a:spcPts val="0"/>
                        </a:spcAft>
                        <a:buNone/>
                      </a:pPr>
                      <a:r>
                        <a:rPr lang="en" sz="900"/>
                        <a:t>High (due to schema constraints and ACID compliance)</a:t>
                      </a:r>
                      <a:endParaRPr sz="900"/>
                    </a:p>
                  </a:txBody>
                  <a:tcPr marT="91425" marB="91425" marR="91425" marL="91425"/>
                </a:tc>
                <a:tc>
                  <a:txBody>
                    <a:bodyPr/>
                    <a:lstStyle/>
                    <a:p>
                      <a:pPr indent="0" lvl="0" marL="0" rtl="0" algn="l">
                        <a:spcBef>
                          <a:spcPts val="0"/>
                        </a:spcBef>
                        <a:spcAft>
                          <a:spcPts val="0"/>
                        </a:spcAft>
                        <a:buNone/>
                      </a:pPr>
                      <a:r>
                        <a:rPr lang="en" sz="900"/>
                        <a:t>Medium to low (depends on implementation)</a:t>
                      </a:r>
                      <a:endParaRPr sz="900"/>
                    </a:p>
                  </a:txBody>
                  <a:tcPr marT="91425" marB="91425" marR="91425" marL="91425"/>
                </a:tc>
              </a:tr>
              <a:tr h="366825">
                <a:tc>
                  <a:txBody>
                    <a:bodyPr/>
                    <a:lstStyle/>
                    <a:p>
                      <a:pPr indent="0" lvl="0" marL="0" rtl="0" algn="ctr">
                        <a:spcBef>
                          <a:spcPts val="0"/>
                        </a:spcBef>
                        <a:spcAft>
                          <a:spcPts val="0"/>
                        </a:spcAft>
                        <a:buNone/>
                      </a:pPr>
                      <a:r>
                        <a:rPr b="1" lang="en" sz="900"/>
                        <a:t>Flexibility</a:t>
                      </a:r>
                      <a:endParaRPr b="1" sz="900"/>
                    </a:p>
                  </a:txBody>
                  <a:tcPr marT="91425" marB="91425" marR="91425" marL="91425"/>
                </a:tc>
                <a:tc>
                  <a:txBody>
                    <a:bodyPr/>
                    <a:lstStyle/>
                    <a:p>
                      <a:pPr indent="0" lvl="0" marL="0" rtl="0" algn="l">
                        <a:spcBef>
                          <a:spcPts val="0"/>
                        </a:spcBef>
                        <a:spcAft>
                          <a:spcPts val="0"/>
                        </a:spcAft>
                        <a:buNone/>
                      </a:pPr>
                      <a:r>
                        <a:rPr lang="en" sz="900"/>
                        <a:t>Less flexible (schema changes are complex)</a:t>
                      </a:r>
                      <a:endParaRPr sz="900"/>
                    </a:p>
                  </a:txBody>
                  <a:tcPr marT="91425" marB="91425" marR="91425" marL="91425"/>
                </a:tc>
                <a:tc>
                  <a:txBody>
                    <a:bodyPr/>
                    <a:lstStyle/>
                    <a:p>
                      <a:pPr indent="0" lvl="0" marL="0" rtl="0" algn="l">
                        <a:spcBef>
                          <a:spcPts val="0"/>
                        </a:spcBef>
                        <a:spcAft>
                          <a:spcPts val="0"/>
                        </a:spcAft>
                        <a:buNone/>
                      </a:pPr>
                      <a:r>
                        <a:rPr lang="en" sz="900"/>
                        <a:t>Highly flexible (easy to add new fields/data structures)</a:t>
                      </a:r>
                      <a:endParaRPr sz="9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 Database Connectivity with Flask</a:t>
            </a:r>
            <a:endParaRPr/>
          </a:p>
        </p:txBody>
      </p:sp>
      <p:sp>
        <p:nvSpPr>
          <p:cNvPr id="145" name="Google Shape;145;p28"/>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chemeClr val="dk1"/>
                </a:solidFill>
              </a:rPr>
              <a:t>Connecting a database to your Flask application is a crucial step for building dynamic web applications that store and retrieve persistent data. </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Flask, being a microframework, doesn't come with a built-in database solution, giving us the flexibility to choose the database and the library that best fits your needs.</a:t>
            </a:r>
            <a:endParaRPr sz="1200">
              <a:solidFill>
                <a:schemeClr val="dk1"/>
              </a:solidFill>
            </a:endParaRPr>
          </a:p>
          <a:p>
            <a:pPr indent="0" lvl="0" marL="0" rtl="0" algn="l">
              <a:spcBef>
                <a:spcPts val="1400"/>
              </a:spcBef>
              <a:spcAft>
                <a:spcPts val="0"/>
              </a:spcAft>
              <a:buClr>
                <a:schemeClr val="dk1"/>
              </a:buClr>
              <a:buSzPts val="1100"/>
              <a:buFont typeface="Arial"/>
              <a:buNone/>
            </a:pPr>
            <a:r>
              <a:rPr b="1" lang="en" sz="1400">
                <a:solidFill>
                  <a:schemeClr val="dk1"/>
                </a:solidFill>
              </a:rPr>
              <a:t>General Principles for Database Connectivity in Flask</a:t>
            </a:r>
            <a:endParaRPr b="1" sz="14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Regardless of the database type, some best practices apply:</a:t>
            </a:r>
            <a:endParaRPr sz="1200">
              <a:solidFill>
                <a:schemeClr val="dk1"/>
              </a:solidFill>
            </a:endParaRPr>
          </a:p>
          <a:p>
            <a:pPr indent="-304800" lvl="0" marL="457200" rtl="0" algn="l">
              <a:spcBef>
                <a:spcPts val="1200"/>
              </a:spcBef>
              <a:spcAft>
                <a:spcPts val="0"/>
              </a:spcAft>
              <a:buClr>
                <a:schemeClr val="dk1"/>
              </a:buClr>
              <a:buSzPts val="1200"/>
              <a:buAutoNum type="arabicPeriod"/>
            </a:pPr>
            <a:r>
              <a:rPr b="1" lang="en" sz="1200">
                <a:solidFill>
                  <a:schemeClr val="dk1"/>
                </a:solidFill>
              </a:rPr>
              <a:t>Configuration:</a:t>
            </a:r>
            <a:r>
              <a:rPr lang="en" sz="1200">
                <a:solidFill>
                  <a:schemeClr val="dk1"/>
                </a:solidFill>
              </a:rPr>
              <a:t> Store database connection details (host, user, password, database name, port) in your Flask app's configuration (e.g., </a:t>
            </a:r>
            <a:r>
              <a:rPr lang="en" sz="1200">
                <a:solidFill>
                  <a:srgbClr val="188038"/>
                </a:solidFill>
                <a:latin typeface="Roboto Mono"/>
                <a:ea typeface="Roboto Mono"/>
                <a:cs typeface="Roboto Mono"/>
                <a:sym typeface="Roboto Mono"/>
              </a:rPr>
              <a:t>app.config</a:t>
            </a:r>
            <a:r>
              <a:rPr lang="en" sz="1200">
                <a:solidFill>
                  <a:schemeClr val="dk1"/>
                </a:solidFill>
              </a:rPr>
              <a:t>). It's best to use environment variables for sensitive information in production.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Connection Management:</a:t>
            </a:r>
            <a:r>
              <a:rPr lang="en" sz="1200">
                <a:solidFill>
                  <a:schemeClr val="dk1"/>
                </a:solidFill>
              </a:rPr>
              <a:t> Ensure database connections are properly opened and closed. Improper management can lead to resource leaks or performance issues. Flask's </a:t>
            </a:r>
            <a:r>
              <a:rPr lang="en" sz="1200">
                <a:solidFill>
                  <a:srgbClr val="188038"/>
                </a:solidFill>
                <a:latin typeface="Roboto Mono"/>
                <a:ea typeface="Roboto Mono"/>
                <a:cs typeface="Roboto Mono"/>
                <a:sym typeface="Roboto Mono"/>
              </a:rPr>
              <a:t>g</a:t>
            </a:r>
            <a:r>
              <a:rPr lang="en" sz="1200">
                <a:solidFill>
                  <a:schemeClr val="dk1"/>
                </a:solidFill>
              </a:rPr>
              <a:t> object and </a:t>
            </a:r>
            <a:r>
              <a:rPr lang="en" sz="1200">
                <a:solidFill>
                  <a:srgbClr val="188038"/>
                </a:solidFill>
                <a:latin typeface="Roboto Mono"/>
                <a:ea typeface="Roboto Mono"/>
                <a:cs typeface="Roboto Mono"/>
                <a:sym typeface="Roboto Mono"/>
              </a:rPr>
              <a:t>teardown_appcontext</a:t>
            </a:r>
            <a:r>
              <a:rPr lang="en" sz="1200">
                <a:solidFill>
                  <a:schemeClr val="dk1"/>
                </a:solidFill>
              </a:rPr>
              <a:t> decorator are often used for this.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Extensions:</a:t>
            </a:r>
            <a:r>
              <a:rPr lang="en" sz="1200">
                <a:solidFill>
                  <a:schemeClr val="dk1"/>
                </a:solidFill>
              </a:rPr>
              <a:t> For most popular databases, there are Flask extensions that simplify integration, handling connection pooling, session management, and often providing ORM (Object-Relational Mapper) or ODM (Object-Document Mapper) capabilities.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Error Handling:</a:t>
            </a:r>
            <a:r>
              <a:rPr lang="en" sz="1200">
                <a:solidFill>
                  <a:schemeClr val="dk1"/>
                </a:solidFill>
              </a:rPr>
              <a:t> Implement robust error handling for database operations.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SQL Injection Prevention:</a:t>
            </a:r>
            <a:r>
              <a:rPr lang="en" sz="1200">
                <a:solidFill>
                  <a:schemeClr val="dk1"/>
                </a:solidFill>
              </a:rPr>
              <a:t> Always use parameterized queries (placeholders) when inserting or querying data to prevent SQL injection attacks. ORMs/ODMs handle this automatically.</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51" name="Google Shape;151;p2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What is SQLAlchemy?</a:t>
            </a:r>
            <a:endParaRPr b="1"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SQLAlchemy</a:t>
            </a:r>
            <a:r>
              <a:rPr lang="en" sz="1600">
                <a:solidFill>
                  <a:schemeClr val="dk1"/>
                </a:solidFill>
              </a:rPr>
              <a:t> is a powerful </a:t>
            </a:r>
            <a:r>
              <a:rPr b="1" lang="en" sz="1600">
                <a:solidFill>
                  <a:schemeClr val="dk1"/>
                </a:solidFill>
              </a:rPr>
              <a:t>SQL toolkit and Object Relational Mapper (ORM)</a:t>
            </a:r>
            <a:r>
              <a:rPr lang="en" sz="1600">
                <a:solidFill>
                  <a:schemeClr val="dk1"/>
                </a:solidFill>
              </a:rPr>
              <a:t> for Python. It allows developers to interact with databases using </a:t>
            </a:r>
            <a:r>
              <a:rPr b="1" lang="en" sz="1600">
                <a:solidFill>
                  <a:schemeClr val="dk1"/>
                </a:solidFill>
              </a:rPr>
              <a:t>Python objects instead of raw SQL queries</a:t>
            </a:r>
            <a:r>
              <a:rPr lang="en" sz="1600">
                <a:solidFill>
                  <a:schemeClr val="dk1"/>
                </a:solidFill>
              </a:rPr>
              <a:t>, while still giving the flexibility to write raw SQL if needed.</a:t>
            </a:r>
            <a:endParaRPr sz="1600">
              <a:solidFill>
                <a:schemeClr val="dk1"/>
              </a:solidFill>
            </a:endParaRPr>
          </a:p>
          <a:p>
            <a:pPr indent="0" lvl="0" marL="0" rtl="0" algn="l">
              <a:spcBef>
                <a:spcPts val="1400"/>
              </a:spcBef>
              <a:spcAft>
                <a:spcPts val="0"/>
              </a:spcAft>
              <a:buClr>
                <a:schemeClr val="dk1"/>
              </a:buClr>
              <a:buSzPts val="1100"/>
              <a:buFont typeface="Arial"/>
              <a:buNone/>
            </a:pPr>
            <a:r>
              <a:rPr b="1" lang="en" sz="1600">
                <a:solidFill>
                  <a:schemeClr val="dk1"/>
                </a:solidFill>
              </a:rPr>
              <a:t>Why Use SQLAlchemy?</a:t>
            </a:r>
            <a:endParaRPr b="1"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Simplifies </a:t>
            </a:r>
            <a:r>
              <a:rPr b="1" lang="en" sz="1600">
                <a:solidFill>
                  <a:schemeClr val="dk1"/>
                </a:solidFill>
              </a:rPr>
              <a:t>database interactions</a:t>
            </a:r>
            <a:endParaRPr b="1"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Allows writing Pythonic code instead of SQL</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Supports </a:t>
            </a:r>
            <a:r>
              <a:rPr b="1" lang="en" sz="1600">
                <a:solidFill>
                  <a:schemeClr val="dk1"/>
                </a:solidFill>
              </a:rPr>
              <a:t>multiple databases</a:t>
            </a:r>
            <a:r>
              <a:rPr lang="en" sz="1600">
                <a:solidFill>
                  <a:schemeClr val="dk1"/>
                </a:solidFill>
              </a:rPr>
              <a:t> (SQLite, MySQL, PostgreSQL, etc.)</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Provides both </a:t>
            </a:r>
            <a:r>
              <a:rPr b="1" lang="en" sz="1600">
                <a:solidFill>
                  <a:schemeClr val="dk1"/>
                </a:solidFill>
              </a:rPr>
              <a:t>ORM and Core</a:t>
            </a:r>
            <a:r>
              <a:rPr lang="en" sz="1600">
                <a:solidFill>
                  <a:schemeClr val="dk1"/>
                </a:solidFill>
              </a:rPr>
              <a:t> layers for flexibility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Well-documented and widely adopted in frameworks like </a:t>
            </a:r>
            <a:r>
              <a:rPr b="1" lang="en" sz="1600">
                <a:solidFill>
                  <a:schemeClr val="dk1"/>
                </a:solidFill>
              </a:rPr>
              <a:t>Flask</a:t>
            </a:r>
            <a:endParaRPr b="1" sz="1600">
              <a:solidFill>
                <a:schemeClr val="dk1"/>
              </a:solidFill>
            </a:endParaRPr>
          </a:p>
          <a:p>
            <a:pPr indent="0" lvl="0" marL="0" rtl="0" algn="l">
              <a:lnSpc>
                <a:spcPct val="135714"/>
              </a:lnSpc>
              <a:spcBef>
                <a:spcPts val="1200"/>
              </a:spcBef>
              <a:spcAft>
                <a:spcPts val="0"/>
              </a:spcAft>
              <a:buSzPts val="1100"/>
              <a:buNone/>
            </a:pPr>
            <a:r>
              <a:t/>
            </a:r>
            <a:endParaRPr b="1"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57" name="Google Shape;157;p3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chemeClr val="dk1"/>
                </a:solidFill>
              </a:rPr>
              <a:t>Common ORM Operations</a:t>
            </a:r>
            <a:endParaRPr b="1" sz="1600">
              <a:solidFill>
                <a:schemeClr val="dk1"/>
              </a:solidFill>
            </a:endParaRPr>
          </a:p>
          <a:p>
            <a:pPr indent="0" lvl="0" marL="0" rtl="0" algn="l">
              <a:lnSpc>
                <a:spcPct val="135714"/>
              </a:lnSpc>
              <a:spcBef>
                <a:spcPts val="1200"/>
              </a:spcBef>
              <a:spcAft>
                <a:spcPts val="0"/>
              </a:spcAft>
              <a:buSzPts val="1100"/>
              <a:buNone/>
            </a:pPr>
            <a:r>
              <a:t/>
            </a:r>
            <a:endParaRPr b="1" sz="1100">
              <a:solidFill>
                <a:schemeClr val="dk1"/>
              </a:solidFill>
            </a:endParaRPr>
          </a:p>
        </p:txBody>
      </p:sp>
      <p:graphicFrame>
        <p:nvGraphicFramePr>
          <p:cNvPr id="158" name="Google Shape;158;p30"/>
          <p:cNvGraphicFramePr/>
          <p:nvPr/>
        </p:nvGraphicFramePr>
        <p:xfrm>
          <a:off x="571500" y="1619250"/>
          <a:ext cx="3000000" cy="3000000"/>
        </p:xfrm>
        <a:graphic>
          <a:graphicData uri="http://schemas.openxmlformats.org/drawingml/2006/table">
            <a:tbl>
              <a:tblPr>
                <a:noFill/>
                <a:tableStyleId>{03123F6C-A3C0-423A-9689-C866505476EB}</a:tableStyleId>
              </a:tblPr>
              <a:tblGrid>
                <a:gridCol w="3619500"/>
                <a:gridCol w="3619500"/>
              </a:tblGrid>
              <a:tr h="381000">
                <a:tc>
                  <a:txBody>
                    <a:bodyPr/>
                    <a:lstStyle/>
                    <a:p>
                      <a:pPr indent="0" lvl="0" marL="0" rtl="0" algn="ctr">
                        <a:lnSpc>
                          <a:spcPct val="115000"/>
                        </a:lnSpc>
                        <a:spcBef>
                          <a:spcPts val="0"/>
                        </a:spcBef>
                        <a:spcAft>
                          <a:spcPts val="0"/>
                        </a:spcAft>
                        <a:buNone/>
                      </a:pPr>
                      <a:r>
                        <a:rPr b="1" lang="en" sz="1100"/>
                        <a:t>Operation</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Code Example</a:t>
                      </a:r>
                      <a:endParaRPr b="1" sz="1100"/>
                    </a:p>
                  </a:txBody>
                  <a:tcPr marT="91425" marB="91425" marR="91425" marL="91425"/>
                </a:tc>
              </a:tr>
              <a:tr h="381000">
                <a:tc>
                  <a:txBody>
                    <a:bodyPr/>
                    <a:lstStyle/>
                    <a:p>
                      <a:pPr indent="0" lvl="0" marL="0" rtl="0" algn="l">
                        <a:spcBef>
                          <a:spcPts val="0"/>
                        </a:spcBef>
                        <a:spcAft>
                          <a:spcPts val="0"/>
                        </a:spcAft>
                        <a:buNone/>
                      </a:pPr>
                      <a:r>
                        <a:rPr lang="en"/>
                        <a:t>Create</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db.session.add(obj); db.session.commit()</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a:t>Read</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User.query.all()</a:t>
                      </a:r>
                      <a:r>
                        <a:rPr lang="en" sz="1100"/>
                        <a:t> or </a:t>
                      </a:r>
                      <a:r>
                        <a:rPr lang="en" sz="1100">
                          <a:solidFill>
                            <a:srgbClr val="188038"/>
                          </a:solidFill>
                          <a:latin typeface="Roboto Mono"/>
                          <a:ea typeface="Roboto Mono"/>
                          <a:cs typeface="Roboto Mono"/>
                          <a:sym typeface="Roboto Mono"/>
                        </a:rPr>
                        <a:t>User.query.filter_by()</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a:t>Update</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user.username = "newname"</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a:t>Delete</a:t>
                      </a:r>
                      <a:endParaRPr/>
                    </a:p>
                  </a:txBody>
                  <a:tcPr marT="91425" marB="91425" marR="91425" marL="91425"/>
                </a:tc>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db.session.delete(user)</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64" name="Google Shape;164;p31"/>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Key SQLAlchemy Features</a:t>
            </a:r>
            <a:endParaRPr b="1" sz="1600">
              <a:solidFill>
                <a:schemeClr val="dk1"/>
              </a:solidFill>
            </a:endParaRPr>
          </a:p>
          <a:p>
            <a:pPr indent="-317500" lvl="0" marL="457200" rtl="0" algn="l">
              <a:lnSpc>
                <a:spcPct val="150000"/>
              </a:lnSpc>
              <a:spcBef>
                <a:spcPts val="1200"/>
              </a:spcBef>
              <a:spcAft>
                <a:spcPts val="0"/>
              </a:spcAft>
              <a:buClr>
                <a:schemeClr val="dk1"/>
              </a:buClr>
              <a:buSzPts val="1400"/>
              <a:buChar char="●"/>
            </a:pPr>
            <a:r>
              <a:rPr b="1" lang="en" sz="1400">
                <a:solidFill>
                  <a:schemeClr val="dk1"/>
                </a:solidFill>
              </a:rPr>
              <a:t>Model definition</a:t>
            </a:r>
            <a:r>
              <a:rPr lang="en" sz="1400">
                <a:solidFill>
                  <a:schemeClr val="dk1"/>
                </a:solidFill>
              </a:rPr>
              <a:t> via Python classes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Query building</a:t>
            </a:r>
            <a:r>
              <a:rPr lang="en" sz="1400">
                <a:solidFill>
                  <a:schemeClr val="dk1"/>
                </a:solidFill>
              </a:rPr>
              <a:t> via </a:t>
            </a:r>
            <a:r>
              <a:rPr lang="en" sz="1400">
                <a:solidFill>
                  <a:srgbClr val="188038"/>
                </a:solidFill>
                <a:latin typeface="Roboto Mono"/>
                <a:ea typeface="Roboto Mono"/>
                <a:cs typeface="Roboto Mono"/>
                <a:sym typeface="Roboto Mono"/>
              </a:rPr>
              <a:t>Model.query</a:t>
            </a:r>
            <a:endParaRPr sz="1400">
              <a:solidFill>
                <a:srgbClr val="188038"/>
              </a:solidFill>
              <a:latin typeface="Roboto Mono"/>
              <a:ea typeface="Roboto Mono"/>
              <a:cs typeface="Roboto Mono"/>
              <a:sym typeface="Roboto Mono"/>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Relationships</a:t>
            </a:r>
            <a:r>
              <a:rPr lang="en" sz="1400">
                <a:solidFill>
                  <a:schemeClr val="dk1"/>
                </a:solidFill>
              </a:rPr>
              <a:t> like </a:t>
            </a:r>
            <a:r>
              <a:rPr lang="en" sz="1400">
                <a:solidFill>
                  <a:srgbClr val="188038"/>
                </a:solidFill>
                <a:latin typeface="Roboto Mono"/>
                <a:ea typeface="Roboto Mono"/>
                <a:cs typeface="Roboto Mono"/>
                <a:sym typeface="Roboto Mono"/>
              </a:rPr>
              <a:t>One-to-Many</a:t>
            </a:r>
            <a:r>
              <a:rPr lang="en" sz="1400">
                <a:solidFill>
                  <a:schemeClr val="dk1"/>
                </a:solidFill>
              </a:rPr>
              <a:t>, </a:t>
            </a:r>
            <a:r>
              <a:rPr lang="en" sz="1400">
                <a:solidFill>
                  <a:srgbClr val="188038"/>
                </a:solidFill>
                <a:latin typeface="Roboto Mono"/>
                <a:ea typeface="Roboto Mono"/>
                <a:cs typeface="Roboto Mono"/>
                <a:sym typeface="Roboto Mono"/>
              </a:rPr>
              <a:t>Many-to-Many</a:t>
            </a:r>
            <a:endParaRPr sz="1400">
              <a:solidFill>
                <a:srgbClr val="188038"/>
              </a:solidFill>
              <a:latin typeface="Roboto Mono"/>
              <a:ea typeface="Roboto Mono"/>
              <a:cs typeface="Roboto Mono"/>
              <a:sym typeface="Roboto Mono"/>
            </a:endParaRPr>
          </a:p>
          <a:p>
            <a:pPr indent="-317500" lvl="0" marL="457200" rtl="0" algn="l">
              <a:lnSpc>
                <a:spcPct val="150000"/>
              </a:lnSpc>
              <a:spcBef>
                <a:spcPts val="0"/>
              </a:spcBef>
              <a:spcAft>
                <a:spcPts val="0"/>
              </a:spcAft>
              <a:buClr>
                <a:schemeClr val="dk1"/>
              </a:buClr>
              <a:buSzPts val="1400"/>
              <a:buChar char="●"/>
            </a:pPr>
            <a:r>
              <a:rPr b="1" lang="en" sz="1400">
                <a:solidFill>
                  <a:schemeClr val="dk1"/>
                </a:solidFill>
              </a:rPr>
              <a:t>Database migrations</a:t>
            </a:r>
            <a:r>
              <a:rPr lang="en" sz="1400">
                <a:solidFill>
                  <a:schemeClr val="dk1"/>
                </a:solidFill>
              </a:rPr>
              <a:t> (commonly used with Flask-Migrate)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Compatible with </a:t>
            </a:r>
            <a:r>
              <a:rPr b="1" lang="en" sz="1400">
                <a:solidFill>
                  <a:schemeClr val="dk1"/>
                </a:solidFill>
              </a:rPr>
              <a:t>Flask</a:t>
            </a:r>
            <a:r>
              <a:rPr lang="en" sz="1400">
                <a:solidFill>
                  <a:schemeClr val="dk1"/>
                </a:solidFill>
              </a:rPr>
              <a:t>, </a:t>
            </a:r>
            <a:r>
              <a:rPr b="1" lang="en" sz="1400">
                <a:solidFill>
                  <a:schemeClr val="dk1"/>
                </a:solidFill>
              </a:rPr>
              <a:t>FastAPI</a:t>
            </a:r>
            <a:r>
              <a:rPr lang="en" sz="1400">
                <a:solidFill>
                  <a:schemeClr val="dk1"/>
                </a:solidFill>
              </a:rPr>
              <a:t>, </a:t>
            </a:r>
            <a:r>
              <a:rPr b="1" lang="en" sz="1400">
                <a:solidFill>
                  <a:schemeClr val="dk1"/>
                </a:solidFill>
              </a:rPr>
              <a:t>Pyramid</a:t>
            </a:r>
            <a:r>
              <a:rPr lang="en" sz="1400">
                <a:solidFill>
                  <a:schemeClr val="dk1"/>
                </a:solidFill>
              </a:rPr>
              <a:t>, and standalone Python apps</a:t>
            </a:r>
            <a:endParaRPr sz="1400">
              <a:solidFill>
                <a:schemeClr val="dk1"/>
              </a:solidFill>
            </a:endParaRPr>
          </a:p>
          <a:p>
            <a:pPr indent="0" lvl="0" marL="0" rtl="0" algn="l">
              <a:spcBef>
                <a:spcPts val="1800"/>
              </a:spcBef>
              <a:spcAft>
                <a:spcPts val="0"/>
              </a:spcAft>
              <a:buClr>
                <a:schemeClr val="dk1"/>
              </a:buClr>
              <a:buSzPts val="1100"/>
              <a:buFont typeface="Arial"/>
              <a:buNone/>
            </a:pPr>
            <a:r>
              <a:rPr b="1" lang="en" sz="2000">
                <a:solidFill>
                  <a:schemeClr val="dk1"/>
                </a:solidFill>
              </a:rPr>
              <a:t>Real-Life Analogy</a:t>
            </a:r>
            <a:endParaRPr b="1" sz="20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 sz="1400">
                <a:solidFill>
                  <a:schemeClr val="dk1"/>
                </a:solidFill>
              </a:rPr>
              <a:t>Imagine a </a:t>
            </a:r>
            <a:r>
              <a:rPr b="1" lang="en" sz="1400">
                <a:solidFill>
                  <a:schemeClr val="dk1"/>
                </a:solidFill>
              </a:rPr>
              <a:t>spreadsheet</a:t>
            </a:r>
            <a:r>
              <a:rPr lang="en" sz="1400">
                <a:solidFill>
                  <a:schemeClr val="dk1"/>
                </a:solidFill>
              </a:rPr>
              <a:t> (database table).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SQLAlchemy lets you manipulate each </a:t>
            </a:r>
            <a:r>
              <a:rPr b="1" lang="en" sz="1400">
                <a:solidFill>
                  <a:schemeClr val="dk1"/>
                </a:solidFill>
              </a:rPr>
              <a:t>row</a:t>
            </a:r>
            <a:r>
              <a:rPr lang="en" sz="1400">
                <a:solidFill>
                  <a:schemeClr val="dk1"/>
                </a:solidFill>
              </a:rPr>
              <a:t> as a </a:t>
            </a:r>
            <a:r>
              <a:rPr b="1" lang="en" sz="1400">
                <a:solidFill>
                  <a:schemeClr val="dk1"/>
                </a:solidFill>
              </a:rPr>
              <a:t>Python object</a:t>
            </a:r>
            <a:r>
              <a:rPr lang="en" sz="1400">
                <a:solidFill>
                  <a:schemeClr val="dk1"/>
                </a:solidFill>
              </a:rPr>
              <a:t> (</a:t>
            </a:r>
            <a:r>
              <a:rPr lang="en" sz="1400">
                <a:solidFill>
                  <a:srgbClr val="188038"/>
                </a:solidFill>
                <a:latin typeface="Roboto Mono"/>
                <a:ea typeface="Roboto Mono"/>
                <a:cs typeface="Roboto Mono"/>
                <a:sym typeface="Roboto Mono"/>
              </a:rPr>
              <a:t>User</a:t>
            </a:r>
            <a:r>
              <a:rPr lang="en" sz="1400">
                <a:solidFill>
                  <a:schemeClr val="dk1"/>
                </a:solidFill>
              </a:rPr>
              <a:t>, </a:t>
            </a:r>
            <a:r>
              <a:rPr lang="en" sz="1400">
                <a:solidFill>
                  <a:srgbClr val="188038"/>
                </a:solidFill>
                <a:latin typeface="Roboto Mono"/>
                <a:ea typeface="Roboto Mono"/>
                <a:cs typeface="Roboto Mono"/>
                <a:sym typeface="Roboto Mono"/>
              </a:rPr>
              <a:t>Post</a:t>
            </a:r>
            <a:r>
              <a:rPr lang="en" sz="1400">
                <a:solidFill>
                  <a:schemeClr val="dk1"/>
                </a:solidFill>
              </a:rPr>
              <a:t>, etc.)</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You don't need to write </a:t>
            </a:r>
            <a:r>
              <a:rPr lang="en" sz="1400">
                <a:solidFill>
                  <a:srgbClr val="188038"/>
                </a:solidFill>
                <a:latin typeface="Roboto Mono"/>
                <a:ea typeface="Roboto Mono"/>
                <a:cs typeface="Roboto Mono"/>
                <a:sym typeface="Roboto Mono"/>
              </a:rPr>
              <a:t>INSERT INTO users VALUES (...)</a:t>
            </a:r>
            <a:r>
              <a:rPr lang="en" sz="1400">
                <a:solidFill>
                  <a:schemeClr val="dk1"/>
                </a:solidFill>
              </a:rPr>
              <a:t>, but just </a:t>
            </a:r>
            <a:r>
              <a:rPr lang="en" sz="1400">
                <a:solidFill>
                  <a:srgbClr val="188038"/>
                </a:solidFill>
                <a:latin typeface="Roboto Mono"/>
                <a:ea typeface="Roboto Mono"/>
                <a:cs typeface="Roboto Mono"/>
                <a:sym typeface="Roboto Mono"/>
              </a:rPr>
              <a:t>db.session.add(user)</a:t>
            </a:r>
            <a:br>
              <a:rPr lang="en" sz="1400">
                <a:solidFill>
                  <a:srgbClr val="188038"/>
                </a:solidFill>
                <a:latin typeface="Roboto Mono"/>
                <a:ea typeface="Roboto Mono"/>
                <a:cs typeface="Roboto Mono"/>
                <a:sym typeface="Roboto Mono"/>
              </a:rPr>
            </a:br>
            <a:endParaRPr sz="1400">
              <a:solidFill>
                <a:srgbClr val="188038"/>
              </a:solidFill>
              <a:latin typeface="Roboto Mono"/>
              <a:ea typeface="Roboto Mono"/>
              <a:cs typeface="Roboto Mono"/>
              <a:sym typeface="Roboto Mono"/>
            </a:endParaRPr>
          </a:p>
          <a:p>
            <a:pPr indent="0" lvl="0" marL="0" rtl="0" algn="l">
              <a:lnSpc>
                <a:spcPct val="135714"/>
              </a:lnSpc>
              <a:spcBef>
                <a:spcPts val="0"/>
              </a:spcBef>
              <a:spcAft>
                <a:spcPts val="0"/>
              </a:spcAft>
              <a:buSzPts val="1100"/>
              <a:buNone/>
            </a:pPr>
            <a:r>
              <a:t/>
            </a:r>
            <a:endParaRPr b="1" sz="1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4.1 Introduction to Databases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What is a Database?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At its core, a database is:</a:t>
            </a:r>
            <a:endParaRPr sz="1700">
              <a:solidFill>
                <a:schemeClr val="dk1"/>
              </a:solidFill>
            </a:endParaRPr>
          </a:p>
          <a:p>
            <a:pPr indent="-336550" lvl="0" marL="457200" rtl="0" algn="l">
              <a:spcBef>
                <a:spcPts val="1200"/>
              </a:spcBef>
              <a:spcAft>
                <a:spcPts val="0"/>
              </a:spcAft>
              <a:buClr>
                <a:schemeClr val="dk1"/>
              </a:buClr>
              <a:buSzPts val="1700"/>
              <a:buAutoNum type="arabicPeriod"/>
            </a:pPr>
            <a:r>
              <a:rPr b="1" lang="en" sz="1700">
                <a:solidFill>
                  <a:schemeClr val="dk1"/>
                </a:solidFill>
              </a:rPr>
              <a:t>An Organized Collection of Data:</a:t>
            </a:r>
            <a:r>
              <a:rPr lang="en" sz="1700">
                <a:solidFill>
                  <a:schemeClr val="dk1"/>
                </a:solidFill>
              </a:rPr>
              <a:t> It's a structured way to store information, much like a digital filing cabinet.</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Persistent Storage:</a:t>
            </a:r>
            <a:r>
              <a:rPr lang="en" sz="1700">
                <a:solidFill>
                  <a:schemeClr val="dk1"/>
                </a:solidFill>
              </a:rPr>
              <a:t> Unlike data stored in memory (RAM), data in a database persists even after a program closes or the computer shuts down.</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Managed by a DBMS:</a:t>
            </a:r>
            <a:r>
              <a:rPr lang="en" sz="1700">
                <a:solidFill>
                  <a:schemeClr val="dk1"/>
                </a:solidFill>
              </a:rPr>
              <a:t> A Database Management System (DBMS) is the software that allows users and applications to interact with the database. It handles data storage, retrieval, security, integrity, and concurrency.</a:t>
            </a:r>
            <a:endParaRPr sz="1700">
              <a:solidFill>
                <a:schemeClr val="dk1"/>
              </a:solidFill>
            </a:endParaRPr>
          </a:p>
          <a:p>
            <a:pPr indent="0" lvl="0" marL="0" rtl="0" algn="l">
              <a:spcBef>
                <a:spcPts val="1200"/>
              </a:spcBef>
              <a:spcAft>
                <a:spcPts val="12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70" name="Google Shape;170;p3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600">
                <a:solidFill>
                  <a:schemeClr val="dk1"/>
                </a:solidFill>
              </a:rPr>
              <a:t>1. </a:t>
            </a:r>
            <a:r>
              <a:rPr b="1" lang="en" sz="1600">
                <a:solidFill>
                  <a:schemeClr val="dk1"/>
                </a:solidFill>
              </a:rPr>
              <a:t>Required Python Modules/Libraries</a:t>
            </a:r>
            <a:endParaRPr b="1" sz="1600">
              <a:solidFill>
                <a:schemeClr val="dk1"/>
              </a:solidFill>
            </a:endParaRPr>
          </a:p>
          <a:p>
            <a:pPr indent="0" lvl="0" marL="0" rtl="0" algn="l">
              <a:lnSpc>
                <a:spcPct val="135714"/>
              </a:lnSpc>
              <a:spcBef>
                <a:spcPts val="0"/>
              </a:spcBef>
              <a:spcAft>
                <a:spcPts val="0"/>
              </a:spcAft>
              <a:buSzPts val="1100"/>
              <a:buNone/>
            </a:pPr>
            <a:r>
              <a:t/>
            </a:r>
            <a:endParaRPr b="1" sz="1100">
              <a:solidFill>
                <a:schemeClr val="dk1"/>
              </a:solidFill>
            </a:endParaRPr>
          </a:p>
        </p:txBody>
      </p:sp>
      <p:graphicFrame>
        <p:nvGraphicFramePr>
          <p:cNvPr id="171" name="Google Shape;171;p32"/>
          <p:cNvGraphicFramePr/>
          <p:nvPr/>
        </p:nvGraphicFramePr>
        <p:xfrm>
          <a:off x="647700" y="1657350"/>
          <a:ext cx="3000000" cy="3000000"/>
        </p:xfrm>
        <a:graphic>
          <a:graphicData uri="http://schemas.openxmlformats.org/drawingml/2006/table">
            <a:tbl>
              <a:tblPr>
                <a:noFill/>
                <a:tableStyleId>{03123F6C-A3C0-423A-9689-C866505476EB}</a:tableStyleId>
              </a:tblPr>
              <a:tblGrid>
                <a:gridCol w="2413000"/>
                <a:gridCol w="2413000"/>
                <a:gridCol w="2413000"/>
              </a:tblGrid>
              <a:tr h="381000">
                <a:tc>
                  <a:txBody>
                    <a:bodyPr/>
                    <a:lstStyle/>
                    <a:p>
                      <a:pPr indent="0" lvl="0" marL="0" rtl="0" algn="ctr">
                        <a:lnSpc>
                          <a:spcPct val="115000"/>
                        </a:lnSpc>
                        <a:spcBef>
                          <a:spcPts val="0"/>
                        </a:spcBef>
                        <a:spcAft>
                          <a:spcPts val="0"/>
                        </a:spcAft>
                        <a:buNone/>
                      </a:pPr>
                      <a:r>
                        <a:rPr b="1" lang="en" sz="1300"/>
                        <a:t>Requirement</a:t>
                      </a:r>
                      <a:endParaRPr b="1" sz="1300"/>
                    </a:p>
                  </a:txBody>
                  <a:tcPr marT="91425" marB="91425" marR="91425" marL="91425"/>
                </a:tc>
                <a:tc>
                  <a:txBody>
                    <a:bodyPr/>
                    <a:lstStyle/>
                    <a:p>
                      <a:pPr indent="0" lvl="0" marL="0" rtl="0" algn="ctr">
                        <a:lnSpc>
                          <a:spcPct val="115000"/>
                        </a:lnSpc>
                        <a:spcBef>
                          <a:spcPts val="0"/>
                        </a:spcBef>
                        <a:spcAft>
                          <a:spcPts val="0"/>
                        </a:spcAft>
                        <a:buNone/>
                      </a:pPr>
                      <a:r>
                        <a:rPr b="1" lang="en" sz="1300"/>
                        <a:t>Purpose</a:t>
                      </a:r>
                      <a:endParaRPr b="1" sz="1300"/>
                    </a:p>
                  </a:txBody>
                  <a:tcPr marT="91425" marB="91425" marR="91425" marL="91425"/>
                </a:tc>
                <a:tc>
                  <a:txBody>
                    <a:bodyPr/>
                    <a:lstStyle/>
                    <a:p>
                      <a:pPr indent="0" lvl="0" marL="0" rtl="0" algn="ctr">
                        <a:lnSpc>
                          <a:spcPct val="115000"/>
                        </a:lnSpc>
                        <a:spcBef>
                          <a:spcPts val="0"/>
                        </a:spcBef>
                        <a:spcAft>
                          <a:spcPts val="0"/>
                        </a:spcAft>
                        <a:buNone/>
                      </a:pPr>
                      <a:r>
                        <a:rPr b="1" lang="en" sz="1300"/>
                        <a:t>How to Install</a:t>
                      </a:r>
                      <a:endParaRPr b="1" sz="1300"/>
                    </a:p>
                  </a:txBody>
                  <a:tcPr marT="91425" marB="91425" marR="91425" marL="91425"/>
                </a:tc>
              </a:tr>
              <a:tr h="381000">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flask</a:t>
                      </a:r>
                      <a:endParaRPr sz="13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300"/>
                        <a:t>Web framework</a:t>
                      </a:r>
                      <a:endParaRPr sz="1300"/>
                    </a:p>
                  </a:txBody>
                  <a:tcPr marT="91425" marB="91425" marR="91425" marL="91425"/>
                </a:tc>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pip install flask</a:t>
                      </a:r>
                      <a:endParaRPr sz="13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flask_sqlalchemy</a:t>
                      </a:r>
                      <a:endParaRPr sz="13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300"/>
                        <a:t>SQLAlchemy integration for Flask</a:t>
                      </a:r>
                      <a:endParaRPr sz="1300"/>
                    </a:p>
                  </a:txBody>
                  <a:tcPr marT="91425" marB="91425" marR="91425" marL="91425"/>
                </a:tc>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pip install flask_sqlalchemy</a:t>
                      </a:r>
                      <a:endParaRPr sz="13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sqlite3</a:t>
                      </a:r>
                      <a:r>
                        <a:rPr lang="en" sz="1300"/>
                        <a:t> </a:t>
                      </a:r>
                      <a:r>
                        <a:rPr i="1" lang="en" sz="1300"/>
                        <a:t>(built-in)</a:t>
                      </a:r>
                      <a:endParaRPr i="1" sz="1300"/>
                    </a:p>
                  </a:txBody>
                  <a:tcPr marT="91425" marB="91425" marR="91425" marL="91425"/>
                </a:tc>
                <a:tc>
                  <a:txBody>
                    <a:bodyPr/>
                    <a:lstStyle/>
                    <a:p>
                      <a:pPr indent="0" lvl="0" marL="0" rtl="0" algn="l">
                        <a:spcBef>
                          <a:spcPts val="0"/>
                        </a:spcBef>
                        <a:spcAft>
                          <a:spcPts val="0"/>
                        </a:spcAft>
                        <a:buNone/>
                      </a:pPr>
                      <a:r>
                        <a:rPr lang="en" sz="1300"/>
                        <a:t>Default database engine (optional usage)</a:t>
                      </a:r>
                      <a:endParaRPr sz="1300"/>
                    </a:p>
                  </a:txBody>
                  <a:tcPr marT="91425" marB="91425" marR="91425" marL="91425"/>
                </a:tc>
                <a:tc>
                  <a:txBody>
                    <a:bodyPr/>
                    <a:lstStyle/>
                    <a:p>
                      <a:pPr indent="0" lvl="0" marL="0" rtl="0" algn="l">
                        <a:spcBef>
                          <a:spcPts val="0"/>
                        </a:spcBef>
                        <a:spcAft>
                          <a:spcPts val="0"/>
                        </a:spcAft>
                        <a:buNone/>
                      </a:pPr>
                      <a:r>
                        <a:rPr lang="en" sz="1300"/>
                        <a:t>Comes with Python</a:t>
                      </a:r>
                      <a:endParaRPr sz="13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77" name="Google Shape;177;p33"/>
          <p:cNvSpPr txBox="1"/>
          <p:nvPr>
            <p:ph idx="1" type="body"/>
          </p:nvPr>
        </p:nvSpPr>
        <p:spPr>
          <a:xfrm>
            <a:off x="311700" y="10479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700">
                <a:solidFill>
                  <a:schemeClr val="dk1"/>
                </a:solidFill>
              </a:rPr>
              <a:t>2. Configuration in Flask App</a:t>
            </a:r>
            <a:endParaRPr b="1" sz="1700">
              <a:solidFill>
                <a:schemeClr val="dk1"/>
              </a:solidFill>
            </a:endParaRPr>
          </a:p>
          <a:p>
            <a:pPr indent="0" lvl="0" marL="0" rtl="0" algn="l">
              <a:spcBef>
                <a:spcPts val="1200"/>
              </a:spcBef>
              <a:spcAft>
                <a:spcPts val="0"/>
              </a:spcAft>
              <a:buSzPts val="1100"/>
              <a:buNone/>
            </a:pPr>
            <a:r>
              <a:rPr lang="en" sz="1400">
                <a:solidFill>
                  <a:schemeClr val="dk1"/>
                </a:solidFill>
              </a:rPr>
              <a:t>In your </a:t>
            </a:r>
            <a:r>
              <a:rPr lang="en" sz="1400">
                <a:solidFill>
                  <a:srgbClr val="188038"/>
                </a:solidFill>
                <a:latin typeface="Roboto Mono"/>
                <a:ea typeface="Roboto Mono"/>
                <a:cs typeface="Roboto Mono"/>
                <a:sym typeface="Roboto Mono"/>
              </a:rPr>
              <a:t>app.py</a:t>
            </a:r>
            <a:r>
              <a:rPr lang="en" sz="1400">
                <a:solidFill>
                  <a:schemeClr val="dk1"/>
                </a:solidFill>
              </a:rPr>
              <a:t> file, configure the following:</a:t>
            </a:r>
            <a:endParaRPr sz="1400">
              <a:solidFill>
                <a:schemeClr val="dk1"/>
              </a:solidFill>
            </a:endParaRPr>
          </a:p>
          <a:p>
            <a:pPr indent="0" lvl="0" marL="0" rtl="0" algn="l">
              <a:spcBef>
                <a:spcPts val="1200"/>
              </a:spcBef>
              <a:spcAft>
                <a:spcPts val="0"/>
              </a:spcAft>
              <a:buSzPts val="1100"/>
              <a:buNone/>
            </a:pPr>
            <a:r>
              <a:rPr lang="en" sz="1400">
                <a:solidFill>
                  <a:schemeClr val="dk1"/>
                </a:solidFill>
              </a:rPr>
              <a:t>python</a:t>
            </a:r>
            <a:endParaRPr sz="1400">
              <a:solidFill>
                <a:schemeClr val="dk1"/>
              </a:solidFill>
            </a:endParaRPr>
          </a:p>
          <a:p>
            <a:pPr indent="0" lvl="0" marL="0" rtl="0" algn="l">
              <a:lnSpc>
                <a:spcPct val="135714"/>
              </a:lnSpc>
              <a:spcBef>
                <a:spcPts val="0"/>
              </a:spcBef>
              <a:spcAft>
                <a:spcPts val="0"/>
              </a:spcAft>
              <a:buSzPts val="1100"/>
              <a:buNone/>
            </a:pPr>
            <a:r>
              <a:t/>
            </a:r>
            <a:endParaRPr sz="1400">
              <a:solidFill>
                <a:schemeClr val="dk1"/>
              </a:solidFill>
            </a:endParaRPr>
          </a:p>
          <a:p>
            <a:pPr indent="0" lvl="0" marL="0" rtl="0" algn="l">
              <a:lnSpc>
                <a:spcPct val="135714"/>
              </a:lnSpc>
              <a:spcBef>
                <a:spcPts val="0"/>
              </a:spcBef>
              <a:spcAft>
                <a:spcPts val="0"/>
              </a:spcAft>
              <a:buSzPts val="1100"/>
              <a:buNone/>
            </a:pPr>
            <a:r>
              <a:rPr lang="en" sz="1400">
                <a:solidFill>
                  <a:srgbClr val="188038"/>
                </a:solidFill>
                <a:latin typeface="Roboto Mono"/>
                <a:ea typeface="Roboto Mono"/>
                <a:cs typeface="Roboto Mono"/>
                <a:sym typeface="Roboto Mono"/>
              </a:rPr>
              <a:t>app.config['SQLALCHEMY_DATABASE_URI'] = 'sqlite:///site.db'</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SzPts val="1100"/>
              <a:buNone/>
            </a:pPr>
            <a:r>
              <a:rPr lang="en" sz="1400">
                <a:solidFill>
                  <a:srgbClr val="188038"/>
                </a:solidFill>
                <a:latin typeface="Roboto Mono"/>
                <a:ea typeface="Roboto Mono"/>
                <a:cs typeface="Roboto Mono"/>
                <a:sym typeface="Roboto Mono"/>
              </a:rPr>
              <a:t>app.config['SQLALCHEMY_TRACK_MODIFICATIONS'] = False</a:t>
            </a:r>
            <a:endParaRPr sz="1400">
              <a:solidFill>
                <a:srgbClr val="188038"/>
              </a:solidFill>
              <a:latin typeface="Roboto Mono"/>
              <a:ea typeface="Roboto Mono"/>
              <a:cs typeface="Roboto Mono"/>
              <a:sym typeface="Roboto Mono"/>
            </a:endParaRPr>
          </a:p>
          <a:p>
            <a:pPr indent="0" lvl="0" marL="0" rtl="0" algn="l">
              <a:lnSpc>
                <a:spcPct val="135714"/>
              </a:lnSpc>
              <a:spcBef>
                <a:spcPts val="0"/>
              </a:spcBef>
              <a:spcAft>
                <a:spcPts val="0"/>
              </a:spcAft>
              <a:buSzPts val="1100"/>
              <a:buNone/>
            </a:pPr>
            <a:r>
              <a:t/>
            </a:r>
            <a:endParaRPr sz="1600">
              <a:solidFill>
                <a:schemeClr val="dk1"/>
              </a:solidFill>
            </a:endParaRPr>
          </a:p>
          <a:p>
            <a:pPr indent="0" lvl="0" marL="0" rtl="0" algn="l">
              <a:lnSpc>
                <a:spcPct val="135714"/>
              </a:lnSpc>
              <a:spcBef>
                <a:spcPts val="0"/>
              </a:spcBef>
              <a:spcAft>
                <a:spcPts val="0"/>
              </a:spcAft>
              <a:buSzPts val="1100"/>
              <a:buNone/>
            </a:pPr>
            <a:r>
              <a:t/>
            </a:r>
            <a:endParaRPr b="1" sz="1100">
              <a:solidFill>
                <a:schemeClr val="dk1"/>
              </a:solidFill>
            </a:endParaRPr>
          </a:p>
        </p:txBody>
      </p:sp>
      <p:graphicFrame>
        <p:nvGraphicFramePr>
          <p:cNvPr id="178" name="Google Shape;178;p33"/>
          <p:cNvGraphicFramePr/>
          <p:nvPr/>
        </p:nvGraphicFramePr>
        <p:xfrm>
          <a:off x="952500" y="3216925"/>
          <a:ext cx="3000000" cy="3000000"/>
        </p:xfrm>
        <a:graphic>
          <a:graphicData uri="http://schemas.openxmlformats.org/drawingml/2006/table">
            <a:tbl>
              <a:tblPr>
                <a:noFill/>
                <a:tableStyleId>{03123F6C-A3C0-423A-9689-C866505476EB}</a:tableStyleId>
              </a:tblPr>
              <a:tblGrid>
                <a:gridCol w="3619500"/>
                <a:gridCol w="3619500"/>
              </a:tblGrid>
              <a:tr h="381000">
                <a:tc>
                  <a:txBody>
                    <a:bodyPr/>
                    <a:lstStyle/>
                    <a:p>
                      <a:pPr indent="0" lvl="0" marL="0" rtl="0" algn="ctr">
                        <a:lnSpc>
                          <a:spcPct val="115000"/>
                        </a:lnSpc>
                        <a:spcBef>
                          <a:spcPts val="0"/>
                        </a:spcBef>
                        <a:spcAft>
                          <a:spcPts val="0"/>
                        </a:spcAft>
                        <a:buNone/>
                      </a:pPr>
                      <a:r>
                        <a:rPr b="1" lang="en" sz="1300"/>
                        <a:t>Key</a:t>
                      </a:r>
                      <a:endParaRPr b="1" sz="1300"/>
                    </a:p>
                  </a:txBody>
                  <a:tcPr marT="91425" marB="91425" marR="91425" marL="91425"/>
                </a:tc>
                <a:tc>
                  <a:txBody>
                    <a:bodyPr/>
                    <a:lstStyle/>
                    <a:p>
                      <a:pPr indent="0" lvl="0" marL="0" rtl="0" algn="ctr">
                        <a:lnSpc>
                          <a:spcPct val="115000"/>
                        </a:lnSpc>
                        <a:spcBef>
                          <a:spcPts val="0"/>
                        </a:spcBef>
                        <a:spcAft>
                          <a:spcPts val="0"/>
                        </a:spcAft>
                        <a:buNone/>
                      </a:pPr>
                      <a:r>
                        <a:rPr b="1" lang="en" sz="1300"/>
                        <a:t>Purpose</a:t>
                      </a:r>
                      <a:endParaRPr b="1" sz="1300"/>
                    </a:p>
                  </a:txBody>
                  <a:tcPr marT="91425" marB="91425" marR="91425" marL="91425"/>
                </a:tc>
              </a:tr>
              <a:tr h="381000">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SQLALCHEMY_DATABASE_URI</a:t>
                      </a:r>
                      <a:endParaRPr sz="13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300"/>
                        <a:t>Tells Flask where to find or create the database file</a:t>
                      </a:r>
                      <a:endParaRPr sz="1300"/>
                    </a:p>
                  </a:txBody>
                  <a:tcPr marT="91425" marB="91425" marR="91425" marL="91425"/>
                </a:tc>
              </a:tr>
              <a:tr h="381000">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SQLALCHEMY_TRACK_MODIFICATIONS</a:t>
                      </a:r>
                      <a:endParaRPr sz="13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300"/>
                        <a:t>Disables overhead of tracking changes (recommended: set to </a:t>
                      </a:r>
                      <a:r>
                        <a:rPr lang="en" sz="1300">
                          <a:solidFill>
                            <a:srgbClr val="188038"/>
                          </a:solidFill>
                          <a:latin typeface="Roboto Mono"/>
                          <a:ea typeface="Roboto Mono"/>
                          <a:cs typeface="Roboto Mono"/>
                          <a:sym typeface="Roboto Mono"/>
                        </a:rPr>
                        <a:t>False</a:t>
                      </a:r>
                      <a:r>
                        <a:rPr lang="en" sz="1300"/>
                        <a:t>)</a:t>
                      </a:r>
                      <a:endParaRPr sz="13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84" name="Google Shape;184;p34"/>
          <p:cNvSpPr txBox="1"/>
          <p:nvPr>
            <p:ph idx="1" type="body"/>
          </p:nvPr>
        </p:nvSpPr>
        <p:spPr>
          <a:xfrm>
            <a:off x="311700" y="10479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600">
                <a:solidFill>
                  <a:schemeClr val="dk1"/>
                </a:solidFill>
              </a:rPr>
              <a:t>3. Initialize SQLAlchemy</a:t>
            </a:r>
            <a:endParaRPr b="1" sz="1600">
              <a:solidFill>
                <a:schemeClr val="dk1"/>
              </a:solidFill>
            </a:endParaRPr>
          </a:p>
          <a:p>
            <a:pPr indent="0" lvl="0" marL="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0" rtl="0" algn="l">
              <a:lnSpc>
                <a:spcPct val="135714"/>
              </a:lnSpc>
              <a:spcBef>
                <a:spcPts val="0"/>
              </a:spcBef>
              <a:spcAft>
                <a:spcPts val="0"/>
              </a:spcAft>
              <a:buSzPts val="1100"/>
              <a:buNone/>
            </a:pPr>
            <a:r>
              <a:t/>
            </a:r>
            <a:endParaRPr sz="1400">
              <a:solidFill>
                <a:schemeClr val="dk1"/>
              </a:solidFill>
            </a:endParaRPr>
          </a:p>
          <a:p>
            <a:pPr indent="0" lvl="0" marL="0" rtl="0" algn="l">
              <a:lnSpc>
                <a:spcPct val="135714"/>
              </a:lnSpc>
              <a:spcBef>
                <a:spcPts val="0"/>
              </a:spcBef>
              <a:spcAft>
                <a:spcPts val="0"/>
              </a:spcAft>
              <a:buSzPts val="1100"/>
              <a:buNone/>
            </a:pPr>
            <a:r>
              <a:rPr lang="en" sz="1400">
                <a:solidFill>
                  <a:srgbClr val="188038"/>
                </a:solidFill>
                <a:latin typeface="Roboto Mono"/>
                <a:ea typeface="Roboto Mono"/>
                <a:cs typeface="Roboto Mono"/>
                <a:sym typeface="Roboto Mono"/>
              </a:rPr>
              <a:t>from flask_sqlalchemy import SQLAlchemy</a:t>
            </a:r>
            <a:endParaRPr sz="1400">
              <a:solidFill>
                <a:srgbClr val="188038"/>
              </a:solidFill>
              <a:latin typeface="Roboto Mono"/>
              <a:ea typeface="Roboto Mono"/>
              <a:cs typeface="Roboto Mono"/>
              <a:sym typeface="Roboto Mono"/>
            </a:endParaRPr>
          </a:p>
          <a:p>
            <a:pPr indent="0" lvl="0" marL="0" rtl="0" algn="l">
              <a:lnSpc>
                <a:spcPct val="135714"/>
              </a:lnSpc>
              <a:spcBef>
                <a:spcPts val="0"/>
              </a:spcBef>
              <a:spcAft>
                <a:spcPts val="0"/>
              </a:spcAft>
              <a:buSzPts val="1100"/>
              <a:buNone/>
            </a:pPr>
            <a:r>
              <a:rPr lang="en" sz="1400">
                <a:solidFill>
                  <a:srgbClr val="188038"/>
                </a:solidFill>
                <a:latin typeface="Roboto Mono"/>
                <a:ea typeface="Roboto Mono"/>
                <a:cs typeface="Roboto Mono"/>
                <a:sym typeface="Roboto Mono"/>
              </a:rPr>
              <a:t>db = SQLAlchemy(app)</a:t>
            </a:r>
            <a:endParaRPr sz="1400">
              <a:solidFill>
                <a:schemeClr val="dk1"/>
              </a:solidFill>
            </a:endParaRPr>
          </a:p>
          <a:p>
            <a:pPr indent="0" lvl="0" marL="0" rtl="0" algn="l">
              <a:spcBef>
                <a:spcPts val="1200"/>
              </a:spcBef>
              <a:spcAft>
                <a:spcPts val="0"/>
              </a:spcAft>
              <a:buSzPts val="1100"/>
              <a:buNone/>
            </a:pPr>
            <a:r>
              <a:rPr lang="en" sz="1400">
                <a:solidFill>
                  <a:schemeClr val="dk1"/>
                </a:solidFill>
              </a:rPr>
              <a:t>This binds SQLAlchemy to your Flask app and allows you to define models and perform CRUD operations.</a:t>
            </a:r>
            <a:endParaRPr sz="1400">
              <a:solidFill>
                <a:schemeClr val="dk1"/>
              </a:solidFill>
            </a:endParaRPr>
          </a:p>
          <a:p>
            <a:pPr indent="0" lvl="0" marL="0" rtl="0" algn="l">
              <a:lnSpc>
                <a:spcPct val="135714"/>
              </a:lnSpc>
              <a:spcBef>
                <a:spcPts val="1200"/>
              </a:spcBef>
              <a:spcAft>
                <a:spcPts val="0"/>
              </a:spcAft>
              <a:buSzPts val="1100"/>
              <a:buNone/>
            </a:pPr>
            <a:r>
              <a:t/>
            </a:r>
            <a:endParaRPr b="1" sz="1700">
              <a:solidFill>
                <a:schemeClr val="dk1"/>
              </a:solidFill>
            </a:endParaRPr>
          </a:p>
          <a:p>
            <a:pPr indent="0" lvl="0" marL="0" rtl="0" algn="l">
              <a:lnSpc>
                <a:spcPct val="135714"/>
              </a:lnSpc>
              <a:spcBef>
                <a:spcPts val="0"/>
              </a:spcBef>
              <a:spcAft>
                <a:spcPts val="0"/>
              </a:spcAft>
              <a:buSzPts val="1100"/>
              <a:buNone/>
            </a:pPr>
            <a:r>
              <a:t/>
            </a:r>
            <a:endParaRPr b="1" sz="11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90" name="Google Shape;190;p35"/>
          <p:cNvSpPr txBox="1"/>
          <p:nvPr>
            <p:ph idx="1" type="body"/>
          </p:nvPr>
        </p:nvSpPr>
        <p:spPr>
          <a:xfrm>
            <a:off x="311700" y="10479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600">
                <a:solidFill>
                  <a:schemeClr val="dk1"/>
                </a:solidFill>
              </a:rPr>
              <a:t>4. Create Models (Tables)</a:t>
            </a:r>
            <a:endParaRPr b="1" sz="1600">
              <a:solidFill>
                <a:schemeClr val="dk1"/>
              </a:solidFill>
            </a:endParaRPr>
          </a:p>
          <a:p>
            <a:pPr indent="0" lvl="0" marL="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0" rtl="0" algn="l">
              <a:spcBef>
                <a:spcPts val="1200"/>
              </a:spcBef>
              <a:spcAft>
                <a:spcPts val="0"/>
              </a:spcAft>
              <a:buSzPts val="1100"/>
              <a:buNone/>
            </a:pPr>
            <a:r>
              <a:rPr lang="en" sz="1400">
                <a:solidFill>
                  <a:srgbClr val="188038"/>
                </a:solidFill>
                <a:latin typeface="Roboto Mono"/>
                <a:ea typeface="Roboto Mono"/>
                <a:cs typeface="Roboto Mono"/>
                <a:sym typeface="Roboto Mono"/>
              </a:rPr>
              <a:t>class User(db.Model):</a:t>
            </a:r>
            <a:endParaRPr sz="1400">
              <a:solidFill>
                <a:srgbClr val="188038"/>
              </a:solidFill>
              <a:latin typeface="Roboto Mono"/>
              <a:ea typeface="Roboto Mono"/>
              <a:cs typeface="Roboto Mono"/>
              <a:sym typeface="Roboto Mono"/>
            </a:endParaRPr>
          </a:p>
          <a:p>
            <a:pPr indent="0" lvl="0" marL="0" rtl="0" algn="l">
              <a:spcBef>
                <a:spcPts val="1200"/>
              </a:spcBef>
              <a:spcAft>
                <a:spcPts val="0"/>
              </a:spcAft>
              <a:buSzPts val="1100"/>
              <a:buNone/>
            </a:pPr>
            <a:r>
              <a:rPr lang="en" sz="1400">
                <a:solidFill>
                  <a:srgbClr val="188038"/>
                </a:solidFill>
                <a:latin typeface="Roboto Mono"/>
                <a:ea typeface="Roboto Mono"/>
                <a:cs typeface="Roboto Mono"/>
                <a:sym typeface="Roboto Mono"/>
              </a:rPr>
              <a:t>    id = db.Column(db.Integer, primary_key=True)</a:t>
            </a:r>
            <a:endParaRPr sz="1400">
              <a:solidFill>
                <a:srgbClr val="188038"/>
              </a:solidFill>
              <a:latin typeface="Roboto Mono"/>
              <a:ea typeface="Roboto Mono"/>
              <a:cs typeface="Roboto Mono"/>
              <a:sym typeface="Roboto Mono"/>
            </a:endParaRPr>
          </a:p>
          <a:p>
            <a:pPr indent="0" lvl="0" marL="0" rtl="0" algn="l">
              <a:spcBef>
                <a:spcPts val="1200"/>
              </a:spcBef>
              <a:spcAft>
                <a:spcPts val="0"/>
              </a:spcAft>
              <a:buSzPts val="1100"/>
              <a:buNone/>
            </a:pPr>
            <a:r>
              <a:rPr lang="en" sz="1400">
                <a:solidFill>
                  <a:srgbClr val="188038"/>
                </a:solidFill>
                <a:latin typeface="Roboto Mono"/>
                <a:ea typeface="Roboto Mono"/>
                <a:cs typeface="Roboto Mono"/>
                <a:sym typeface="Roboto Mono"/>
              </a:rPr>
              <a:t>    username = db.Column(db.String(80), nullable=False)</a:t>
            </a:r>
            <a:endParaRPr sz="1400">
              <a:solidFill>
                <a:schemeClr val="dk1"/>
              </a:solidFill>
            </a:endParaRPr>
          </a:p>
          <a:p>
            <a:pPr indent="0" lvl="0" marL="0" rtl="0" algn="l">
              <a:spcBef>
                <a:spcPts val="1200"/>
              </a:spcBef>
              <a:spcAft>
                <a:spcPts val="0"/>
              </a:spcAft>
              <a:buSzPts val="1100"/>
              <a:buNone/>
            </a:pPr>
            <a:r>
              <a:rPr lang="en" sz="1400">
                <a:solidFill>
                  <a:schemeClr val="dk1"/>
                </a:solidFill>
              </a:rPr>
              <a:t>Each model becomes a </a:t>
            </a:r>
            <a:r>
              <a:rPr b="1" lang="en" sz="1400">
                <a:solidFill>
                  <a:schemeClr val="dk1"/>
                </a:solidFill>
              </a:rPr>
              <a:t>table</a:t>
            </a:r>
            <a:r>
              <a:rPr lang="en" sz="1400">
                <a:solidFill>
                  <a:schemeClr val="dk1"/>
                </a:solidFill>
              </a:rPr>
              <a:t>, and each class attribute becomes a </a:t>
            </a:r>
            <a:r>
              <a:rPr b="1" lang="en" sz="1400">
                <a:solidFill>
                  <a:schemeClr val="dk1"/>
                </a:solidFill>
              </a:rPr>
              <a:t>column</a:t>
            </a:r>
            <a:r>
              <a:rPr lang="en" sz="1400">
                <a:solidFill>
                  <a:schemeClr val="dk1"/>
                </a:solidFill>
              </a:rPr>
              <a:t>.</a:t>
            </a:r>
            <a:endParaRPr sz="1400">
              <a:solidFill>
                <a:schemeClr val="dk1"/>
              </a:solidFill>
            </a:endParaRPr>
          </a:p>
          <a:p>
            <a:pPr indent="0" lvl="0" marL="0" rtl="0" algn="l">
              <a:spcBef>
                <a:spcPts val="1200"/>
              </a:spcBef>
              <a:spcAft>
                <a:spcPts val="0"/>
              </a:spcAft>
              <a:buSzPts val="1100"/>
              <a:buNone/>
            </a:pPr>
            <a:r>
              <a:t/>
            </a:r>
            <a:endParaRPr b="1" sz="1600">
              <a:solidFill>
                <a:schemeClr val="dk1"/>
              </a:solidFill>
            </a:endParaRPr>
          </a:p>
          <a:p>
            <a:pPr indent="0" lvl="0" marL="0" rtl="0" algn="l">
              <a:lnSpc>
                <a:spcPct val="135714"/>
              </a:lnSpc>
              <a:spcBef>
                <a:spcPts val="1200"/>
              </a:spcBef>
              <a:spcAft>
                <a:spcPts val="0"/>
              </a:spcAft>
              <a:buSzPts val="1100"/>
              <a:buNone/>
            </a:pPr>
            <a:r>
              <a:t/>
            </a:r>
            <a:endParaRPr b="1" sz="1700">
              <a:solidFill>
                <a:schemeClr val="dk1"/>
              </a:solidFill>
            </a:endParaRPr>
          </a:p>
          <a:p>
            <a:pPr indent="0" lvl="0" marL="0" rtl="0" algn="l">
              <a:lnSpc>
                <a:spcPct val="135714"/>
              </a:lnSpc>
              <a:spcBef>
                <a:spcPts val="0"/>
              </a:spcBef>
              <a:spcAft>
                <a:spcPts val="0"/>
              </a:spcAft>
              <a:buSzPts val="1100"/>
              <a:buNone/>
            </a:pPr>
            <a:r>
              <a:t/>
            </a:r>
            <a:endParaRPr b="1" sz="11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196" name="Google Shape;196;p36"/>
          <p:cNvSpPr txBox="1"/>
          <p:nvPr>
            <p:ph idx="1" type="body"/>
          </p:nvPr>
        </p:nvSpPr>
        <p:spPr>
          <a:xfrm>
            <a:off x="311700" y="10479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600">
                <a:solidFill>
                  <a:schemeClr val="dk1"/>
                </a:solidFill>
              </a:rPr>
              <a:t>5. Create the Database Tables</a:t>
            </a:r>
            <a:endParaRPr b="1" sz="1600">
              <a:solidFill>
                <a:schemeClr val="dk1"/>
              </a:solidFill>
            </a:endParaRPr>
          </a:p>
          <a:p>
            <a:pPr indent="0" lvl="0" marL="0" rtl="0" algn="l">
              <a:spcBef>
                <a:spcPts val="1200"/>
              </a:spcBef>
              <a:spcAft>
                <a:spcPts val="0"/>
              </a:spcAft>
              <a:buSzPts val="1100"/>
              <a:buNone/>
            </a:pPr>
            <a:r>
              <a:rPr lang="en" sz="1400">
                <a:solidFill>
                  <a:schemeClr val="dk1"/>
                </a:solidFill>
              </a:rPr>
              <a:t>Use the following block to create tables when you first run the app:</a:t>
            </a:r>
            <a:endParaRPr sz="1400">
              <a:solidFill>
                <a:schemeClr val="dk1"/>
              </a:solidFill>
            </a:endParaRPr>
          </a:p>
          <a:p>
            <a:pPr indent="0" lvl="0" marL="0" rtl="0" algn="l">
              <a:spcBef>
                <a:spcPts val="1200"/>
              </a:spcBef>
              <a:spcAft>
                <a:spcPts val="0"/>
              </a:spcAft>
              <a:buSzPts val="1100"/>
              <a:buNone/>
            </a:pPr>
            <a:r>
              <a:rPr b="1" lang="en" sz="1400">
                <a:solidFill>
                  <a:schemeClr val="dk1"/>
                </a:solidFill>
              </a:rPr>
              <a:t>python</a:t>
            </a:r>
            <a:endParaRPr b="1" sz="1400">
              <a:solidFill>
                <a:schemeClr val="dk1"/>
              </a:solidFill>
            </a:endParaRPr>
          </a:p>
          <a:p>
            <a:pPr indent="0" lvl="0" marL="0" rtl="0" algn="l">
              <a:spcBef>
                <a:spcPts val="1200"/>
              </a:spcBef>
              <a:spcAft>
                <a:spcPts val="0"/>
              </a:spcAft>
              <a:buSzPts val="1100"/>
              <a:buNone/>
            </a:pPr>
            <a:r>
              <a:rPr lang="en" sz="1400">
                <a:solidFill>
                  <a:srgbClr val="188038"/>
                </a:solidFill>
                <a:latin typeface="Roboto Mono"/>
                <a:ea typeface="Roboto Mono"/>
                <a:cs typeface="Roboto Mono"/>
                <a:sym typeface="Roboto Mono"/>
              </a:rPr>
              <a:t>with app.app_context():</a:t>
            </a:r>
            <a:endParaRPr sz="1400">
              <a:solidFill>
                <a:srgbClr val="188038"/>
              </a:solidFill>
              <a:latin typeface="Roboto Mono"/>
              <a:ea typeface="Roboto Mono"/>
              <a:cs typeface="Roboto Mono"/>
              <a:sym typeface="Roboto Mono"/>
            </a:endParaRPr>
          </a:p>
          <a:p>
            <a:pPr indent="0" lvl="0" marL="0" rtl="0" algn="l">
              <a:spcBef>
                <a:spcPts val="1200"/>
              </a:spcBef>
              <a:spcAft>
                <a:spcPts val="0"/>
              </a:spcAft>
              <a:buSzPts val="1100"/>
              <a:buNone/>
            </a:pPr>
            <a:r>
              <a:rPr lang="en" sz="1400">
                <a:solidFill>
                  <a:srgbClr val="188038"/>
                </a:solidFill>
                <a:latin typeface="Roboto Mono"/>
                <a:ea typeface="Roboto Mono"/>
                <a:cs typeface="Roboto Mono"/>
                <a:sym typeface="Roboto Mono"/>
              </a:rPr>
              <a:t>    db.create_all()</a:t>
            </a:r>
            <a:endParaRPr sz="1400">
              <a:solidFill>
                <a:schemeClr val="dk1"/>
              </a:solidFill>
            </a:endParaRPr>
          </a:p>
          <a:p>
            <a:pPr indent="0" lvl="0" marL="0" rtl="0" algn="l">
              <a:spcBef>
                <a:spcPts val="1200"/>
              </a:spcBef>
              <a:spcAft>
                <a:spcPts val="0"/>
              </a:spcAft>
              <a:buSzPts val="1100"/>
              <a:buNone/>
            </a:pPr>
            <a:r>
              <a:rPr lang="en" sz="1400">
                <a:solidFill>
                  <a:schemeClr val="dk1"/>
                </a:solidFill>
              </a:rPr>
              <a:t>This will generate a </a:t>
            </a:r>
            <a:r>
              <a:rPr lang="en" sz="1400">
                <a:solidFill>
                  <a:srgbClr val="188038"/>
                </a:solidFill>
                <a:latin typeface="Roboto Mono"/>
                <a:ea typeface="Roboto Mono"/>
                <a:cs typeface="Roboto Mono"/>
                <a:sym typeface="Roboto Mono"/>
              </a:rPr>
              <a:t>site.db</a:t>
            </a:r>
            <a:r>
              <a:rPr lang="en" sz="1400">
                <a:solidFill>
                  <a:schemeClr val="dk1"/>
                </a:solidFill>
              </a:rPr>
              <a:t> file automatically.</a:t>
            </a:r>
            <a:endParaRPr sz="1400">
              <a:solidFill>
                <a:schemeClr val="dk1"/>
              </a:solidFill>
            </a:endParaRPr>
          </a:p>
          <a:p>
            <a:pPr indent="0" lvl="0" marL="0" rtl="0" algn="l">
              <a:spcBef>
                <a:spcPts val="1200"/>
              </a:spcBef>
              <a:spcAft>
                <a:spcPts val="0"/>
              </a:spcAft>
              <a:buSzPts val="1100"/>
              <a:buNone/>
            </a:pPr>
            <a:r>
              <a:t/>
            </a:r>
            <a:endParaRPr b="1" sz="1600">
              <a:solidFill>
                <a:schemeClr val="dk1"/>
              </a:solidFill>
            </a:endParaRPr>
          </a:p>
          <a:p>
            <a:pPr indent="0" lvl="0" marL="0" rtl="0" algn="l">
              <a:spcBef>
                <a:spcPts val="1200"/>
              </a:spcBef>
              <a:spcAft>
                <a:spcPts val="0"/>
              </a:spcAft>
              <a:buSzPts val="1100"/>
              <a:buNone/>
            </a:pPr>
            <a:r>
              <a:t/>
            </a:r>
            <a:endParaRPr b="1" sz="1600">
              <a:solidFill>
                <a:schemeClr val="dk1"/>
              </a:solidFill>
            </a:endParaRPr>
          </a:p>
          <a:p>
            <a:pPr indent="0" lvl="0" marL="0" rtl="0" algn="l">
              <a:lnSpc>
                <a:spcPct val="135714"/>
              </a:lnSpc>
              <a:spcBef>
                <a:spcPts val="1200"/>
              </a:spcBef>
              <a:spcAft>
                <a:spcPts val="0"/>
              </a:spcAft>
              <a:buSzPts val="1100"/>
              <a:buNone/>
            </a:pPr>
            <a:r>
              <a:t/>
            </a:r>
            <a:endParaRPr b="1" sz="1700">
              <a:solidFill>
                <a:schemeClr val="dk1"/>
              </a:solidFill>
            </a:endParaRPr>
          </a:p>
          <a:p>
            <a:pPr indent="0" lvl="0" marL="0" rtl="0" algn="l">
              <a:lnSpc>
                <a:spcPct val="135714"/>
              </a:lnSpc>
              <a:spcBef>
                <a:spcPts val="0"/>
              </a:spcBef>
              <a:spcAft>
                <a:spcPts val="0"/>
              </a:spcAft>
              <a:buSzPts val="1100"/>
              <a:buNone/>
            </a:pPr>
            <a:r>
              <a:t/>
            </a:r>
            <a:endParaRPr b="1" sz="11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202" name="Google Shape;202;p37"/>
          <p:cNvSpPr txBox="1"/>
          <p:nvPr>
            <p:ph idx="1" type="body"/>
          </p:nvPr>
        </p:nvSpPr>
        <p:spPr>
          <a:xfrm>
            <a:off x="311700" y="10479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600">
                <a:solidFill>
                  <a:schemeClr val="dk1"/>
                </a:solidFill>
              </a:rPr>
              <a:t>6. Optional: Install for Other Databases</a:t>
            </a:r>
            <a:endParaRPr b="1" sz="1600">
              <a:solidFill>
                <a:schemeClr val="dk1"/>
              </a:solidFill>
            </a:endParaRPr>
          </a:p>
          <a:p>
            <a:pPr indent="0" lvl="0" marL="0" rtl="0" algn="l">
              <a:spcBef>
                <a:spcPts val="1200"/>
              </a:spcBef>
              <a:spcAft>
                <a:spcPts val="0"/>
              </a:spcAft>
              <a:buSzPts val="1100"/>
              <a:buNone/>
            </a:pPr>
            <a:r>
              <a:rPr lang="en" sz="1400">
                <a:solidFill>
                  <a:schemeClr val="dk1"/>
                </a:solidFill>
              </a:rPr>
              <a:t>If you're not using SQLite, you’ll need extra libraries:</a:t>
            </a:r>
            <a:endParaRPr sz="1400">
              <a:solidFill>
                <a:schemeClr val="dk1"/>
              </a:solidFill>
            </a:endParaRPr>
          </a:p>
          <a:p>
            <a:pPr indent="0" lvl="0" marL="0" rtl="0" algn="l">
              <a:spcBef>
                <a:spcPts val="1200"/>
              </a:spcBef>
              <a:spcAft>
                <a:spcPts val="0"/>
              </a:spcAft>
              <a:buSzPts val="1100"/>
              <a:buNone/>
            </a:pPr>
            <a:r>
              <a:t/>
            </a:r>
            <a:endParaRPr b="1" sz="1600">
              <a:solidFill>
                <a:schemeClr val="dk1"/>
              </a:solidFill>
            </a:endParaRPr>
          </a:p>
          <a:p>
            <a:pPr indent="0" lvl="0" marL="0" rtl="0" algn="l">
              <a:spcBef>
                <a:spcPts val="1200"/>
              </a:spcBef>
              <a:spcAft>
                <a:spcPts val="0"/>
              </a:spcAft>
              <a:buSzPts val="1100"/>
              <a:buNone/>
            </a:pPr>
            <a:r>
              <a:t/>
            </a:r>
            <a:endParaRPr b="1" sz="1600">
              <a:solidFill>
                <a:schemeClr val="dk1"/>
              </a:solidFill>
            </a:endParaRPr>
          </a:p>
          <a:p>
            <a:pPr indent="0" lvl="0" marL="0" rtl="0" algn="l">
              <a:spcBef>
                <a:spcPts val="1200"/>
              </a:spcBef>
              <a:spcAft>
                <a:spcPts val="0"/>
              </a:spcAft>
              <a:buSzPts val="1100"/>
              <a:buNone/>
            </a:pPr>
            <a:r>
              <a:t/>
            </a:r>
            <a:endParaRPr b="1" sz="1600">
              <a:solidFill>
                <a:schemeClr val="dk1"/>
              </a:solidFill>
            </a:endParaRPr>
          </a:p>
          <a:p>
            <a:pPr indent="0" lvl="0" marL="0" rtl="0" algn="l">
              <a:lnSpc>
                <a:spcPct val="135714"/>
              </a:lnSpc>
              <a:spcBef>
                <a:spcPts val="1200"/>
              </a:spcBef>
              <a:spcAft>
                <a:spcPts val="0"/>
              </a:spcAft>
              <a:buSzPts val="1100"/>
              <a:buNone/>
            </a:pPr>
            <a:r>
              <a:t/>
            </a:r>
            <a:endParaRPr b="1" sz="1700">
              <a:solidFill>
                <a:schemeClr val="dk1"/>
              </a:solidFill>
            </a:endParaRPr>
          </a:p>
          <a:p>
            <a:pPr indent="0" lvl="0" marL="0" rtl="0" algn="l">
              <a:lnSpc>
                <a:spcPct val="135714"/>
              </a:lnSpc>
              <a:spcBef>
                <a:spcPts val="0"/>
              </a:spcBef>
              <a:spcAft>
                <a:spcPts val="0"/>
              </a:spcAft>
              <a:buSzPts val="1100"/>
              <a:buNone/>
            </a:pPr>
            <a:r>
              <a:t/>
            </a:r>
            <a:endParaRPr b="1" sz="1100">
              <a:solidFill>
                <a:schemeClr val="dk1"/>
              </a:solidFill>
            </a:endParaRPr>
          </a:p>
        </p:txBody>
      </p:sp>
      <p:graphicFrame>
        <p:nvGraphicFramePr>
          <p:cNvPr id="203" name="Google Shape;203;p37"/>
          <p:cNvGraphicFramePr/>
          <p:nvPr/>
        </p:nvGraphicFramePr>
        <p:xfrm>
          <a:off x="952500" y="2000250"/>
          <a:ext cx="3000000" cy="3000000"/>
        </p:xfrm>
        <a:graphic>
          <a:graphicData uri="http://schemas.openxmlformats.org/drawingml/2006/table">
            <a:tbl>
              <a:tblPr>
                <a:noFill/>
                <a:tableStyleId>{03123F6C-A3C0-423A-9689-C866505476EB}</a:tableStyleId>
              </a:tblPr>
              <a:tblGrid>
                <a:gridCol w="2413000"/>
                <a:gridCol w="2413000"/>
                <a:gridCol w="2413000"/>
              </a:tblGrid>
              <a:tr h="381000">
                <a:tc>
                  <a:txBody>
                    <a:bodyPr/>
                    <a:lstStyle/>
                    <a:p>
                      <a:pPr indent="0" lvl="0" marL="0" rtl="0" algn="ctr">
                        <a:lnSpc>
                          <a:spcPct val="115000"/>
                        </a:lnSpc>
                        <a:spcBef>
                          <a:spcPts val="0"/>
                        </a:spcBef>
                        <a:spcAft>
                          <a:spcPts val="0"/>
                        </a:spcAft>
                        <a:buNone/>
                      </a:pPr>
                      <a:r>
                        <a:rPr b="1" lang="en" sz="1300"/>
                        <a:t>Database</a:t>
                      </a:r>
                      <a:endParaRPr b="1" sz="1300"/>
                    </a:p>
                  </a:txBody>
                  <a:tcPr marT="91425" marB="91425" marR="91425" marL="91425"/>
                </a:tc>
                <a:tc>
                  <a:txBody>
                    <a:bodyPr/>
                    <a:lstStyle/>
                    <a:p>
                      <a:pPr indent="0" lvl="0" marL="0" rtl="0" algn="ctr">
                        <a:lnSpc>
                          <a:spcPct val="115000"/>
                        </a:lnSpc>
                        <a:spcBef>
                          <a:spcPts val="0"/>
                        </a:spcBef>
                        <a:spcAft>
                          <a:spcPts val="0"/>
                        </a:spcAft>
                        <a:buNone/>
                      </a:pPr>
                      <a:r>
                        <a:rPr b="1" lang="en" sz="1300"/>
                        <a:t>URI Format Example</a:t>
                      </a:r>
                      <a:endParaRPr b="1" sz="1300"/>
                    </a:p>
                  </a:txBody>
                  <a:tcPr marT="91425" marB="91425" marR="91425" marL="91425"/>
                </a:tc>
                <a:tc>
                  <a:txBody>
                    <a:bodyPr/>
                    <a:lstStyle/>
                    <a:p>
                      <a:pPr indent="0" lvl="0" marL="0" rtl="0" algn="ctr">
                        <a:lnSpc>
                          <a:spcPct val="115000"/>
                        </a:lnSpc>
                        <a:spcBef>
                          <a:spcPts val="0"/>
                        </a:spcBef>
                        <a:spcAft>
                          <a:spcPts val="0"/>
                        </a:spcAft>
                        <a:buNone/>
                      </a:pPr>
                      <a:r>
                        <a:rPr b="1" lang="en" sz="1300"/>
                        <a:t>Install Driver</a:t>
                      </a:r>
                      <a:endParaRPr b="1" sz="1300"/>
                    </a:p>
                  </a:txBody>
                  <a:tcPr marT="91425" marB="91425" marR="91425" marL="91425"/>
                </a:tc>
              </a:tr>
              <a:tr h="381000">
                <a:tc>
                  <a:txBody>
                    <a:bodyPr/>
                    <a:lstStyle/>
                    <a:p>
                      <a:pPr indent="0" lvl="0" marL="0" rtl="0" algn="l">
                        <a:spcBef>
                          <a:spcPts val="0"/>
                        </a:spcBef>
                        <a:spcAft>
                          <a:spcPts val="0"/>
                        </a:spcAft>
                        <a:buNone/>
                      </a:pPr>
                      <a:r>
                        <a:rPr lang="en" sz="1300"/>
                        <a:t>MySQL</a:t>
                      </a:r>
                      <a:endParaRPr sz="1300"/>
                    </a:p>
                  </a:txBody>
                  <a:tcPr marT="91425" marB="91425" marR="91425" marL="91425"/>
                </a:tc>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'mysql+pymysql://user:pass@localhost/dbname'</a:t>
                      </a:r>
                      <a:endParaRPr sz="13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pip install pymysql</a:t>
                      </a:r>
                      <a:endParaRPr sz="13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 sz="1300"/>
                        <a:t>PostgreSQL</a:t>
                      </a:r>
                      <a:endParaRPr sz="1300"/>
                    </a:p>
                  </a:txBody>
                  <a:tcPr marT="91425" marB="91425" marR="91425" marL="91425"/>
                </a:tc>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'postgresql://user:pass@localhost/dbname'</a:t>
                      </a:r>
                      <a:endParaRPr sz="13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300">
                          <a:solidFill>
                            <a:srgbClr val="188038"/>
                          </a:solidFill>
                          <a:latin typeface="Roboto Mono"/>
                          <a:ea typeface="Roboto Mono"/>
                          <a:cs typeface="Roboto Mono"/>
                          <a:sym typeface="Roboto Mono"/>
                        </a:rPr>
                        <a:t>pip install psycopg2</a:t>
                      </a:r>
                      <a:endParaRPr sz="13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4.3.1 Connecting Flask Application to Database using SQL Alchemy</a:t>
            </a:r>
            <a:endParaRPr/>
          </a:p>
        </p:txBody>
      </p:sp>
      <p:sp>
        <p:nvSpPr>
          <p:cNvPr id="209" name="Google Shape;209;p38"/>
          <p:cNvSpPr txBox="1"/>
          <p:nvPr>
            <p:ph idx="1" type="body"/>
          </p:nvPr>
        </p:nvSpPr>
        <p:spPr>
          <a:xfrm>
            <a:off x="361189" y="1727099"/>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a:t>
            </a: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url_for</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render_template_string</a:t>
            </a:r>
            <a:endParaRPr sz="1050">
              <a:solidFill>
                <a:srgbClr val="795E26"/>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flask_sqlalchemy</a:t>
            </a: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SQLAlchemy</a:t>
            </a:r>
            <a:endParaRPr sz="1050">
              <a:solidFill>
                <a:srgbClr val="267F99"/>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__name__</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config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'SQLALCHEMY_DATABASE_URI'</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'sqlite:///site.db'</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config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'SQLALCHEMY_TRACK_MODIFICATIONS'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SQLAlchemy</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highlight>
                  <a:srgbClr val="FFFFFF"/>
                </a:highlight>
                <a:latin typeface="Courier New"/>
                <a:ea typeface="Courier New"/>
                <a:cs typeface="Courier New"/>
                <a:sym typeface="Courier New"/>
              </a:rPr>
              <a:t># --- Models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Model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.Integer, </a:t>
            </a:r>
            <a:r>
              <a:rPr lang="en" sz="1050">
                <a:solidFill>
                  <a:srgbClr val="001080"/>
                </a:solidFill>
                <a:highlight>
                  <a:srgbClr val="FFFFFF"/>
                </a:highlight>
                <a:latin typeface="Courier New"/>
                <a:ea typeface="Courier New"/>
                <a:cs typeface="Courier New"/>
                <a:sym typeface="Courier New"/>
              </a:rPr>
              <a:t>primary_key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username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.String(</a:t>
            </a:r>
            <a:r>
              <a:rPr lang="en" sz="1050">
                <a:solidFill>
                  <a:srgbClr val="098658"/>
                </a:solidFill>
                <a:highlight>
                  <a:srgbClr val="FFFFFF"/>
                </a:highlight>
                <a:latin typeface="Courier New"/>
                <a:ea typeface="Courier New"/>
                <a:cs typeface="Courier New"/>
                <a:sym typeface="Courier New"/>
              </a:rPr>
              <a:t>80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nullable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.String(</a:t>
            </a:r>
            <a:r>
              <a:rPr lang="en" sz="1050">
                <a:solidFill>
                  <a:srgbClr val="098658"/>
                </a:solidFill>
                <a:highlight>
                  <a:srgbClr val="FFFFFF"/>
                </a:highlight>
                <a:latin typeface="Courier New"/>
                <a:ea typeface="Courier New"/>
                <a:cs typeface="Courier New"/>
                <a:sym typeface="Courier New"/>
              </a:rPr>
              <a:t>120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nullable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posts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relationship</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backref</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'author'</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lazy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Model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.Integer, </a:t>
            </a:r>
            <a:r>
              <a:rPr lang="en" sz="1050">
                <a:solidFill>
                  <a:srgbClr val="001080"/>
                </a:solidFill>
                <a:highlight>
                  <a:srgbClr val="FFFFFF"/>
                </a:highlight>
                <a:latin typeface="Courier New"/>
                <a:ea typeface="Courier New"/>
                <a:cs typeface="Courier New"/>
                <a:sym typeface="Courier New"/>
              </a:rPr>
              <a:t>primary_key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title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.String(</a:t>
            </a:r>
            <a:r>
              <a:rPr lang="en" sz="1050">
                <a:solidFill>
                  <a:srgbClr val="098658"/>
                </a:solidFill>
                <a:highlight>
                  <a:srgbClr val="FFFFFF"/>
                </a:highlight>
                <a:latin typeface="Courier New"/>
                <a:ea typeface="Courier New"/>
                <a:cs typeface="Courier New"/>
                <a:sym typeface="Courier New"/>
              </a:rPr>
              <a:t>100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nullable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content</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.Text, </a:t>
            </a:r>
            <a:r>
              <a:rPr lang="en" sz="1050">
                <a:solidFill>
                  <a:srgbClr val="001080"/>
                </a:solidFill>
                <a:highlight>
                  <a:srgbClr val="FFFFFF"/>
                </a:highlight>
                <a:latin typeface="Courier New"/>
                <a:ea typeface="Courier New"/>
                <a:cs typeface="Courier New"/>
                <a:sym typeface="Courier New"/>
              </a:rPr>
              <a:t>nullable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user_id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.Integer,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.ForeignKey(</a:t>
            </a:r>
            <a:r>
              <a:rPr lang="en" sz="1050">
                <a:solidFill>
                  <a:srgbClr val="A31515"/>
                </a:solidFill>
                <a:highlight>
                  <a:srgbClr val="FFFFFF"/>
                </a:highlight>
                <a:latin typeface="Courier New"/>
                <a:ea typeface="Courier New"/>
                <a:cs typeface="Courier New"/>
                <a:sym typeface="Courier New"/>
              </a:rPr>
              <a:t>'user.id'</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nullable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False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highlight>
                  <a:srgbClr val="FFFFFF"/>
                </a:highlight>
                <a:latin typeface="Courier New"/>
                <a:ea typeface="Courier New"/>
                <a:cs typeface="Courier New"/>
                <a:sym typeface="Courier New"/>
              </a:rPr>
              <a:t># --- Routes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query</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posts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query</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render_template_string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&lt;h2&gt;Users&lt;/h2&gt;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&lt;ul&gt;{% for user in users %}&lt;li&gt;{{ user.username }} - {{ user.email }}&lt;/li&gt;{% endfor %}&lt;/ul&gt;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&lt;a href="/add_user"&gt;Add User&lt;/a&gt;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&lt;h2&gt;Posts&lt;/h2&gt;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&lt;ul&gt;{% for post in posts %}&lt;li&gt;&lt;b&gt;{{ post.title }}&lt;/b&gt; by {{ post.author.username }}&lt;br&gt;{{ post.content }}&lt;/li&gt;{% endfor %}&lt;/ul&gt;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&lt;a href="/add_post"&gt;Add Post&lt;/a&gt;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users</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users</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posts</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posts</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'/add_user'</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methods</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'GET'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add_user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method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add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username</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'username'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commit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url_for</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render_template_string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&lt;h2&gt;Add User&lt;/h2&gt;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&lt;form method="post"&gt;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Username: &lt;input name="username"&gt;&lt;br&gt;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Email: &lt;input name="email"&gt;&lt;br&gt;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&lt;button type="submit"&gt;Add&lt;/button&gt;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&lt;/form&gt;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&lt;a href="/"&gt;Back&lt;/a&gt;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'/add_post'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methods</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'GET'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add_post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query</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method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add</a:t>
            </a:r>
            <a:r>
              <a:rPr lang="en" sz="1050">
                <a:solidFill>
                  <a:srgbClr val="3B3B3B"/>
                </a:solidFill>
                <a:highlight>
                  <a:srgbClr val="FFFFFF"/>
                </a:highlight>
                <a:latin typeface="Courier New"/>
                <a:ea typeface="Courier New"/>
                <a:cs typeface="Courier New"/>
                <a:sym typeface="Courier New"/>
              </a:rPr>
              <a:t>(</a:t>
            </a:r>
            <a:r>
              <a:rPr lang="en" sz="1050">
                <a:solidFill>
                  <a:srgbClr val="267F99"/>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title</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content</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'content'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user_id</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'user_id'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commit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url_for</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render_template_string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&lt;h2&gt;Add Post&lt;/h2&gt;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&lt;form method="post"&gt;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Title: &lt;input name="title"&gt;&lt;br&gt;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Content: &lt;textarea name="content"&gt;&lt;/textarea&gt;&lt;br&gt;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Author: &lt;select name="user_id"&gt;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 for user in users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&lt;option value="{{ user.id }}"&gt;{{ user.username }}&lt;/option&gt;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 endfor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&lt;/select&gt;&lt;br&gt;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&lt;button type="submit"&gt;Add&lt;/button&gt;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&lt;/form&gt;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&lt;a href="/"&gt;Back&lt;/a&gt;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users</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users</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highlight>
                  <a:srgbClr val="FFFFFF"/>
                </a:highlight>
                <a:latin typeface="Courier New"/>
                <a:ea typeface="Courier New"/>
                <a:cs typeface="Courier New"/>
                <a:sym typeface="Courier New"/>
              </a:rPr>
              <a:t># --- Run the App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__name__</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'__main__'</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with</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app_context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create_all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run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debug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AF00DB"/>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idx="1" type="body"/>
          </p:nvPr>
        </p:nvSpPr>
        <p:spPr>
          <a:xfrm>
            <a:off x="311700" y="255050"/>
            <a:ext cx="8520600" cy="4161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class</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Model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.Integer, </a:t>
            </a:r>
            <a:r>
              <a:rPr lang="en" sz="1050">
                <a:solidFill>
                  <a:srgbClr val="001080"/>
                </a:solidFill>
                <a:latin typeface="Courier New"/>
                <a:ea typeface="Courier New"/>
                <a:cs typeface="Courier New"/>
                <a:sym typeface="Courier New"/>
              </a:rPr>
              <a:t>primary_key</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title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.String(</a:t>
            </a:r>
            <a:r>
              <a:rPr lang="en" sz="1050">
                <a:solidFill>
                  <a:srgbClr val="098658"/>
                </a:solidFill>
                <a:latin typeface="Courier New"/>
                <a:ea typeface="Courier New"/>
                <a:cs typeface="Courier New"/>
                <a:sym typeface="Courier New"/>
              </a:rPr>
              <a:t>100</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nullable</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False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content</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.Text, </a:t>
            </a:r>
            <a:r>
              <a:rPr lang="en" sz="1050">
                <a:solidFill>
                  <a:srgbClr val="001080"/>
                </a:solidFill>
                <a:latin typeface="Courier New"/>
                <a:ea typeface="Courier New"/>
                <a:cs typeface="Courier New"/>
                <a:sym typeface="Courier New"/>
              </a:rPr>
              <a:t>nullable</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False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user_id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.Integer,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.ForeignKey(</a:t>
            </a:r>
            <a:r>
              <a:rPr lang="en" sz="1050">
                <a:solidFill>
                  <a:srgbClr val="A31515"/>
                </a:solidFill>
                <a:latin typeface="Courier New"/>
                <a:ea typeface="Courier New"/>
                <a:cs typeface="Courier New"/>
                <a:sym typeface="Courier New"/>
              </a:rPr>
              <a:t>'user.id'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nullable</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False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 Routes ---</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posts</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render_template_string</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&lt;h2&gt;Users&lt;/h2&gt;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&lt;ul&gt;{% for user in users %}&lt;li&gt;{{ user.username }} - {{ user.email }}&lt;/li&gt;{% endfor %}&lt;/ul&gt;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&lt;a href="/add_user"&gt;Add User&lt;/a&gt;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&lt;h2&gt;Posts&lt;/h2&gt;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&lt;ul&gt;{% for post in posts %}&lt;li&gt;&lt;b&gt;{{ post.title }}&lt;/b&gt; by {{ post.author.username }}&lt;br&gt;{{ post.content }}&lt;/li&gt;{% endfor %}&lt;/ul&gt;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&lt;a href="/add_post"&gt;Add Post&lt;/a&gt;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posts</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posts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1075">
              <a:solidFill>
                <a:srgbClr val="AF00DB"/>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body"/>
          </p:nvPr>
        </p:nvSpPr>
        <p:spPr>
          <a:xfrm>
            <a:off x="311700" y="255050"/>
            <a:ext cx="8520600" cy="4161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'/add_user'</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methods</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add_user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method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add</a:t>
            </a:r>
            <a:r>
              <a:rPr lang="en" sz="1050">
                <a:solidFill>
                  <a:srgbClr val="3B3B3B"/>
                </a:solidFill>
                <a:latin typeface="Courier New"/>
                <a:ea typeface="Courier New"/>
                <a:cs typeface="Courier New"/>
                <a:sym typeface="Courier New"/>
              </a:rPr>
              <a:t>(</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username</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'username'</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email</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render_template_string</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&lt;h2&gt;Add User&lt;/h2&gt;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&lt;form method="post"&gt;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Username: &lt;input name="username"&gt;&lt;br&gt;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Email: &lt;input name="email"&gt;&lt;br&gt;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&lt;button type="submit"&gt;Add&lt;/button&gt;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&lt;/form&gt;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&lt;a href="/"&gt;Back&lt;/a&gt;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a:t>
            </a:r>
            <a:r>
              <a:rPr lang="en" sz="1050">
                <a:solidFill>
                  <a:srgbClr val="3B3B3B"/>
                </a:solidFill>
                <a:latin typeface="Courier New"/>
                <a:ea typeface="Courier New"/>
                <a:cs typeface="Courier New"/>
                <a:sym typeface="Courier New"/>
              </a:rPr>
              <a:t>)</a:t>
            </a:r>
            <a:endParaRPr sz="1075">
              <a:solidFill>
                <a:srgbClr val="AF00DB"/>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idx="1" type="body"/>
          </p:nvPr>
        </p:nvSpPr>
        <p:spPr>
          <a:xfrm>
            <a:off x="311700" y="255050"/>
            <a:ext cx="8520600" cy="4161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'/add_post'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methods</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add_post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method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add</a:t>
            </a:r>
            <a:r>
              <a:rPr lang="en" sz="1050">
                <a:solidFill>
                  <a:srgbClr val="3B3B3B"/>
                </a:solidFill>
                <a:latin typeface="Courier New"/>
                <a:ea typeface="Courier New"/>
                <a:cs typeface="Courier New"/>
                <a:sym typeface="Courier New"/>
              </a:rPr>
              <a:t>(</a:t>
            </a:r>
            <a:r>
              <a:rPr lang="en" sz="1050">
                <a:solidFill>
                  <a:srgbClr val="267F99"/>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title</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'title'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content</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'content'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user_id</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'user_id'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render_template_string</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&lt;h2&gt;Add Post&lt;/h2&gt;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&lt;form method="post"&gt;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Title: &lt;input name="title"&gt;&lt;br&gt;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Content: &lt;textarea name="content"&gt;&lt;/textarea&gt;&lt;br&gt;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Author: &lt;select name="user_id"&gt;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 for user in users %}</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&lt;option value="{{ user.id }}"&gt;{{ user.username }}&lt;/option&gt;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 endfor %}</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&lt;/select&gt;&lt;br&gt;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&lt;button type="submit"&gt;Add&lt;/button&gt;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&lt;/form&gt;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&lt;a href="/"&gt;Back&lt;/a&gt;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 Run the App ---</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__name__</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'__main__'</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with</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app_context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create_all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run</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debug</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1075">
              <a:solidFill>
                <a:srgbClr val="AF00DB"/>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4.1 Introduction to Databases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700">
                <a:solidFill>
                  <a:schemeClr val="dk1"/>
                </a:solidFill>
              </a:rPr>
              <a:t>Why Use Databases with Python?</a:t>
            </a:r>
            <a:endParaRPr b="1"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Data Persistence:</a:t>
            </a:r>
            <a:r>
              <a:rPr lang="en" sz="1700">
                <a:solidFill>
                  <a:schemeClr val="dk1"/>
                </a:solidFill>
              </a:rPr>
              <a:t> Store user accounts, product catalogs, historical sensor data, etc., beyond the lifetime of a single program execution.</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Data Organization:</a:t>
            </a:r>
            <a:r>
              <a:rPr lang="en" sz="1700">
                <a:solidFill>
                  <a:schemeClr val="dk1"/>
                </a:solidFill>
              </a:rPr>
              <a:t> Structure complex data efficiently, define relationships between different pieces of information.</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Data Integrity:</a:t>
            </a:r>
            <a:r>
              <a:rPr lang="en" sz="1700">
                <a:solidFill>
                  <a:schemeClr val="dk1"/>
                </a:solidFill>
              </a:rPr>
              <a:t> Enforce rules to ensure data is accurate and consistent (e.g., uniqueness, valid data types).</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Concurrency:</a:t>
            </a:r>
            <a:r>
              <a:rPr lang="en" sz="1700">
                <a:solidFill>
                  <a:schemeClr val="dk1"/>
                </a:solidFill>
              </a:rPr>
              <a:t> Allow multiple users or processes to access and modify data simultaneously without corruption.</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Scalability:</a:t>
            </a:r>
            <a:r>
              <a:rPr lang="en" sz="1700">
                <a:solidFill>
                  <a:schemeClr val="dk1"/>
                </a:solidFill>
              </a:rPr>
              <a:t> Manage large volumes of data and a high number of operations.</a:t>
            </a:r>
            <a:endParaRPr sz="1700">
              <a:solidFill>
                <a:schemeClr val="dk1"/>
              </a:solidFill>
            </a:endParaRPr>
          </a:p>
          <a:p>
            <a:pPr indent="0" lvl="0" marL="0" rtl="0" algn="l">
              <a:spcBef>
                <a:spcPts val="1200"/>
              </a:spcBef>
              <a:spcAft>
                <a:spcPts val="1200"/>
              </a:spcAft>
              <a:buNone/>
            </a:pPr>
            <a:r>
              <a:t/>
            </a:r>
            <a:endParaRPr b="1" sz="17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idx="1" type="body"/>
          </p:nvPr>
        </p:nvSpPr>
        <p:spPr>
          <a:xfrm>
            <a:off x="311700" y="255050"/>
            <a:ext cx="8520600" cy="4161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&lt;/form&gt;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&lt;a href="/"&gt;Back&lt;/a&gt;</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31515"/>
                </a:solidFill>
                <a:latin typeface="Courier New"/>
                <a:ea typeface="Courier New"/>
                <a:cs typeface="Courier New"/>
                <a:sym typeface="Courier New"/>
              </a:rPr>
              <a:t>    '''</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 Run the App ---</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__name__</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'__main__'</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with</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app_context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create_all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run</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debug</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1075">
              <a:solidFill>
                <a:srgbClr val="AF00DB"/>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35" name="Google Shape;235;p43"/>
          <p:cNvSpPr txBox="1"/>
          <p:nvPr>
            <p:ph idx="1" type="body"/>
          </p:nvPr>
        </p:nvSpPr>
        <p:spPr>
          <a:xfrm>
            <a:off x="311700" y="771475"/>
            <a:ext cx="4260300" cy="4187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400">
                <a:solidFill>
                  <a:schemeClr val="dk1"/>
                </a:solidFill>
              </a:rPr>
              <a:t>1. Create (Insert Data)</a:t>
            </a:r>
            <a:endParaRPr b="1" sz="1400">
              <a:solidFill>
                <a:schemeClr val="dk1"/>
              </a:solidFill>
            </a:endParaRPr>
          </a:p>
          <a:p>
            <a:pPr indent="0" lvl="0" marL="457200" rtl="0" algn="l">
              <a:spcBef>
                <a:spcPts val="400"/>
              </a:spcBef>
              <a:spcAft>
                <a:spcPts val="0"/>
              </a:spcAft>
              <a:buClr>
                <a:schemeClr val="dk1"/>
              </a:buClr>
              <a:buSzPts val="1100"/>
              <a:buFont typeface="Arial"/>
              <a:buNone/>
            </a:pPr>
            <a:r>
              <a:rPr b="1" lang="en" sz="1400">
                <a:solidFill>
                  <a:schemeClr val="dk1"/>
                </a:solidFill>
              </a:rPr>
              <a:t>Python</a:t>
            </a:r>
            <a:endParaRPr b="1" sz="1400">
              <a:solidFill>
                <a:schemeClr val="dk1"/>
              </a:solidFill>
            </a:endParaRPr>
          </a:p>
          <a:p>
            <a:pPr indent="0" lvl="0" marL="457200" rtl="0" algn="l">
              <a:lnSpc>
                <a:spcPct val="135714"/>
              </a:lnSpc>
              <a:spcBef>
                <a:spcPts val="0"/>
              </a:spcBef>
              <a:spcAft>
                <a:spcPts val="0"/>
              </a:spcAft>
              <a:buSzPts val="275"/>
              <a:buNone/>
            </a:pPr>
            <a:r>
              <a:rPr lang="en" sz="1400">
                <a:solidFill>
                  <a:srgbClr val="188038"/>
                </a:solidFill>
              </a:rPr>
              <a:t>new_user = User(name="John Doe")</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db.session.add(new_user)</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db.session.commit()</a:t>
            </a:r>
            <a:endParaRPr sz="1400">
              <a:solidFill>
                <a:srgbClr val="188038"/>
              </a:solidFill>
            </a:endParaRPr>
          </a:p>
          <a:p>
            <a:pPr indent="0" lvl="0" marL="457200" marR="381000" rtl="0" algn="l">
              <a:spcBef>
                <a:spcPts val="1200"/>
              </a:spcBef>
              <a:spcAft>
                <a:spcPts val="0"/>
              </a:spcAft>
              <a:buClr>
                <a:schemeClr val="dk1"/>
              </a:buClr>
              <a:buSzPts val="1100"/>
              <a:buFont typeface="Arial"/>
              <a:buNone/>
            </a:pPr>
            <a:r>
              <a:rPr lang="en" sz="1400">
                <a:solidFill>
                  <a:schemeClr val="dk1"/>
                </a:solidFill>
              </a:rPr>
              <a:t> This adds a new record to the </a:t>
            </a:r>
            <a:r>
              <a:rPr lang="en" sz="1400">
                <a:solidFill>
                  <a:srgbClr val="188038"/>
                </a:solidFill>
              </a:rPr>
              <a:t>User</a:t>
            </a:r>
            <a:r>
              <a:rPr lang="en" sz="1400">
                <a:solidFill>
                  <a:schemeClr val="dk1"/>
                </a:solidFill>
              </a:rPr>
              <a:t> table.</a:t>
            </a:r>
            <a:endParaRPr sz="1400">
              <a:solidFill>
                <a:schemeClr val="dk1"/>
              </a:solidFill>
            </a:endParaRPr>
          </a:p>
          <a:p>
            <a:pPr indent="0" lvl="0" marL="0" rtl="0" algn="l">
              <a:lnSpc>
                <a:spcPct val="135714"/>
              </a:lnSpc>
              <a:spcBef>
                <a:spcPts val="1200"/>
              </a:spcBef>
              <a:spcAft>
                <a:spcPts val="0"/>
              </a:spcAft>
              <a:buSzPts val="275"/>
              <a:buNone/>
            </a:pPr>
            <a:r>
              <a:t/>
            </a:r>
            <a:endParaRPr sz="1400"/>
          </a:p>
        </p:txBody>
      </p:sp>
      <p:sp>
        <p:nvSpPr>
          <p:cNvPr id="236" name="Google Shape;236;p43"/>
          <p:cNvSpPr txBox="1"/>
          <p:nvPr>
            <p:ph idx="1" type="body"/>
          </p:nvPr>
        </p:nvSpPr>
        <p:spPr>
          <a:xfrm>
            <a:off x="4655100" y="771475"/>
            <a:ext cx="4260300" cy="4187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400">
                <a:solidFill>
                  <a:schemeClr val="dk1"/>
                </a:solidFill>
              </a:rPr>
              <a:t>2. Read (Fetch Data)</a:t>
            </a:r>
            <a:endParaRPr b="1" sz="1400">
              <a:solidFill>
                <a:schemeClr val="dk1"/>
              </a:solidFill>
            </a:endParaRPr>
          </a:p>
          <a:p>
            <a:pPr indent="0" lvl="0" marL="457200" rtl="0" algn="l">
              <a:spcBef>
                <a:spcPts val="1400"/>
              </a:spcBef>
              <a:spcAft>
                <a:spcPts val="0"/>
              </a:spcAft>
              <a:buSzPts val="1100"/>
              <a:buNone/>
            </a:pPr>
            <a:r>
              <a:rPr b="1" lang="en" sz="1400">
                <a:solidFill>
                  <a:schemeClr val="dk1"/>
                </a:solidFill>
              </a:rPr>
              <a:t>All Users:</a:t>
            </a:r>
            <a:endParaRPr b="1" sz="1400">
              <a:solidFill>
                <a:schemeClr val="dk1"/>
              </a:solidFill>
            </a:endParaRPr>
          </a:p>
          <a:p>
            <a:pPr indent="0" lvl="0" marL="45720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457200" rtl="0" algn="l">
              <a:lnSpc>
                <a:spcPct val="135714"/>
              </a:lnSpc>
              <a:spcBef>
                <a:spcPts val="0"/>
              </a:spcBef>
              <a:spcAft>
                <a:spcPts val="0"/>
              </a:spcAft>
              <a:buSzPts val="275"/>
              <a:buNone/>
            </a:pPr>
            <a:r>
              <a:rPr lang="en" sz="1400">
                <a:solidFill>
                  <a:srgbClr val="188038"/>
                </a:solidFill>
              </a:rPr>
              <a:t>users = User.query.all()</a:t>
            </a:r>
            <a:endParaRPr sz="1400">
              <a:solidFill>
                <a:schemeClr val="dk1"/>
              </a:solidFill>
            </a:endParaRPr>
          </a:p>
          <a:p>
            <a:pPr indent="0" lvl="0" marL="457200" rtl="0" algn="l">
              <a:spcBef>
                <a:spcPts val="1400"/>
              </a:spcBef>
              <a:spcAft>
                <a:spcPts val="0"/>
              </a:spcAft>
              <a:buSzPts val="1100"/>
              <a:buNone/>
            </a:pPr>
            <a:r>
              <a:rPr b="1" lang="en" sz="1400">
                <a:solidFill>
                  <a:schemeClr val="dk1"/>
                </a:solidFill>
              </a:rPr>
              <a:t>One User by ID:</a:t>
            </a:r>
            <a:endParaRPr b="1" sz="1400">
              <a:solidFill>
                <a:schemeClr val="dk1"/>
              </a:solidFill>
            </a:endParaRPr>
          </a:p>
          <a:p>
            <a:pPr indent="0" lvl="0" marL="45720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457200" rtl="0" algn="l">
              <a:lnSpc>
                <a:spcPct val="135714"/>
              </a:lnSpc>
              <a:spcBef>
                <a:spcPts val="0"/>
              </a:spcBef>
              <a:spcAft>
                <a:spcPts val="0"/>
              </a:spcAft>
              <a:buSzPts val="275"/>
              <a:buNone/>
            </a:pPr>
            <a:r>
              <a:rPr lang="en" sz="1400">
                <a:solidFill>
                  <a:srgbClr val="188038"/>
                </a:solidFill>
              </a:rPr>
              <a:t>user = User.query.get(1)</a:t>
            </a:r>
            <a:endParaRPr sz="1400">
              <a:solidFill>
                <a:srgbClr val="188038"/>
              </a:solidFill>
            </a:endParaRPr>
          </a:p>
          <a:p>
            <a:pPr indent="0" lvl="0" marL="457200" rtl="0" algn="l">
              <a:spcBef>
                <a:spcPts val="1400"/>
              </a:spcBef>
              <a:spcAft>
                <a:spcPts val="0"/>
              </a:spcAft>
              <a:buSzPts val="1100"/>
              <a:buNone/>
            </a:pPr>
            <a:r>
              <a:rPr b="1" lang="en" sz="1400">
                <a:solidFill>
                  <a:schemeClr val="dk1"/>
                </a:solidFill>
              </a:rPr>
              <a:t>Filter Users by Name:</a:t>
            </a:r>
            <a:endParaRPr b="1" sz="1400">
              <a:solidFill>
                <a:schemeClr val="dk1"/>
              </a:solidFill>
            </a:endParaRPr>
          </a:p>
          <a:p>
            <a:pPr indent="0" lvl="0" marL="45720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457200" rtl="0" algn="l">
              <a:lnSpc>
                <a:spcPct val="135714"/>
              </a:lnSpc>
              <a:spcBef>
                <a:spcPts val="0"/>
              </a:spcBef>
              <a:spcAft>
                <a:spcPts val="0"/>
              </a:spcAft>
              <a:buSzPts val="275"/>
              <a:buNone/>
            </a:pPr>
            <a:r>
              <a:rPr lang="en" sz="1400">
                <a:solidFill>
                  <a:srgbClr val="188038"/>
                </a:solidFill>
              </a:rPr>
              <a:t>user = User.query.filter_by(name="John Doe").first()</a:t>
            </a:r>
            <a:endParaRPr sz="1400">
              <a:solidFill>
                <a:schemeClr val="dk1"/>
              </a:solidFill>
            </a:endParaRPr>
          </a:p>
          <a:p>
            <a:pPr indent="0" lvl="0" marL="0" rtl="0" algn="l">
              <a:lnSpc>
                <a:spcPct val="135714"/>
              </a:lnSpc>
              <a:spcBef>
                <a:spcPts val="0"/>
              </a:spcBef>
              <a:spcAft>
                <a:spcPts val="0"/>
              </a:spcAft>
              <a:buSzPts val="275"/>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42" name="Google Shape;242;p44"/>
          <p:cNvSpPr txBox="1"/>
          <p:nvPr>
            <p:ph idx="1" type="body"/>
          </p:nvPr>
        </p:nvSpPr>
        <p:spPr>
          <a:xfrm>
            <a:off x="311700" y="771475"/>
            <a:ext cx="4260300" cy="4187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400">
                <a:solidFill>
                  <a:schemeClr val="dk1"/>
                </a:solidFill>
              </a:rPr>
              <a:t>3. Update (Modify Data)</a:t>
            </a:r>
            <a:endParaRPr b="1" sz="1400">
              <a:solidFill>
                <a:schemeClr val="dk1"/>
              </a:solidFill>
            </a:endParaRPr>
          </a:p>
          <a:p>
            <a:pPr indent="0" lvl="0" marL="45720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457200" rtl="0" algn="l">
              <a:lnSpc>
                <a:spcPct val="135714"/>
              </a:lnSpc>
              <a:spcBef>
                <a:spcPts val="0"/>
              </a:spcBef>
              <a:spcAft>
                <a:spcPts val="0"/>
              </a:spcAft>
              <a:buSzPts val="275"/>
              <a:buNone/>
            </a:pPr>
            <a:r>
              <a:rPr lang="en" sz="1400">
                <a:solidFill>
                  <a:srgbClr val="188038"/>
                </a:solidFill>
              </a:rPr>
              <a:t>user = User.query.get(1)</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if user:</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    user.name = "Jane Doe"</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    db.session.commit()</a:t>
            </a:r>
            <a:endParaRPr sz="1400">
              <a:solidFill>
                <a:srgbClr val="188038"/>
              </a:solidFill>
            </a:endParaRPr>
          </a:p>
          <a:p>
            <a:pPr indent="0" lvl="0" marL="457200" marR="381000" rtl="0" algn="l">
              <a:spcBef>
                <a:spcPts val="1200"/>
              </a:spcBef>
              <a:spcAft>
                <a:spcPts val="1200"/>
              </a:spcAft>
              <a:buSzPts val="1100"/>
              <a:buNone/>
            </a:pPr>
            <a:r>
              <a:rPr lang="en" sz="1400">
                <a:solidFill>
                  <a:schemeClr val="dk1"/>
                </a:solidFill>
              </a:rPr>
              <a:t>You must </a:t>
            </a:r>
            <a:r>
              <a:rPr lang="en" sz="1400">
                <a:solidFill>
                  <a:srgbClr val="188038"/>
                </a:solidFill>
              </a:rPr>
              <a:t>commit()</a:t>
            </a:r>
            <a:r>
              <a:rPr lang="en" sz="1400">
                <a:solidFill>
                  <a:schemeClr val="dk1"/>
                </a:solidFill>
              </a:rPr>
              <a:t> the session to save the change.</a:t>
            </a:r>
            <a:endParaRPr sz="1400"/>
          </a:p>
        </p:txBody>
      </p:sp>
      <p:sp>
        <p:nvSpPr>
          <p:cNvPr id="243" name="Google Shape;243;p44"/>
          <p:cNvSpPr txBox="1"/>
          <p:nvPr>
            <p:ph idx="1" type="body"/>
          </p:nvPr>
        </p:nvSpPr>
        <p:spPr>
          <a:xfrm>
            <a:off x="4655100" y="771475"/>
            <a:ext cx="4260300" cy="41877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SzPts val="1100"/>
              <a:buNone/>
            </a:pPr>
            <a:r>
              <a:rPr b="1" lang="en" sz="1400">
                <a:solidFill>
                  <a:schemeClr val="dk1"/>
                </a:solidFill>
              </a:rPr>
              <a:t>4</a:t>
            </a:r>
            <a:r>
              <a:rPr b="1" lang="en" sz="1400">
                <a:solidFill>
                  <a:schemeClr val="dk1"/>
                </a:solidFill>
              </a:rPr>
              <a:t>. Delete (Remove Data)</a:t>
            </a:r>
            <a:endParaRPr b="1" sz="1400">
              <a:solidFill>
                <a:schemeClr val="dk1"/>
              </a:solidFill>
            </a:endParaRPr>
          </a:p>
          <a:p>
            <a:pPr indent="0" lvl="0" marL="457200" rtl="0" algn="l">
              <a:spcBef>
                <a:spcPts val="400"/>
              </a:spcBef>
              <a:spcAft>
                <a:spcPts val="0"/>
              </a:spcAft>
              <a:buSzPts val="1100"/>
              <a:buNone/>
            </a:pPr>
            <a:r>
              <a:rPr b="1" lang="en" sz="1400">
                <a:solidFill>
                  <a:schemeClr val="dk1"/>
                </a:solidFill>
              </a:rPr>
              <a:t>python</a:t>
            </a:r>
            <a:endParaRPr b="1" sz="1400">
              <a:solidFill>
                <a:schemeClr val="dk1"/>
              </a:solidFill>
            </a:endParaRPr>
          </a:p>
          <a:p>
            <a:pPr indent="0" lvl="0" marL="457200" rtl="0" algn="l">
              <a:lnSpc>
                <a:spcPct val="135714"/>
              </a:lnSpc>
              <a:spcBef>
                <a:spcPts val="0"/>
              </a:spcBef>
              <a:spcAft>
                <a:spcPts val="0"/>
              </a:spcAft>
              <a:buSzPts val="275"/>
              <a:buNone/>
            </a:pPr>
            <a:r>
              <a:rPr lang="en" sz="1400">
                <a:solidFill>
                  <a:srgbClr val="188038"/>
                </a:solidFill>
              </a:rPr>
              <a:t>user = User.query.get(1)</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if user:</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    db.session.delete(user)</a:t>
            </a:r>
            <a:endParaRPr sz="1400">
              <a:solidFill>
                <a:srgbClr val="188038"/>
              </a:solidFill>
            </a:endParaRPr>
          </a:p>
          <a:p>
            <a:pPr indent="0" lvl="0" marL="457200" rtl="0" algn="l">
              <a:lnSpc>
                <a:spcPct val="135714"/>
              </a:lnSpc>
              <a:spcBef>
                <a:spcPts val="0"/>
              </a:spcBef>
              <a:spcAft>
                <a:spcPts val="0"/>
              </a:spcAft>
              <a:buSzPts val="275"/>
              <a:buNone/>
            </a:pPr>
            <a:r>
              <a:rPr lang="en" sz="1400">
                <a:solidFill>
                  <a:srgbClr val="188038"/>
                </a:solidFill>
              </a:rPr>
              <a:t>    db.session.commit()</a:t>
            </a:r>
            <a:endParaRPr sz="1400">
              <a:solidFill>
                <a:srgbClr val="188038"/>
              </a:solidFill>
            </a:endParaRPr>
          </a:p>
          <a:p>
            <a:pPr indent="0" lvl="0" marL="0" rtl="0" algn="l">
              <a:spcBef>
                <a:spcPts val="0"/>
              </a:spcBef>
              <a:spcAft>
                <a:spcPts val="0"/>
              </a:spcAft>
              <a:buSzPts val="1100"/>
              <a:buNone/>
            </a:pPr>
            <a:r>
              <a:t/>
            </a:r>
            <a:endParaRPr sz="1400">
              <a:solidFill>
                <a:schemeClr val="dk1"/>
              </a:solidFill>
            </a:endParaRPr>
          </a:p>
          <a:p>
            <a:pPr indent="0" lvl="0" marL="0" rtl="0" algn="l">
              <a:lnSpc>
                <a:spcPct val="135714"/>
              </a:lnSpc>
              <a:spcBef>
                <a:spcPts val="0"/>
              </a:spcBef>
              <a:spcAft>
                <a:spcPts val="0"/>
              </a:spcAft>
              <a:buSzPts val="275"/>
              <a:buNone/>
            </a:pPr>
            <a:r>
              <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49" name="Google Shape;249;p45"/>
          <p:cNvSpPr txBox="1"/>
          <p:nvPr>
            <p:ph idx="1" type="body"/>
          </p:nvPr>
        </p:nvSpPr>
        <p:spPr>
          <a:xfrm>
            <a:off x="311700" y="771475"/>
            <a:ext cx="8520600" cy="41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450" u="sng">
                <a:solidFill>
                  <a:schemeClr val="hlink"/>
                </a:solidFill>
                <a:hlinkClick r:id="rId3"/>
              </a:rPr>
              <a:t>dbhtml.py</a:t>
            </a:r>
            <a:r>
              <a:rPr lang="en" sz="1450"/>
              <a:t>:</a:t>
            </a:r>
            <a:endParaRPr sz="1450"/>
          </a:p>
          <a:p>
            <a:pPr indent="0" lvl="0" marL="0" rtl="0" algn="l">
              <a:lnSpc>
                <a:spcPct val="135714"/>
              </a:lnSpc>
              <a:spcBef>
                <a:spcPts val="1200"/>
              </a:spcBef>
              <a:spcAft>
                <a:spcPts val="0"/>
              </a:spcAft>
              <a:buClr>
                <a:schemeClr val="dk1"/>
              </a:buClr>
              <a:buSzPts val="1100"/>
              <a:buFont typeface="Arial"/>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a:t>
            </a: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url_for</a:t>
            </a:r>
            <a:endParaRPr sz="1050">
              <a:solidFill>
                <a:srgbClr val="795E26"/>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FFFFF"/>
                </a:highlight>
                <a:latin typeface="Courier New"/>
                <a:ea typeface="Courier New"/>
                <a:cs typeface="Courier New"/>
                <a:sym typeface="Courier New"/>
              </a:rPr>
              <a:t>from</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flask_sqlalchemy</a:t>
            </a: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import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SQLAlchemy</a:t>
            </a:r>
            <a:endParaRPr sz="1050">
              <a:solidFill>
                <a:srgbClr val="267F99"/>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Flask</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__name__</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Configuring SQLite database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config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'SQLALCHEMY_DATABASE_URI'</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'sqlite:///users.db'</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config</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'SQLALCHEMY_TRACK_MODIFICATIONS'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SQLAlchemy</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Database model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class</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Model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.Integer, </a:t>
            </a:r>
            <a:r>
              <a:rPr lang="en" sz="1050">
                <a:solidFill>
                  <a:srgbClr val="001080"/>
                </a:solidFill>
                <a:highlight>
                  <a:srgbClr val="FFFFFF"/>
                </a:highlight>
                <a:latin typeface="Courier New"/>
                <a:ea typeface="Courier New"/>
                <a:cs typeface="Courier New"/>
                <a:sym typeface="Courier New"/>
              </a:rPr>
              <a:t>primary_key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.String(</a:t>
            </a:r>
            <a:r>
              <a:rPr lang="en" sz="1050">
                <a:solidFill>
                  <a:srgbClr val="098658"/>
                </a:solidFill>
                <a:highlight>
                  <a:srgbClr val="FFFFFF"/>
                </a:highlight>
                <a:latin typeface="Courier New"/>
                <a:ea typeface="Courier New"/>
                <a:cs typeface="Courier New"/>
                <a:sym typeface="Courier New"/>
              </a:rPr>
              <a:t>100</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.Column(</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.String(</a:t>
            </a:r>
            <a:r>
              <a:rPr lang="en" sz="1050">
                <a:solidFill>
                  <a:srgbClr val="098658"/>
                </a:solidFill>
                <a:highlight>
                  <a:srgbClr val="FFFFFF"/>
                </a:highlight>
                <a:latin typeface="Courier New"/>
                <a:ea typeface="Courier New"/>
                <a:cs typeface="Courier New"/>
                <a:sym typeface="Courier New"/>
              </a:rPr>
              <a:t>100</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unique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Create tables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FFFFF"/>
                </a:highlight>
                <a:latin typeface="Courier New"/>
                <a:ea typeface="Courier New"/>
                <a:cs typeface="Courier New"/>
                <a:sym typeface="Courier New"/>
              </a:rPr>
              <a:t>with</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app_context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create_all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Read (Display All Users)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users</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query</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all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'indec.html'</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users</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users</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Create (Add User)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'/add'</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methods</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'GET'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add_user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method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email</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add</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commit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url_for</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'add.html'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Update (Edit User)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'/update/&lt;int:id&gt;'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methods</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'GET'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update_user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query</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get_or_404</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method</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'POST'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.name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.email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request</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form</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commit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url_for</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render_template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'update.html'</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Delete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795E26"/>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app</a:t>
            </a:r>
            <a:r>
              <a:rPr lang="en" sz="1050">
                <a:solidFill>
                  <a:srgbClr val="795E26"/>
                </a:solidFill>
                <a:highlight>
                  <a:srgbClr val="FFFFFF"/>
                </a:highlight>
                <a:latin typeface="Courier New"/>
                <a:ea typeface="Courier New"/>
                <a:cs typeface="Courier New"/>
                <a:sym typeface="Courier New"/>
              </a:rPr>
              <a:t>.route</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'/delete/&lt;int:id&gt;'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delete_user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267F99"/>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query</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get_or_404</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id</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delete</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user</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db</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session</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commit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return</a:t>
            </a:r>
            <a:r>
              <a:rPr lang="en" sz="1050">
                <a:solidFill>
                  <a:srgbClr val="3B3B3B"/>
                </a:solidFill>
                <a:highlight>
                  <a:srgbClr val="FFFFFF"/>
                </a:highlight>
                <a:latin typeface="Courier New"/>
                <a:ea typeface="Courier New"/>
                <a:cs typeface="Courier New"/>
                <a:sym typeface="Courier New"/>
              </a:rPr>
              <a:t> </a:t>
            </a:r>
            <a:r>
              <a:rPr lang="en" sz="1050">
                <a:solidFill>
                  <a:srgbClr val="795E26"/>
                </a:solidFill>
                <a:highlight>
                  <a:srgbClr val="FFFFFF"/>
                </a:highlight>
                <a:latin typeface="Courier New"/>
                <a:ea typeface="Courier New"/>
                <a:cs typeface="Courier New"/>
                <a:sym typeface="Courier New"/>
              </a:rPr>
              <a:t>redirect</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url_for</a:t>
            </a:r>
            <a:r>
              <a:rPr lang="en" sz="1050">
                <a:solidFill>
                  <a:srgbClr val="3B3B3B"/>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F00DB"/>
                </a:solidFill>
                <a:highlight>
                  <a:srgbClr val="FFFFFF"/>
                </a:highlight>
                <a:latin typeface="Courier New"/>
                <a:ea typeface="Courier New"/>
                <a:cs typeface="Courier New"/>
                <a:sym typeface="Courier New"/>
              </a:rPr>
              <a:t>if</a:t>
            </a: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__name__</a:t>
            </a:r>
            <a:r>
              <a:rPr lang="en" sz="1050">
                <a:solidFill>
                  <a:srgbClr val="3B3B3B"/>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a:t>
            </a:r>
            <a:r>
              <a:rPr lang="en" sz="1050">
                <a:solidFill>
                  <a:srgbClr val="3B3B3B"/>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'__main__'</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1080"/>
                </a:solidFill>
                <a:highlight>
                  <a:srgbClr val="FFFFFF"/>
                </a:highlight>
                <a:latin typeface="Courier New"/>
                <a:ea typeface="Courier New"/>
                <a:cs typeface="Courier New"/>
                <a:sym typeface="Courier New"/>
              </a:rPr>
              <a:t>app</a:t>
            </a:r>
            <a:r>
              <a:rPr lang="en" sz="1050">
                <a:solidFill>
                  <a:srgbClr val="3B3B3B"/>
                </a:solidFill>
                <a:highlight>
                  <a:srgbClr val="FFFFFF"/>
                </a:highlight>
                <a:latin typeface="Courier New"/>
                <a:ea typeface="Courier New"/>
                <a:cs typeface="Courier New"/>
                <a:sym typeface="Courier New"/>
              </a:rPr>
              <a:t>.</a:t>
            </a:r>
            <a:r>
              <a:rPr lang="en" sz="1050">
                <a:solidFill>
                  <a:srgbClr val="795E26"/>
                </a:solidFill>
                <a:highlight>
                  <a:srgbClr val="FFFFFF"/>
                </a:highlight>
                <a:latin typeface="Courier New"/>
                <a:ea typeface="Courier New"/>
                <a:cs typeface="Courier New"/>
                <a:sym typeface="Courier New"/>
              </a:rPr>
              <a:t>run</a:t>
            </a:r>
            <a:r>
              <a:rPr lang="en" sz="1050">
                <a:solidFill>
                  <a:srgbClr val="3B3B3B"/>
                </a:solidFill>
                <a:highlight>
                  <a:srgbClr val="FFFFFF"/>
                </a:highlight>
                <a:latin typeface="Courier New"/>
                <a:ea typeface="Courier New"/>
                <a:cs typeface="Courier New"/>
                <a:sym typeface="Courier New"/>
              </a:rPr>
              <a:t>(</a:t>
            </a:r>
            <a:r>
              <a:rPr lang="en" sz="1050">
                <a:solidFill>
                  <a:srgbClr val="001080"/>
                </a:solidFill>
                <a:highlight>
                  <a:srgbClr val="FFFFFF"/>
                </a:highlight>
                <a:latin typeface="Courier New"/>
                <a:ea typeface="Courier New"/>
                <a:cs typeface="Courier New"/>
                <a:sym typeface="Courier New"/>
              </a:rPr>
              <a:t>debug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t/>
            </a:r>
            <a:endParaRPr sz="1262">
              <a:solidFill>
                <a:srgbClr val="AF00DB"/>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55" name="Google Shape;255;p46"/>
          <p:cNvSpPr txBox="1"/>
          <p:nvPr>
            <p:ph idx="1" type="body"/>
          </p:nvPr>
        </p:nvSpPr>
        <p:spPr>
          <a:xfrm>
            <a:off x="311700" y="542875"/>
            <a:ext cx="8520600" cy="41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lang="en" sz="1450" u="sng">
                <a:solidFill>
                  <a:schemeClr val="hlink"/>
                </a:solidFill>
                <a:hlinkClick r:id="rId3"/>
              </a:rPr>
              <a:t>dbhtml.py</a:t>
            </a:r>
            <a:r>
              <a:rPr lang="en" sz="1450"/>
              <a:t>:</a:t>
            </a:r>
            <a:endParaRPr sz="1450"/>
          </a:p>
          <a:p>
            <a:pPr indent="0" lvl="0" marL="0" rtl="0" algn="l">
              <a:lnSpc>
                <a:spcPct val="135714"/>
              </a:lnSpc>
              <a:spcBef>
                <a:spcPts val="1200"/>
              </a:spcBef>
              <a:spcAft>
                <a:spcPts val="0"/>
              </a:spcAft>
              <a:buSzPts val="1100"/>
              <a:buNone/>
            </a:pPr>
            <a:r>
              <a:rPr lang="en" sz="1050">
                <a:solidFill>
                  <a:srgbClr val="AF00DB"/>
                </a:solidFill>
                <a:latin typeface="Courier New"/>
                <a:ea typeface="Courier New"/>
                <a:cs typeface="Courier New"/>
                <a:sym typeface="Courier New"/>
              </a:rPr>
              <a:t>from</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flask</a:t>
            </a: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import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Flask</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url_for</a:t>
            </a:r>
            <a:endParaRPr sz="1050">
              <a:solidFill>
                <a:srgbClr val="795E26"/>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latin typeface="Courier New"/>
                <a:ea typeface="Courier New"/>
                <a:cs typeface="Courier New"/>
                <a:sym typeface="Courier New"/>
              </a:rPr>
              <a:t>from</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flask_sqlalchemy</a:t>
            </a: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import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SQLAlchemy</a:t>
            </a:r>
            <a:endParaRPr sz="10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Flask</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__name__</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Configuring SQLite database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config</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'SQLALCHEMY_DATABASE_URI'</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'sqlite:///users.db'</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config</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'SQLALCHEMY_TRACK_MODIFICATIONS'</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False</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SQLAlchemy</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Database model</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class</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Model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.Integer, </a:t>
            </a:r>
            <a:r>
              <a:rPr lang="en" sz="1050">
                <a:solidFill>
                  <a:srgbClr val="001080"/>
                </a:solidFill>
                <a:latin typeface="Courier New"/>
                <a:ea typeface="Courier New"/>
                <a:cs typeface="Courier New"/>
                <a:sym typeface="Courier New"/>
              </a:rPr>
              <a:t>primary_key</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.String(</a:t>
            </a:r>
            <a:r>
              <a:rPr lang="en" sz="1050">
                <a:solidFill>
                  <a:srgbClr val="098658"/>
                </a:solidFill>
                <a:latin typeface="Courier New"/>
                <a:ea typeface="Courier New"/>
                <a:cs typeface="Courier New"/>
                <a:sym typeface="Courier New"/>
              </a:rPr>
              <a:t>100</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.Column(</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.String(</a:t>
            </a:r>
            <a:r>
              <a:rPr lang="en" sz="1050">
                <a:solidFill>
                  <a:srgbClr val="098658"/>
                </a:solidFill>
                <a:latin typeface="Courier New"/>
                <a:ea typeface="Courier New"/>
                <a:cs typeface="Courier New"/>
                <a:sym typeface="Courier New"/>
              </a:rPr>
              <a:t>100</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unique</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Create tables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latin typeface="Courier New"/>
                <a:ea typeface="Courier New"/>
                <a:cs typeface="Courier New"/>
                <a:sym typeface="Courier New"/>
              </a:rPr>
              <a:t>with</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app_context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create_all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Read (Display All Users)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'indec.html'</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Create (Add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'/add'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methods</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add_user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method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name</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email</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add</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'add.html'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Update (Edit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'/update/&lt;int:id&gt;'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methods</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update_user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get_or_404</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method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.name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.email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'update.html'</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Delete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'/delete/&lt;int:id&gt;'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delete_user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get_or_404</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delete</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__name__</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'__main__'</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run</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debug</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275"/>
              <a:buNone/>
            </a:pPr>
            <a:r>
              <a:t/>
            </a:r>
            <a:endParaRPr sz="1262">
              <a:solidFill>
                <a:srgbClr val="AF00DB"/>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61" name="Google Shape;261;p47"/>
          <p:cNvSpPr txBox="1"/>
          <p:nvPr>
            <p:ph idx="1" type="body"/>
          </p:nvPr>
        </p:nvSpPr>
        <p:spPr>
          <a:xfrm>
            <a:off x="311700" y="771475"/>
            <a:ext cx="8520600" cy="4187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Read (Display All Users)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all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'indec.html'</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users</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Create (Add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'/add'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methods</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add_user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method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name</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email</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add</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'add.html'</a:t>
            </a:r>
            <a:r>
              <a:rPr lang="en" sz="1050">
                <a:solidFill>
                  <a:srgbClr val="3B3B3B"/>
                </a:solidFill>
                <a:latin typeface="Courier New"/>
                <a:ea typeface="Courier New"/>
                <a:cs typeface="Courier New"/>
                <a:sym typeface="Courier New"/>
              </a:rPr>
              <a:t>)</a:t>
            </a:r>
            <a:endParaRPr sz="1262">
              <a:solidFill>
                <a:srgbClr val="AF00DB"/>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67" name="Google Shape;267;p48"/>
          <p:cNvSpPr txBox="1"/>
          <p:nvPr>
            <p:ph idx="1" type="body"/>
          </p:nvPr>
        </p:nvSpPr>
        <p:spPr>
          <a:xfrm>
            <a:off x="311700" y="771475"/>
            <a:ext cx="8520600" cy="4187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Update (Edit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'/update/&lt;int:id&gt;'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methods</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update_user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get_or_404</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method</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.name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.email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request</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form</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'email'</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render_template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'update.html'</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chemeClr val="dk1"/>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8000"/>
                </a:solidFill>
                <a:latin typeface="Courier New"/>
                <a:ea typeface="Courier New"/>
                <a:cs typeface="Courier New"/>
                <a:sym typeface="Courier New"/>
              </a:rPr>
              <a:t># Delete</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795E26"/>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app</a:t>
            </a:r>
            <a:r>
              <a:rPr lang="en" sz="1050">
                <a:solidFill>
                  <a:srgbClr val="795E26"/>
                </a:solidFill>
                <a:latin typeface="Courier New"/>
                <a:ea typeface="Courier New"/>
                <a:cs typeface="Courier New"/>
                <a:sym typeface="Courier New"/>
              </a:rPr>
              <a:t>.route</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'/delete/&lt;int:id&gt;'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0000FF"/>
                </a:solidFill>
                <a:latin typeface="Courier New"/>
                <a:ea typeface="Courier New"/>
                <a:cs typeface="Courier New"/>
                <a:sym typeface="Courier New"/>
              </a:rPr>
              <a:t>def</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delete_user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query</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get_or_404</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id</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delete</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user</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db</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session</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commit</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AF00DB"/>
                </a:solidFill>
                <a:latin typeface="Courier New"/>
                <a:ea typeface="Courier New"/>
                <a:cs typeface="Courier New"/>
                <a:sym typeface="Courier New"/>
              </a:rPr>
              <a:t>return</a:t>
            </a:r>
            <a:r>
              <a:rPr lang="en" sz="1050">
                <a:solidFill>
                  <a:srgbClr val="3B3B3B"/>
                </a:solidFill>
                <a:latin typeface="Courier New"/>
                <a:ea typeface="Courier New"/>
                <a:cs typeface="Courier New"/>
                <a:sym typeface="Courier New"/>
              </a:rPr>
              <a:t> </a:t>
            </a:r>
            <a:r>
              <a:rPr lang="en" sz="1050">
                <a:solidFill>
                  <a:srgbClr val="795E26"/>
                </a:solidFill>
                <a:latin typeface="Courier New"/>
                <a:ea typeface="Courier New"/>
                <a:cs typeface="Courier New"/>
                <a:sym typeface="Courier New"/>
              </a:rPr>
              <a:t>redirect</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url_for</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'index'</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275"/>
              <a:buNone/>
            </a:pPr>
            <a:r>
              <a:t/>
            </a:r>
            <a:endParaRPr sz="1262">
              <a:solidFill>
                <a:srgbClr val="AF00DB"/>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73" name="Google Shape;273;p49"/>
          <p:cNvSpPr txBox="1"/>
          <p:nvPr>
            <p:ph idx="1" type="body"/>
          </p:nvPr>
        </p:nvSpPr>
        <p:spPr>
          <a:xfrm>
            <a:off x="311700" y="771475"/>
            <a:ext cx="8520600" cy="4187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050">
                <a:solidFill>
                  <a:srgbClr val="AF00DB"/>
                </a:solidFill>
                <a:latin typeface="Courier New"/>
                <a:ea typeface="Courier New"/>
                <a:cs typeface="Courier New"/>
                <a:sym typeface="Courier New"/>
              </a:rPr>
              <a:t>if</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__name__</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'__main__'</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app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run</a:t>
            </a:r>
            <a:r>
              <a:rPr lang="en" sz="1050">
                <a:solidFill>
                  <a:srgbClr val="3B3B3B"/>
                </a:solidFill>
                <a:latin typeface="Courier New"/>
                <a:ea typeface="Courier New"/>
                <a:cs typeface="Courier New"/>
                <a:sym typeface="Courier New"/>
              </a:rPr>
              <a:t>(</a:t>
            </a:r>
            <a:r>
              <a:rPr lang="en" sz="1050">
                <a:solidFill>
                  <a:srgbClr val="001080"/>
                </a:solidFill>
                <a:latin typeface="Courier New"/>
                <a:ea typeface="Courier New"/>
                <a:cs typeface="Courier New"/>
                <a:sym typeface="Courier New"/>
              </a:rPr>
              <a:t>debug</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True</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t/>
            </a:r>
            <a:endParaRPr sz="1262">
              <a:solidFill>
                <a:srgbClr val="AF00D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275"/>
              <a:buNone/>
            </a:pPr>
            <a:r>
              <a:t/>
            </a:r>
            <a:endParaRPr sz="1262">
              <a:solidFill>
                <a:srgbClr val="AF00DB"/>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79" name="Google Shape;279;p50"/>
          <p:cNvSpPr txBox="1"/>
          <p:nvPr>
            <p:ph idx="1" type="body"/>
          </p:nvPr>
        </p:nvSpPr>
        <p:spPr>
          <a:xfrm>
            <a:off x="127525" y="542875"/>
            <a:ext cx="8912700" cy="41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1600">
                <a:solidFill>
                  <a:schemeClr val="dk1"/>
                </a:solidFill>
                <a:latin typeface="Courier New"/>
                <a:ea typeface="Courier New"/>
                <a:cs typeface="Courier New"/>
                <a:sym typeface="Courier New"/>
              </a:rPr>
              <a:t>indec</a:t>
            </a:r>
            <a:r>
              <a:rPr b="1" lang="en" sz="1600">
                <a:solidFill>
                  <a:schemeClr val="dk1"/>
                </a:solidFill>
                <a:latin typeface="Courier New"/>
                <a:ea typeface="Courier New"/>
                <a:cs typeface="Courier New"/>
                <a:sym typeface="Courier New"/>
              </a:rPr>
              <a:t>.html</a:t>
            </a:r>
            <a:endParaRPr b="1" sz="1600">
              <a:solidFill>
                <a:schemeClr val="dk1"/>
              </a:solidFill>
              <a:latin typeface="Courier New"/>
              <a:ea typeface="Courier New"/>
              <a:cs typeface="Courier New"/>
              <a:sym typeface="Courier New"/>
            </a:endParaRPr>
          </a:p>
          <a:p>
            <a:pPr indent="0" lvl="0" marL="0" rtl="0" algn="l">
              <a:lnSpc>
                <a:spcPct val="135714"/>
              </a:lnSpc>
              <a:spcBef>
                <a:spcPts val="120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DOCTYPE 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&lt;head&gt;&lt;title&gt;</a:t>
            </a:r>
            <a:r>
              <a:rPr lang="en" sz="1050">
                <a:solidFill>
                  <a:srgbClr val="3B3B3B"/>
                </a:solidFill>
                <a:highlight>
                  <a:srgbClr val="FFFFFF"/>
                </a:highlight>
                <a:latin typeface="Courier New"/>
                <a:ea typeface="Courier New"/>
                <a:cs typeface="Courier New"/>
                <a:sym typeface="Courier New"/>
              </a:rPr>
              <a:t>User List</a:t>
            </a:r>
            <a:r>
              <a:rPr lang="en" sz="1050">
                <a:solidFill>
                  <a:srgbClr val="800000"/>
                </a:solidFill>
                <a:highlight>
                  <a:srgbClr val="FFFFFF"/>
                </a:highlight>
                <a:latin typeface="Courier New"/>
                <a:ea typeface="Courier New"/>
                <a:cs typeface="Courier New"/>
                <a:sym typeface="Courier New"/>
              </a:rPr>
              <a:t>&lt;/title&gt;&lt;/head&gt;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rgbClr val="3B3B3B"/>
                </a:solidFill>
                <a:highlight>
                  <a:srgbClr val="FFFFFF"/>
                </a:highlight>
                <a:latin typeface="Courier New"/>
                <a:ea typeface="Courier New"/>
                <a:cs typeface="Courier New"/>
                <a:sym typeface="Courier New"/>
              </a:rPr>
              <a:t>All Users</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&lt;a</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href</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url_for</a:t>
            </a:r>
            <a:r>
              <a:rPr lang="en" sz="1050">
                <a:solidFill>
                  <a:srgbClr val="0000FF"/>
                </a:solidFill>
                <a:highlight>
                  <a:srgbClr val="FFFFFF"/>
                </a:highlight>
                <a:latin typeface="Courier New"/>
                <a:ea typeface="Courier New"/>
                <a:cs typeface="Courier New"/>
                <a:sym typeface="Courier New"/>
              </a:rPr>
              <a:t>('add_user') }}"</a:t>
            </a:r>
            <a:r>
              <a:rPr lang="en" sz="1050">
                <a:solidFill>
                  <a:srgbClr val="800000"/>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Add User</a:t>
            </a:r>
            <a:r>
              <a:rPr lang="en" sz="1050">
                <a:solidFill>
                  <a:srgbClr val="800000"/>
                </a:solidFill>
                <a:highlight>
                  <a:srgbClr val="FFFFFF"/>
                </a:highlight>
                <a:latin typeface="Courier New"/>
                <a:ea typeface="Courier New"/>
                <a:cs typeface="Courier New"/>
                <a:sym typeface="Courier New"/>
              </a:rPr>
              <a:t>&lt;/a&gt;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for</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user</a:t>
            </a:r>
            <a:r>
              <a:rPr lang="en" sz="1050">
                <a:solidFill>
                  <a:srgbClr val="0000FF"/>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in</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users</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name</a:t>
            </a:r>
            <a:r>
              <a:rPr lang="en" sz="1050">
                <a:solidFill>
                  <a:srgbClr val="0000FF"/>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rgbClr val="0000FF"/>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&lt;a</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href</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url_for</a:t>
            </a:r>
            <a:r>
              <a:rPr lang="en" sz="1050">
                <a:solidFill>
                  <a:srgbClr val="0000FF"/>
                </a:solidFill>
                <a:highlight>
                  <a:srgbClr val="FFFFFF"/>
                </a:highlight>
                <a:latin typeface="Courier New"/>
                <a:ea typeface="Courier New"/>
                <a:cs typeface="Courier New"/>
                <a:sym typeface="Courier New"/>
              </a:rPr>
              <a:t>('update_user'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id</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Edit</a:t>
            </a:r>
            <a:r>
              <a:rPr lang="en" sz="1050">
                <a:solidFill>
                  <a:srgbClr val="800000"/>
                </a:solidFill>
                <a:highlight>
                  <a:srgbClr val="FFFFFF"/>
                </a:highlight>
                <a:latin typeface="Courier New"/>
                <a:ea typeface="Courier New"/>
                <a:cs typeface="Courier New"/>
                <a:sym typeface="Courier New"/>
              </a:rPr>
              <a:t>&lt;/a&gt;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&lt;a</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href</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url_for</a:t>
            </a:r>
            <a:r>
              <a:rPr lang="en" sz="1050">
                <a:solidFill>
                  <a:srgbClr val="0000FF"/>
                </a:solidFill>
                <a:highlight>
                  <a:srgbClr val="FFFFFF"/>
                </a:highlight>
                <a:latin typeface="Courier New"/>
                <a:ea typeface="Courier New"/>
                <a:cs typeface="Courier New"/>
                <a:sym typeface="Courier New"/>
              </a:rPr>
              <a:t>('delete_user'</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id</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Delete</a:t>
            </a:r>
            <a:r>
              <a:rPr lang="en" sz="1050">
                <a:solidFill>
                  <a:srgbClr val="800000"/>
                </a:solidFill>
                <a:highlight>
                  <a:srgbClr val="FFFFFF"/>
                </a:highlight>
                <a:latin typeface="Courier New"/>
                <a:ea typeface="Courier New"/>
                <a:cs typeface="Courier New"/>
                <a:sym typeface="Courier New"/>
              </a:rPr>
              <a:t>&lt;/a&gt;</a:t>
            </a:r>
            <a:r>
              <a:rPr lang="en" sz="1050">
                <a:solidFill>
                  <a:srgbClr val="3B3B3B"/>
                </a:solidFill>
                <a:highlight>
                  <a:srgbClr val="FFFFFF"/>
                </a:highlight>
                <a:latin typeface="Courier New"/>
                <a:ea typeface="Courier New"/>
                <a:cs typeface="Courier New"/>
                <a:sym typeface="Courier New"/>
              </a:rPr>
              <a:t>]</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else</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solidFill>
                  <a:srgbClr val="3B3B3B"/>
                </a:solidFill>
                <a:highlight>
                  <a:srgbClr val="FFFFFF"/>
                </a:highlight>
                <a:latin typeface="Courier New"/>
                <a:ea typeface="Courier New"/>
                <a:cs typeface="Courier New"/>
                <a:sym typeface="Courier New"/>
              </a:rPr>
              <a:t>No users found.</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a:t>
            </a:r>
            <a:r>
              <a:rPr lang="en" sz="1050">
                <a:solidFill>
                  <a:srgbClr val="AF00DB"/>
                </a:solidFill>
                <a:highlight>
                  <a:srgbClr val="FFFFFF"/>
                </a:highlight>
                <a:latin typeface="Courier New"/>
                <a:ea typeface="Courier New"/>
                <a:cs typeface="Courier New"/>
                <a:sym typeface="Courier New"/>
              </a:rPr>
              <a:t>endfor</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400">
              <a:solidFill>
                <a:srgbClr val="800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spcBef>
                <a:spcPts val="0"/>
              </a:spcBef>
              <a:spcAft>
                <a:spcPts val="1200"/>
              </a:spcAft>
              <a:buSzPts val="275"/>
              <a:buNone/>
            </a:pPr>
            <a:r>
              <a:t/>
            </a:r>
            <a:endParaRPr sz="1262">
              <a:solidFill>
                <a:srgbClr val="008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85" name="Google Shape;285;p51"/>
          <p:cNvSpPr txBox="1"/>
          <p:nvPr>
            <p:ph idx="1" type="body"/>
          </p:nvPr>
        </p:nvSpPr>
        <p:spPr>
          <a:xfrm>
            <a:off x="127525" y="542875"/>
            <a:ext cx="8912700" cy="41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1600">
                <a:solidFill>
                  <a:schemeClr val="dk1"/>
                </a:solidFill>
                <a:latin typeface="Courier New"/>
                <a:ea typeface="Courier New"/>
                <a:cs typeface="Courier New"/>
                <a:sym typeface="Courier New"/>
              </a:rPr>
              <a:t>add</a:t>
            </a:r>
            <a:r>
              <a:rPr b="1" lang="en" sz="1600">
                <a:solidFill>
                  <a:schemeClr val="dk1"/>
                </a:solidFill>
                <a:latin typeface="Courier New"/>
                <a:ea typeface="Courier New"/>
                <a:cs typeface="Courier New"/>
                <a:sym typeface="Courier New"/>
              </a:rPr>
              <a:t>.html</a:t>
            </a:r>
            <a:endParaRPr b="1" sz="1600">
              <a:solidFill>
                <a:schemeClr val="dk1"/>
              </a:solidFill>
              <a:latin typeface="Courier New"/>
              <a:ea typeface="Courier New"/>
              <a:cs typeface="Courier New"/>
              <a:sym typeface="Courier New"/>
            </a:endParaRPr>
          </a:p>
          <a:p>
            <a:pPr indent="0" lvl="0" marL="0" rtl="0" algn="l">
              <a:lnSpc>
                <a:spcPct val="135714"/>
              </a:lnSpc>
              <a:spcBef>
                <a:spcPts val="120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DOCTYPE 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&lt;head&gt;&lt;title&gt;</a:t>
            </a:r>
            <a:r>
              <a:rPr lang="en" sz="1050">
                <a:solidFill>
                  <a:srgbClr val="3B3B3B"/>
                </a:solidFill>
                <a:highlight>
                  <a:srgbClr val="FFFFFF"/>
                </a:highlight>
                <a:latin typeface="Courier New"/>
                <a:ea typeface="Courier New"/>
                <a:cs typeface="Courier New"/>
                <a:sym typeface="Courier New"/>
              </a:rPr>
              <a:t>Add User</a:t>
            </a:r>
            <a:r>
              <a:rPr lang="en" sz="1050">
                <a:solidFill>
                  <a:srgbClr val="800000"/>
                </a:solidFill>
                <a:highlight>
                  <a:srgbClr val="FFFFFF"/>
                </a:highlight>
                <a:latin typeface="Courier New"/>
                <a:ea typeface="Courier New"/>
                <a:cs typeface="Courier New"/>
                <a:sym typeface="Courier New"/>
              </a:rPr>
              <a:t>&lt;/title&gt;&lt;/head&gt;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rgbClr val="3B3B3B"/>
                </a:solidFill>
                <a:highlight>
                  <a:srgbClr val="FFFFFF"/>
                </a:highlight>
                <a:latin typeface="Courier New"/>
                <a:ea typeface="Courier New"/>
                <a:cs typeface="Courier New"/>
                <a:sym typeface="Courier New"/>
              </a:rPr>
              <a:t>Add New User</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&lt;form</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method</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Name: </a:t>
            </a:r>
            <a:r>
              <a:rPr lang="en" sz="1050">
                <a:solidFill>
                  <a:srgbClr val="800000"/>
                </a:solidFill>
                <a:highlight>
                  <a:srgbClr val="FFFFFF"/>
                </a:highlight>
                <a:latin typeface="Courier New"/>
                <a:ea typeface="Courier New"/>
                <a:cs typeface="Courier New"/>
                <a:sym typeface="Courier New"/>
              </a:rPr>
              <a:t>&lt;input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type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required</a:t>
            </a:r>
            <a:r>
              <a:rPr lang="en" sz="1050">
                <a:solidFill>
                  <a:srgbClr val="800000"/>
                </a:solidFill>
                <a:highlight>
                  <a:srgbClr val="FFFFFF"/>
                </a:highlight>
                <a:latin typeface="Courier New"/>
                <a:ea typeface="Courier New"/>
                <a:cs typeface="Courier New"/>
                <a:sym typeface="Courier New"/>
              </a:rPr>
              <a:t>&gt;&lt;br&gt;&lt;br&gt;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Email: </a:t>
            </a:r>
            <a:r>
              <a:rPr lang="en" sz="1050">
                <a:solidFill>
                  <a:srgbClr val="800000"/>
                </a:solidFill>
                <a:highlight>
                  <a:srgbClr val="FFFFFF"/>
                </a:highlight>
                <a:latin typeface="Courier New"/>
                <a:ea typeface="Courier New"/>
                <a:cs typeface="Courier New"/>
                <a:sym typeface="Courier New"/>
              </a:rPr>
              <a:t>&lt;input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type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required</a:t>
            </a:r>
            <a:r>
              <a:rPr lang="en" sz="1050">
                <a:solidFill>
                  <a:srgbClr val="800000"/>
                </a:solidFill>
                <a:highlight>
                  <a:srgbClr val="FFFFFF"/>
                </a:highlight>
                <a:latin typeface="Courier New"/>
                <a:ea typeface="Courier New"/>
                <a:cs typeface="Courier New"/>
                <a:sym typeface="Courier New"/>
              </a:rPr>
              <a:t>&gt;&lt;br&gt;&lt;br&gt;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&lt;input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type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value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"Add"</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&lt;a</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href</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url_for</a:t>
            </a:r>
            <a:r>
              <a:rPr lang="en" sz="1050">
                <a:solidFill>
                  <a:srgbClr val="0000FF"/>
                </a:solidFill>
                <a:highlight>
                  <a:srgbClr val="FFFFFF"/>
                </a:highlight>
                <a:latin typeface="Courier New"/>
                <a:ea typeface="Courier New"/>
                <a:cs typeface="Courier New"/>
                <a:sym typeface="Courier New"/>
              </a:rPr>
              <a:t>('index') }}"</a:t>
            </a:r>
            <a:r>
              <a:rPr lang="en" sz="1050">
                <a:solidFill>
                  <a:srgbClr val="800000"/>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Back</a:t>
            </a:r>
            <a:r>
              <a:rPr lang="en" sz="1050">
                <a:solidFill>
                  <a:srgbClr val="800000"/>
                </a:solidFill>
                <a:highlight>
                  <a:srgbClr val="FFFFFF"/>
                </a:highlight>
                <a:latin typeface="Courier New"/>
                <a:ea typeface="Courier New"/>
                <a:cs typeface="Courier New"/>
                <a:sym typeface="Courier New"/>
              </a:rPr>
              <a:t>&lt;/a&gt;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400">
              <a:solidFill>
                <a:srgbClr val="800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spcBef>
                <a:spcPts val="0"/>
              </a:spcBef>
              <a:spcAft>
                <a:spcPts val="1200"/>
              </a:spcAft>
              <a:buSzPts val="275"/>
              <a:buNone/>
            </a:pPr>
            <a:r>
              <a:t/>
            </a:r>
            <a:endParaRPr sz="1262">
              <a:solidFill>
                <a:srgbClr val="008000"/>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Relational Databases (SQL)</a:t>
            </a:r>
            <a:endParaRPr b="1"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Concept:</a:t>
            </a:r>
            <a:r>
              <a:rPr lang="en" sz="1600">
                <a:solidFill>
                  <a:schemeClr val="dk1"/>
                </a:solidFill>
              </a:rPr>
              <a:t> Relational databases, also known as SQL databases, organize data into highly structured tables with predefined schemas. Each table consists of rows (records) and columns (attributes), and relationships between tables are established using primary and foreign keys. This adherence to a rigid structure ensures data integrity and consistency.</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Structured Schema:</a:t>
            </a:r>
            <a:r>
              <a:rPr lang="en" sz="1600">
                <a:solidFill>
                  <a:schemeClr val="dk1"/>
                </a:solidFill>
              </a:rPr>
              <a:t> Data must conform to a predefined schema (table structure, data types, relationships) before it can be stored. Changes to the schema can be complex and may require downtime.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SQL (Structured Query Language):</a:t>
            </a:r>
            <a:r>
              <a:rPr lang="en" sz="1600">
                <a:solidFill>
                  <a:schemeClr val="dk1"/>
                </a:solidFill>
              </a:rPr>
              <a:t> The standard language for defining, manipulating, and querying data. SQL is powerful for complex joins and aggregations across multiple tables.</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4.4 Performing CRUD operations using HTML template</a:t>
            </a:r>
            <a:endParaRPr/>
          </a:p>
        </p:txBody>
      </p:sp>
      <p:sp>
        <p:nvSpPr>
          <p:cNvPr id="291" name="Google Shape;291;p52"/>
          <p:cNvSpPr txBox="1"/>
          <p:nvPr>
            <p:ph idx="1" type="body"/>
          </p:nvPr>
        </p:nvSpPr>
        <p:spPr>
          <a:xfrm>
            <a:off x="127525" y="542875"/>
            <a:ext cx="8912700" cy="41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 sz="1600">
                <a:solidFill>
                  <a:schemeClr val="dk1"/>
                </a:solidFill>
                <a:latin typeface="Courier New"/>
                <a:ea typeface="Courier New"/>
                <a:cs typeface="Courier New"/>
                <a:sym typeface="Courier New"/>
              </a:rPr>
              <a:t>update</a:t>
            </a:r>
            <a:r>
              <a:rPr b="1" lang="en" sz="1600">
                <a:solidFill>
                  <a:schemeClr val="dk1"/>
                </a:solidFill>
                <a:latin typeface="Courier New"/>
                <a:ea typeface="Courier New"/>
                <a:cs typeface="Courier New"/>
                <a:sym typeface="Courier New"/>
              </a:rPr>
              <a:t>.html</a:t>
            </a:r>
            <a:endParaRPr b="1" sz="1600">
              <a:solidFill>
                <a:schemeClr val="dk1"/>
              </a:solidFill>
              <a:latin typeface="Courier New"/>
              <a:ea typeface="Courier New"/>
              <a:cs typeface="Courier New"/>
              <a:sym typeface="Courier New"/>
            </a:endParaRPr>
          </a:p>
          <a:p>
            <a:pPr indent="0" lvl="0" marL="0" rtl="0" algn="l">
              <a:lnSpc>
                <a:spcPct val="135714"/>
              </a:lnSpc>
              <a:spcBef>
                <a:spcPts val="120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a:t>
            </a:r>
            <a:r>
              <a:rPr lang="en" sz="1050">
                <a:solidFill>
                  <a:srgbClr val="3B3B3B"/>
                </a:solidFill>
                <a:highlight>
                  <a:srgbClr val="FFFFFF"/>
                </a:highlight>
                <a:latin typeface="Courier New"/>
                <a:ea typeface="Courier New"/>
                <a:cs typeface="Courier New"/>
                <a:sym typeface="Courier New"/>
              </a:rPr>
              <a:t>DOCTYPE 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&lt;head&gt;&lt;title&gt;</a:t>
            </a:r>
            <a:r>
              <a:rPr lang="en" sz="1050">
                <a:solidFill>
                  <a:srgbClr val="3B3B3B"/>
                </a:solidFill>
                <a:highlight>
                  <a:srgbClr val="FFFFFF"/>
                </a:highlight>
                <a:latin typeface="Courier New"/>
                <a:ea typeface="Courier New"/>
                <a:cs typeface="Courier New"/>
                <a:sym typeface="Courier New"/>
              </a:rPr>
              <a:t>Edit User</a:t>
            </a:r>
            <a:r>
              <a:rPr lang="en" sz="1050">
                <a:solidFill>
                  <a:srgbClr val="800000"/>
                </a:solidFill>
                <a:highlight>
                  <a:srgbClr val="FFFFFF"/>
                </a:highlight>
                <a:latin typeface="Courier New"/>
                <a:ea typeface="Courier New"/>
                <a:cs typeface="Courier New"/>
                <a:sym typeface="Courier New"/>
              </a:rPr>
              <a:t>&lt;/title&gt;&lt;/head&gt;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rgbClr val="3B3B3B"/>
                </a:solidFill>
                <a:highlight>
                  <a:srgbClr val="FFFFFF"/>
                </a:highlight>
                <a:latin typeface="Courier New"/>
                <a:ea typeface="Courier New"/>
                <a:cs typeface="Courier New"/>
                <a:sym typeface="Courier New"/>
              </a:rPr>
              <a:t>Edit User</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&lt;form</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method</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"POST"</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Name: </a:t>
            </a:r>
            <a:r>
              <a:rPr lang="en" sz="1050">
                <a:solidFill>
                  <a:srgbClr val="800000"/>
                </a:solidFill>
                <a:highlight>
                  <a:srgbClr val="FFFFFF"/>
                </a:highlight>
                <a:latin typeface="Courier New"/>
                <a:ea typeface="Courier New"/>
                <a:cs typeface="Courier New"/>
                <a:sym typeface="Courier New"/>
              </a:rPr>
              <a:t>&lt;input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type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"text"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value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name</a:t>
            </a:r>
            <a:r>
              <a:rPr lang="en" sz="1050">
                <a:solidFill>
                  <a:srgbClr val="0000FF"/>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required</a:t>
            </a:r>
            <a:r>
              <a:rPr lang="en" sz="1050">
                <a:solidFill>
                  <a:srgbClr val="800000"/>
                </a:solidFill>
                <a:highlight>
                  <a:srgbClr val="FFFFFF"/>
                </a:highlight>
                <a:latin typeface="Courier New"/>
                <a:ea typeface="Courier New"/>
                <a:cs typeface="Courier New"/>
                <a:sym typeface="Courier New"/>
              </a:rPr>
              <a:t>&gt;&lt;br&gt;&lt;br&gt;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Email: </a:t>
            </a:r>
            <a:r>
              <a:rPr lang="en" sz="1050">
                <a:solidFill>
                  <a:srgbClr val="800000"/>
                </a:solidFill>
                <a:highlight>
                  <a:srgbClr val="FFFFFF"/>
                </a:highlight>
                <a:latin typeface="Courier New"/>
                <a:ea typeface="Courier New"/>
                <a:cs typeface="Courier New"/>
                <a:sym typeface="Courier New"/>
              </a:rPr>
              <a:t>&lt;input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type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name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"email"</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value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user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email</a:t>
            </a:r>
            <a:r>
              <a:rPr lang="en" sz="1050">
                <a:solidFill>
                  <a:srgbClr val="0000FF"/>
                </a:solidFill>
                <a:highlight>
                  <a:srgbClr val="FFFFFF"/>
                </a:highlight>
                <a:latin typeface="Courier New"/>
                <a:ea typeface="Courier New"/>
                <a:cs typeface="Courier New"/>
                <a:sym typeface="Courier New"/>
              </a:rPr>
              <a:t> }}"</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required</a:t>
            </a:r>
            <a:r>
              <a:rPr lang="en" sz="1050">
                <a:solidFill>
                  <a:srgbClr val="800000"/>
                </a:solidFill>
                <a:highlight>
                  <a:srgbClr val="FFFFFF"/>
                </a:highlight>
                <a:latin typeface="Courier New"/>
                <a:ea typeface="Courier New"/>
                <a:cs typeface="Courier New"/>
                <a:sym typeface="Courier New"/>
              </a:rPr>
              <a:t>&gt;&lt;br&gt;&lt;br&gt;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&lt;input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type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"submit"</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value</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"Update"</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&lt;/form&gt;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3B3B3B"/>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&lt;a</a:t>
            </a:r>
            <a:r>
              <a:rPr lang="en" sz="1050">
                <a:solidFill>
                  <a:srgbClr val="3B3B3B"/>
                </a:solidFill>
                <a:highlight>
                  <a:srgbClr val="FFFFFF"/>
                </a:highlight>
                <a:latin typeface="Courier New"/>
                <a:ea typeface="Courier New"/>
                <a:cs typeface="Courier New"/>
                <a:sym typeface="Courier New"/>
              </a:rPr>
              <a:t> </a:t>
            </a:r>
            <a:r>
              <a:rPr lang="en" sz="1050">
                <a:solidFill>
                  <a:srgbClr val="E50000"/>
                </a:solidFill>
                <a:highlight>
                  <a:srgbClr val="FFFFFF"/>
                </a:highlight>
                <a:latin typeface="Courier New"/>
                <a:ea typeface="Courier New"/>
                <a:cs typeface="Courier New"/>
                <a:sym typeface="Courier New"/>
              </a:rPr>
              <a:t>href</a:t>
            </a:r>
            <a:r>
              <a:rPr lang="en" sz="1050">
                <a:solidFill>
                  <a:srgbClr val="3B3B3B"/>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url_for</a:t>
            </a:r>
            <a:r>
              <a:rPr lang="en" sz="1050">
                <a:solidFill>
                  <a:srgbClr val="0000FF"/>
                </a:solidFill>
                <a:highlight>
                  <a:srgbClr val="FFFFFF"/>
                </a:highlight>
                <a:latin typeface="Courier New"/>
                <a:ea typeface="Courier New"/>
                <a:cs typeface="Courier New"/>
                <a:sym typeface="Courier New"/>
              </a:rPr>
              <a:t>('index') }}"</a:t>
            </a:r>
            <a:r>
              <a:rPr lang="en" sz="1050">
                <a:solidFill>
                  <a:srgbClr val="800000"/>
                </a:solidFill>
                <a:highlight>
                  <a:srgbClr val="FFFFFF"/>
                </a:highlight>
                <a:latin typeface="Courier New"/>
                <a:ea typeface="Courier New"/>
                <a:cs typeface="Courier New"/>
                <a:sym typeface="Courier New"/>
              </a:rPr>
              <a:t>&gt;</a:t>
            </a:r>
            <a:r>
              <a:rPr lang="en" sz="1050">
                <a:solidFill>
                  <a:srgbClr val="3B3B3B"/>
                </a:solidFill>
                <a:highlight>
                  <a:srgbClr val="FFFFFF"/>
                </a:highlight>
                <a:latin typeface="Courier New"/>
                <a:ea typeface="Courier New"/>
                <a:cs typeface="Courier New"/>
                <a:sym typeface="Courier New"/>
              </a:rPr>
              <a:t>Back</a:t>
            </a:r>
            <a:r>
              <a:rPr lang="en" sz="1050">
                <a:solidFill>
                  <a:srgbClr val="800000"/>
                </a:solidFill>
                <a:highlight>
                  <a:srgbClr val="FFFFFF"/>
                </a:highlight>
                <a:latin typeface="Courier New"/>
                <a:ea typeface="Courier New"/>
                <a:cs typeface="Courier New"/>
                <a:sym typeface="Courier New"/>
              </a:rPr>
              <a:t>&lt;/a&gt;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0000FF"/>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400">
              <a:solidFill>
                <a:srgbClr val="800000"/>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t/>
            </a:r>
            <a:endParaRPr sz="1050">
              <a:solidFill>
                <a:srgbClr val="3B3B3B"/>
              </a:solidFill>
              <a:latin typeface="Courier New"/>
              <a:ea typeface="Courier New"/>
              <a:cs typeface="Courier New"/>
              <a:sym typeface="Courier New"/>
            </a:endParaRPr>
          </a:p>
          <a:p>
            <a:pPr indent="0" lvl="0" marL="0" rtl="0" algn="l">
              <a:spcBef>
                <a:spcPts val="0"/>
              </a:spcBef>
              <a:spcAft>
                <a:spcPts val="1200"/>
              </a:spcAft>
              <a:buSzPts val="275"/>
              <a:buNone/>
            </a:pPr>
            <a:r>
              <a:t/>
            </a:r>
            <a:endParaRPr sz="1262">
              <a:solidFill>
                <a:srgbClr val="008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4.5 Handling database connection and transactions</a:t>
            </a:r>
            <a:endParaRPr/>
          </a:p>
        </p:txBody>
      </p:sp>
      <p:sp>
        <p:nvSpPr>
          <p:cNvPr id="297" name="Google Shape;297;p53"/>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300">
                <a:solidFill>
                  <a:schemeClr val="dk1"/>
                </a:solidFill>
              </a:rPr>
              <a:t>1. Database Connection Handling</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This means:</a:t>
            </a:r>
            <a:endParaRPr sz="1300">
              <a:solidFill>
                <a:schemeClr val="dk1"/>
              </a:solidFill>
            </a:endParaRPr>
          </a:p>
          <a:p>
            <a:pPr indent="-311150" lvl="0" marL="457200" rtl="0" algn="l">
              <a:lnSpc>
                <a:spcPct val="150000"/>
              </a:lnSpc>
              <a:spcBef>
                <a:spcPts val="1200"/>
              </a:spcBef>
              <a:spcAft>
                <a:spcPts val="0"/>
              </a:spcAft>
              <a:buClr>
                <a:schemeClr val="dk1"/>
              </a:buClr>
              <a:buSzPts val="1300"/>
              <a:buChar char="●"/>
            </a:pPr>
            <a:r>
              <a:rPr b="1" lang="en" sz="1300">
                <a:solidFill>
                  <a:schemeClr val="dk1"/>
                </a:solidFill>
              </a:rPr>
              <a:t>Establishing</a:t>
            </a:r>
            <a:r>
              <a:rPr lang="en" sz="1300">
                <a:solidFill>
                  <a:schemeClr val="dk1"/>
                </a:solidFill>
              </a:rPr>
              <a:t> a connection between your Flask app and the database.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Managing</a:t>
            </a:r>
            <a:r>
              <a:rPr lang="en" sz="1300">
                <a:solidFill>
                  <a:schemeClr val="dk1"/>
                </a:solidFill>
              </a:rPr>
              <a:t> that connection during the app's runtime.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300">
                <a:solidFill>
                  <a:schemeClr val="dk1"/>
                </a:solidFill>
              </a:rPr>
              <a:t>Closing or cleaning up</a:t>
            </a:r>
            <a:r>
              <a:rPr lang="en" sz="1300">
                <a:solidFill>
                  <a:schemeClr val="dk1"/>
                </a:solidFill>
              </a:rPr>
              <a:t> the connection after it's used.</a:t>
            </a:r>
            <a:endParaRPr sz="13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Example:</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When using </a:t>
            </a:r>
            <a:r>
              <a:rPr b="1" lang="en" sz="1300">
                <a:solidFill>
                  <a:schemeClr val="dk1"/>
                </a:solidFill>
              </a:rPr>
              <a:t>Flask-SQLAlchemy</a:t>
            </a:r>
            <a:r>
              <a:rPr lang="en" sz="1300">
                <a:solidFill>
                  <a:schemeClr val="dk1"/>
                </a:solidFill>
              </a:rPr>
              <a:t>, it handles the connection setup for you:</a:t>
            </a:r>
            <a:endParaRPr sz="1300">
              <a:solidFill>
                <a:schemeClr val="dk1"/>
              </a:solidFill>
            </a:endParaRPr>
          </a:p>
          <a:p>
            <a:pPr indent="0" lvl="0" marL="457200" rtl="0" algn="l">
              <a:spcBef>
                <a:spcPts val="1200"/>
              </a:spcBef>
              <a:spcAft>
                <a:spcPts val="0"/>
              </a:spcAft>
              <a:buClr>
                <a:schemeClr val="dk1"/>
              </a:buClr>
              <a:buSzPts val="1100"/>
              <a:buFont typeface="Arial"/>
              <a:buNone/>
            </a:pPr>
            <a:r>
              <a:rPr b="1" lang="en" sz="1300">
                <a:solidFill>
                  <a:schemeClr val="dk1"/>
                </a:solidFill>
              </a:rPr>
              <a:t>python</a:t>
            </a:r>
            <a:endParaRPr b="1" sz="1300">
              <a:solidFill>
                <a:schemeClr val="dk1"/>
              </a:solidFill>
            </a:endParaRPr>
          </a:p>
          <a:p>
            <a:pPr indent="0" lvl="0" marL="457200" rtl="0" algn="l">
              <a:spcBef>
                <a:spcPts val="0"/>
              </a:spcBef>
              <a:spcAft>
                <a:spcPts val="0"/>
              </a:spcAft>
              <a:buNone/>
            </a:pPr>
            <a:r>
              <a:rPr lang="en" sz="1100">
                <a:solidFill>
                  <a:srgbClr val="188038"/>
                </a:solidFill>
                <a:latin typeface="Roboto Mono"/>
                <a:ea typeface="Roboto Mono"/>
                <a:cs typeface="Roboto Mono"/>
                <a:sym typeface="Roboto Mono"/>
              </a:rPr>
              <a:t>from flask_sqlalchemy import SQLAlchemy</a:t>
            </a:r>
            <a:endParaRPr sz="11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100">
                <a:solidFill>
                  <a:srgbClr val="188038"/>
                </a:solidFill>
                <a:latin typeface="Roboto Mono"/>
                <a:ea typeface="Roboto Mono"/>
                <a:cs typeface="Roboto Mono"/>
                <a:sym typeface="Roboto Mono"/>
              </a:rPr>
              <a:t>app = Flask(__name__)</a:t>
            </a:r>
            <a:endParaRPr sz="11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100">
                <a:solidFill>
                  <a:srgbClr val="188038"/>
                </a:solidFill>
                <a:latin typeface="Roboto Mono"/>
                <a:ea typeface="Roboto Mono"/>
                <a:cs typeface="Roboto Mono"/>
                <a:sym typeface="Roboto Mono"/>
              </a:rPr>
              <a:t>app.config['SQLALCHEMY_DATABASE_URI'] = 'sqlite:///example.db'</a:t>
            </a:r>
            <a:endParaRPr sz="11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100">
                <a:solidFill>
                  <a:srgbClr val="188038"/>
                </a:solidFill>
                <a:latin typeface="Roboto Mono"/>
                <a:ea typeface="Roboto Mono"/>
                <a:cs typeface="Roboto Mono"/>
                <a:sym typeface="Roboto Mono"/>
              </a:rPr>
              <a:t>db = SQLAlchemy(app)</a:t>
            </a:r>
            <a:endParaRPr sz="1100">
              <a:solidFill>
                <a:schemeClr val="dk1"/>
              </a:solidFill>
            </a:endParaRPr>
          </a:p>
          <a:p>
            <a:pPr indent="-311150" lvl="0" marL="914400" rtl="0" algn="l">
              <a:spcBef>
                <a:spcPts val="1200"/>
              </a:spcBef>
              <a:spcAft>
                <a:spcPts val="0"/>
              </a:spcAft>
              <a:buClr>
                <a:schemeClr val="dk1"/>
              </a:buClr>
              <a:buSzPts val="1300"/>
              <a:buChar char="●"/>
            </a:pPr>
            <a:r>
              <a:rPr lang="en" sz="1300">
                <a:solidFill>
                  <a:schemeClr val="dk1"/>
                </a:solidFill>
              </a:rPr>
              <a:t>This creates a connection to the </a:t>
            </a:r>
            <a:r>
              <a:rPr lang="en" sz="1300">
                <a:solidFill>
                  <a:srgbClr val="188038"/>
                </a:solidFill>
                <a:latin typeface="Roboto Mono"/>
                <a:ea typeface="Roboto Mono"/>
                <a:cs typeface="Roboto Mono"/>
                <a:sym typeface="Roboto Mono"/>
              </a:rPr>
              <a:t>example.db</a:t>
            </a:r>
            <a:r>
              <a:rPr lang="en" sz="1300">
                <a:solidFill>
                  <a:schemeClr val="dk1"/>
                </a:solidFill>
              </a:rPr>
              <a:t> SQLite database.</a:t>
            </a:r>
            <a:endParaRPr sz="1300">
              <a:solidFill>
                <a:schemeClr val="dk1"/>
              </a:solidFill>
            </a:endParaRPr>
          </a:p>
          <a:p>
            <a:pPr indent="-311150" lvl="0" marL="914400" rtl="0" algn="l">
              <a:spcBef>
                <a:spcPts val="0"/>
              </a:spcBef>
              <a:spcAft>
                <a:spcPts val="0"/>
              </a:spcAft>
              <a:buClr>
                <a:schemeClr val="dk1"/>
              </a:buClr>
              <a:buSzPts val="1300"/>
              <a:buChar char="●"/>
            </a:pPr>
            <a:r>
              <a:rPr lang="en" sz="1300">
                <a:solidFill>
                  <a:schemeClr val="dk1"/>
                </a:solidFill>
              </a:rPr>
              <a:t>Flask automatically manages opening and closing this connection for each request.</a:t>
            </a:r>
            <a:endParaRPr sz="13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4.5 Handling database connection and transactions</a:t>
            </a:r>
            <a:endParaRPr/>
          </a:p>
        </p:txBody>
      </p:sp>
      <p:sp>
        <p:nvSpPr>
          <p:cNvPr id="303" name="Google Shape;303;p54"/>
          <p:cNvSpPr txBox="1"/>
          <p:nvPr>
            <p:ph idx="1" type="body"/>
          </p:nvPr>
        </p:nvSpPr>
        <p:spPr>
          <a:xfrm>
            <a:off x="311700" y="771475"/>
            <a:ext cx="88323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300">
                <a:solidFill>
                  <a:schemeClr val="dk1"/>
                </a:solidFill>
              </a:rPr>
              <a:t>2. Database Transaction Handling</a:t>
            </a:r>
            <a:endParaRPr b="1" sz="1300">
              <a:solidFill>
                <a:schemeClr val="dk1"/>
              </a:solidFill>
            </a:endParaRPr>
          </a:p>
          <a:p>
            <a:pPr indent="0" lvl="0" marL="0" rtl="0" algn="l">
              <a:spcBef>
                <a:spcPts val="1200"/>
              </a:spcBef>
              <a:spcAft>
                <a:spcPts val="0"/>
              </a:spcAft>
              <a:buNone/>
            </a:pPr>
            <a:r>
              <a:rPr lang="en" sz="1300">
                <a:solidFill>
                  <a:schemeClr val="dk1"/>
                </a:solidFill>
              </a:rPr>
              <a:t>A </a:t>
            </a:r>
            <a:r>
              <a:rPr b="1" lang="en" sz="1300">
                <a:solidFill>
                  <a:schemeClr val="dk1"/>
                </a:solidFill>
              </a:rPr>
              <a:t>transaction</a:t>
            </a:r>
            <a:r>
              <a:rPr lang="en" sz="1300">
                <a:solidFill>
                  <a:schemeClr val="dk1"/>
                </a:solidFill>
              </a:rPr>
              <a:t> is a sequence of operations performed as a single unit. This ensures </a:t>
            </a:r>
            <a:r>
              <a:rPr b="1" lang="en" sz="1300">
                <a:solidFill>
                  <a:schemeClr val="dk1"/>
                </a:solidFill>
              </a:rPr>
              <a:t>data integrity</a:t>
            </a:r>
            <a:r>
              <a:rPr lang="en" sz="1300">
                <a:solidFill>
                  <a:schemeClr val="dk1"/>
                </a:solidFill>
              </a:rPr>
              <a:t> — either </a:t>
            </a:r>
            <a:r>
              <a:rPr b="1" lang="en" sz="1300">
                <a:solidFill>
                  <a:schemeClr val="dk1"/>
                </a:solidFill>
              </a:rPr>
              <a:t>all operations succeed</a:t>
            </a:r>
            <a:r>
              <a:rPr lang="en" sz="1300">
                <a:solidFill>
                  <a:schemeClr val="dk1"/>
                </a:solidFill>
              </a:rPr>
              <a:t>, or </a:t>
            </a:r>
            <a:r>
              <a:rPr b="1" lang="en" sz="1300">
                <a:solidFill>
                  <a:schemeClr val="dk1"/>
                </a:solidFill>
              </a:rPr>
              <a:t>none do</a:t>
            </a:r>
            <a:r>
              <a:rPr lang="en" sz="1300">
                <a:solidFill>
                  <a:schemeClr val="dk1"/>
                </a:solidFill>
              </a:rPr>
              <a:t>.</a:t>
            </a:r>
            <a:endParaRPr sz="1300">
              <a:solidFill>
                <a:schemeClr val="dk1"/>
              </a:solidFill>
            </a:endParaRPr>
          </a:p>
          <a:p>
            <a:pPr indent="0" lvl="0" marL="0" rtl="0" algn="l">
              <a:spcBef>
                <a:spcPts val="1200"/>
              </a:spcBef>
              <a:spcAft>
                <a:spcPts val="0"/>
              </a:spcAft>
              <a:buNone/>
            </a:pPr>
            <a:r>
              <a:rPr lang="en" sz="1300">
                <a:solidFill>
                  <a:schemeClr val="dk1"/>
                </a:solidFill>
              </a:rPr>
              <a:t>Flask with SQLAlchemy handles transactions like this:</a:t>
            </a:r>
            <a:endParaRPr sz="1300">
              <a:solidFill>
                <a:schemeClr val="dk1"/>
              </a:solidFill>
            </a:endParaRPr>
          </a:p>
          <a:p>
            <a:pPr indent="0" lvl="0" marL="0" rtl="0" algn="l">
              <a:spcBef>
                <a:spcPts val="1400"/>
              </a:spcBef>
              <a:spcAft>
                <a:spcPts val="0"/>
              </a:spcAft>
              <a:buNone/>
            </a:pPr>
            <a:r>
              <a:rPr b="1" lang="en" sz="1300">
                <a:solidFill>
                  <a:schemeClr val="dk1"/>
                </a:solidFill>
              </a:rPr>
              <a:t>Example:</a:t>
            </a:r>
            <a:endParaRPr b="1" sz="1300">
              <a:solidFill>
                <a:schemeClr val="dk1"/>
              </a:solidFill>
            </a:endParaRPr>
          </a:p>
          <a:p>
            <a:pPr indent="0" lvl="0" marL="457200" rtl="0" algn="l">
              <a:spcBef>
                <a:spcPts val="400"/>
              </a:spcBef>
              <a:spcAft>
                <a:spcPts val="0"/>
              </a:spcAft>
              <a:buNone/>
            </a:pPr>
            <a:r>
              <a:rPr lang="en" sz="1300">
                <a:solidFill>
                  <a:schemeClr val="dk1"/>
                </a:solidFill>
              </a:rPr>
              <a:t>python</a:t>
            </a:r>
            <a:endParaRPr sz="1300">
              <a:solidFill>
                <a:schemeClr val="dk1"/>
              </a:solidFill>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from yourapp import db, User</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try:</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    new_user = User(name="Alice")</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    db.session.add(new_user)</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    db.session.commit()  # Save changes to database</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except:</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    db.session.rollback()  # Undo changes if error</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finally:</a:t>
            </a:r>
            <a:endParaRPr sz="13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300">
                <a:solidFill>
                  <a:srgbClr val="188038"/>
                </a:solidFill>
                <a:latin typeface="Roboto Mono"/>
                <a:ea typeface="Roboto Mono"/>
                <a:cs typeface="Roboto Mono"/>
                <a:sym typeface="Roboto Mono"/>
              </a:rPr>
              <a:t>    db.session.close()  # 🧹 Optional cleanup</a:t>
            </a:r>
            <a:endParaRPr sz="1300">
              <a:solidFill>
                <a:schemeClr val="dk1"/>
              </a:solidFill>
            </a:endParaRPr>
          </a:p>
          <a:p>
            <a:pPr indent="0" lvl="0" marL="0" rtl="0" algn="l">
              <a:spcBef>
                <a:spcPts val="0"/>
              </a:spcBef>
              <a:spcAft>
                <a:spcPts val="1200"/>
              </a:spcAft>
              <a:buNone/>
            </a:pPr>
            <a:r>
              <a:t/>
            </a:r>
            <a:endParaRPr sz="1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4.5 Handling database connection and transactions</a:t>
            </a:r>
            <a:endParaRPr/>
          </a:p>
        </p:txBody>
      </p:sp>
      <p:sp>
        <p:nvSpPr>
          <p:cNvPr id="309" name="Google Shape;309;p55"/>
          <p:cNvSpPr txBox="1"/>
          <p:nvPr>
            <p:ph idx="1" type="body"/>
          </p:nvPr>
        </p:nvSpPr>
        <p:spPr>
          <a:xfrm>
            <a:off x="311700" y="771475"/>
            <a:ext cx="88323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chemeClr val="dk1"/>
                </a:solidFill>
              </a:rPr>
              <a:t>Why It Matters: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Ensures </a:t>
            </a:r>
            <a:r>
              <a:rPr b="1" lang="en" sz="1300">
                <a:solidFill>
                  <a:schemeClr val="dk1"/>
                </a:solidFill>
              </a:rPr>
              <a:t>data consistency</a:t>
            </a:r>
            <a:r>
              <a:rPr lang="en" sz="1300">
                <a:solidFill>
                  <a:schemeClr val="dk1"/>
                </a:solidFill>
              </a:rPr>
              <a:t> (e.g., prevents partial updates).</a:t>
            </a:r>
            <a:endParaRPr sz="1300">
              <a:solidFill>
                <a:schemeClr val="dk1"/>
              </a:solidFill>
            </a:endParaRPr>
          </a:p>
          <a:p>
            <a:pPr indent="-311150" lvl="0" marL="457200" rtl="0" algn="l">
              <a:spcBef>
                <a:spcPts val="1000"/>
              </a:spcBef>
              <a:spcAft>
                <a:spcPts val="0"/>
              </a:spcAft>
              <a:buClr>
                <a:schemeClr val="dk1"/>
              </a:buClr>
              <a:buSzPts val="1300"/>
              <a:buChar char="●"/>
            </a:pPr>
            <a:r>
              <a:rPr lang="en" sz="1300">
                <a:solidFill>
                  <a:schemeClr val="dk1"/>
                </a:solidFill>
              </a:rPr>
              <a:t>Makes the application </a:t>
            </a:r>
            <a:r>
              <a:rPr b="1" lang="en" sz="1300">
                <a:solidFill>
                  <a:schemeClr val="dk1"/>
                </a:solidFill>
              </a:rPr>
              <a:t>robust and safe</a:t>
            </a:r>
            <a:r>
              <a:rPr lang="en" sz="1300">
                <a:solidFill>
                  <a:schemeClr val="dk1"/>
                </a:solidFill>
              </a:rPr>
              <a:t>.</a:t>
            </a:r>
            <a:endParaRPr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Helps in </a:t>
            </a:r>
            <a:r>
              <a:rPr b="1" lang="en" sz="1300">
                <a:solidFill>
                  <a:schemeClr val="dk1"/>
                </a:solidFill>
              </a:rPr>
              <a:t>error handling and rollback</a:t>
            </a:r>
            <a:r>
              <a:rPr lang="en" sz="1300">
                <a:solidFill>
                  <a:schemeClr val="dk1"/>
                </a:solidFill>
              </a:rPr>
              <a:t> when something goes wrong.</a:t>
            </a:r>
            <a:endParaRPr sz="1300">
              <a:solidFill>
                <a:schemeClr val="dk1"/>
              </a:solidFill>
            </a:endParaRPr>
          </a:p>
          <a:p>
            <a:pPr indent="0" lvl="0" marL="0" rtl="0" algn="l">
              <a:spcBef>
                <a:spcPts val="1000"/>
              </a:spcBef>
              <a:spcAft>
                <a:spcPts val="10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Relational Databases (SQL)</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ACID Compliance:</a:t>
            </a:r>
            <a:r>
              <a:rPr lang="en" sz="1600">
                <a:solidFill>
                  <a:schemeClr val="dk1"/>
                </a:solidFill>
              </a:rPr>
              <a:t> Most relational databases are designed to be ACID compliant, ensuring:</a:t>
            </a:r>
            <a:br>
              <a:rPr lang="en" sz="1600">
                <a:solidFill>
                  <a:schemeClr val="dk1"/>
                </a:solidFill>
              </a:rPr>
            </a:b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Atomicity:</a:t>
            </a:r>
            <a:r>
              <a:rPr lang="en" sz="1600">
                <a:solidFill>
                  <a:schemeClr val="dk1"/>
                </a:solidFill>
              </a:rPr>
              <a:t> Transactions are all-or-nothing.</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Consistency:</a:t>
            </a:r>
            <a:r>
              <a:rPr lang="en" sz="1600">
                <a:solidFill>
                  <a:schemeClr val="dk1"/>
                </a:solidFill>
              </a:rPr>
              <a:t> Transactions bring the database from one valid state to another.</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Isolation:</a:t>
            </a:r>
            <a:r>
              <a:rPr lang="en" sz="1600">
                <a:solidFill>
                  <a:schemeClr val="dk1"/>
                </a:solidFill>
              </a:rPr>
              <a:t> Concurrent transactions don't interfere with each other.</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Durability:</a:t>
            </a:r>
            <a:r>
              <a:rPr lang="en" sz="1600">
                <a:solidFill>
                  <a:schemeClr val="dk1"/>
                </a:solidFill>
              </a:rPr>
              <a:t> Once a transaction is committed, it remains committed even in case of system failures.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Vertical Scaling:</a:t>
            </a:r>
            <a:r>
              <a:rPr lang="en" sz="1600">
                <a:solidFill>
                  <a:schemeClr val="dk1"/>
                </a:solidFill>
              </a:rPr>
              <a:t> Traditionally scale by adding more resources (CPU, RAM, storage) to a single server. This has physical limits.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 MySQL, PostgreSQL, Oracle, SQL Server, SQLite.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Relational Databases (SQL)</a:t>
            </a:r>
            <a:endParaRPr b="1" sz="1600">
              <a:solidFill>
                <a:schemeClr val="dk1"/>
              </a:solidFill>
            </a:endParaRPr>
          </a:p>
          <a:p>
            <a:pPr indent="0" lvl="0" marL="0" rtl="0" algn="l">
              <a:spcBef>
                <a:spcPts val="1200"/>
              </a:spcBef>
              <a:spcAft>
                <a:spcPts val="0"/>
              </a:spcAft>
              <a:buNone/>
            </a:pPr>
            <a:r>
              <a:rPr b="1" lang="en" sz="1600">
                <a:solidFill>
                  <a:schemeClr val="dk1"/>
                </a:solidFill>
              </a:rPr>
              <a:t>Advantages: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Data Integrity:</a:t>
            </a:r>
            <a:r>
              <a:rPr lang="en" sz="1600">
                <a:solidFill>
                  <a:schemeClr val="dk1"/>
                </a:solidFill>
              </a:rPr>
              <a:t> ACID properties ensure high data consistency and reliability, making them ideal for transactional systems (e.g., banking, e-commerce orders).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Clear Relationships:</a:t>
            </a:r>
            <a:r>
              <a:rPr lang="en" sz="1600">
                <a:solidFill>
                  <a:schemeClr val="dk1"/>
                </a:solidFill>
              </a:rPr>
              <a:t> The relational model excels at representing complex relationships between data entities.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Powerful Querying:</a:t>
            </a:r>
            <a:r>
              <a:rPr lang="en" sz="1600">
                <a:solidFill>
                  <a:schemeClr val="dk1"/>
                </a:solidFill>
              </a:rPr>
              <a:t> SQL is a mature and highly expressive language, allowing for complex joins, filtering, and aggregations.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Maturity and Community:</a:t>
            </a:r>
            <a:r>
              <a:rPr lang="en" sz="1600">
                <a:solidFill>
                  <a:schemeClr val="dk1"/>
                </a:solidFill>
              </a:rPr>
              <a:t> Decades of development mean robust tools, extensive documentation, and a large, experienced community</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Relational Databases (SQL)</a:t>
            </a:r>
            <a:endParaRPr b="1" sz="1600">
              <a:solidFill>
                <a:schemeClr val="dk1"/>
              </a:solidFill>
            </a:endParaRPr>
          </a:p>
          <a:p>
            <a:pPr indent="0" lvl="0" marL="0" rtl="0" algn="l">
              <a:spcBef>
                <a:spcPts val="1200"/>
              </a:spcBef>
              <a:spcAft>
                <a:spcPts val="0"/>
              </a:spcAft>
              <a:buNone/>
            </a:pPr>
            <a:r>
              <a:rPr b="1" lang="en" sz="1600">
                <a:solidFill>
                  <a:schemeClr val="dk1"/>
                </a:solidFill>
              </a:rPr>
              <a:t>Disadvantages: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Schema Rigidity:</a:t>
            </a:r>
            <a:r>
              <a:rPr lang="en" sz="1600">
                <a:solidFill>
                  <a:schemeClr val="dk1"/>
                </a:solidFill>
              </a:rPr>
              <a:t> Changing the schema can be cumbersome and may require altering existing data, which can slow down agile development.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Scalability Limitations:</a:t>
            </a:r>
            <a:r>
              <a:rPr lang="en" sz="1600">
                <a:solidFill>
                  <a:schemeClr val="dk1"/>
                </a:solidFill>
              </a:rPr>
              <a:t> Vertical scaling eventually hits hardware limits. Horizontal scaling (sharding) is possible but often complex to implement and manage.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Handling Unstructured Data:</a:t>
            </a:r>
            <a:r>
              <a:rPr lang="en" sz="1600">
                <a:solidFill>
                  <a:schemeClr val="dk1"/>
                </a:solidFill>
              </a:rPr>
              <a:t> Not well-suited for storing rapidly evolving or unstructured/semi-structured data (e.g., social media posts, sensor data, images).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Performance with Complex Joins:</a:t>
            </a:r>
            <a:r>
              <a:rPr lang="en" sz="1600">
                <a:solidFill>
                  <a:schemeClr val="dk1"/>
                </a:solidFill>
              </a:rPr>
              <a:t> While powerful, very complex joins on large datasets can lead to performance bottlenecks.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Relational Databases (SQL)</a:t>
            </a:r>
            <a:endParaRPr b="1" sz="1600">
              <a:solidFill>
                <a:schemeClr val="dk1"/>
              </a:solidFill>
            </a:endParaRPr>
          </a:p>
          <a:p>
            <a:pPr indent="0" lvl="0" marL="0" rtl="0" algn="l">
              <a:spcBef>
                <a:spcPts val="1200"/>
              </a:spcBef>
              <a:spcAft>
                <a:spcPts val="0"/>
              </a:spcAft>
              <a:buNone/>
            </a:pPr>
            <a:r>
              <a:rPr b="1" lang="en" sz="1600">
                <a:solidFill>
                  <a:schemeClr val="dk1"/>
                </a:solidFill>
              </a:rPr>
              <a:t>When to Use Relational Databases: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Complex Transactions:</a:t>
            </a:r>
            <a:r>
              <a:rPr lang="en" sz="1600">
                <a:solidFill>
                  <a:schemeClr val="dk1"/>
                </a:solidFill>
              </a:rPr>
              <a:t> Systems requiring strong ACID compliance (e.g., financial systems, online transaction processing, inventory management).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Structured Data:</a:t>
            </a:r>
            <a:r>
              <a:rPr lang="en" sz="1600">
                <a:solidFill>
                  <a:schemeClr val="dk1"/>
                </a:solidFill>
              </a:rPr>
              <a:t> When your data has a clear, predefined structure and relationships that are unlikely to change frequently.</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Data Integrity is Paramount:</a:t>
            </a:r>
            <a:r>
              <a:rPr lang="en" sz="1600">
                <a:solidFill>
                  <a:schemeClr val="dk1"/>
                </a:solidFill>
              </a:rPr>
              <a:t> Where data consistency and accuracy are non-negotiable.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Business Intelligence &amp; Reporting:</a:t>
            </a:r>
            <a:r>
              <a:rPr lang="en" sz="1600">
                <a:solidFill>
                  <a:schemeClr val="dk1"/>
                </a:solidFill>
              </a:rPr>
              <a:t> Where complex queries and aggregations across related data are common.</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4.2 Overview of relational(SQL) vs. NoSQL databases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rPr>
              <a:t>NoSQL Databases (Not Only SQL)</a:t>
            </a:r>
            <a:endParaRPr b="1"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Concept:</a:t>
            </a:r>
            <a:r>
              <a:rPr lang="en" sz="1600">
                <a:solidFill>
                  <a:schemeClr val="dk1"/>
                </a:solidFill>
              </a:rPr>
              <a:t> NoSQL databases are non-relational and offer more flexible data models than traditional relational databases. They emerged to address the limitations of SQL databases in handling massive volumes of rapidly changing, unstructured, or semi-structured data, and for applications requiring extreme scalability and high availability.</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 sz="1600">
                <a:solidFill>
                  <a:schemeClr val="dk1"/>
                </a:solidFill>
              </a:rPr>
              <a:t>Key Characteristics:</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Flexible Schema (Schema-less):</a:t>
            </a:r>
            <a:r>
              <a:rPr lang="en" sz="1600">
                <a:solidFill>
                  <a:schemeClr val="dk1"/>
                </a:solidFill>
              </a:rPr>
              <a:t> Data does not need to conform to a predefined structure. You can add new fields or change data types easily, making them suitable for agile development and evolving data.</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Diverse Data Models:</a:t>
            </a:r>
            <a:r>
              <a:rPr lang="en" sz="1600">
                <a:solidFill>
                  <a:schemeClr val="dk1"/>
                </a:solidFill>
              </a:rPr>
              <a:t> Instead of tables, NoSQL databases use various models:</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Document Databases:</a:t>
            </a:r>
            <a:r>
              <a:rPr lang="en" sz="1600">
                <a:solidFill>
                  <a:schemeClr val="dk1"/>
                </a:solidFill>
              </a:rPr>
              <a:t> Store data as semi-structured "documents" (often JSON, BSON, or XML). Examples: MongoDB, Couchbase.</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