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2_3E201C9.xml" ContentType="application/vnd.ms-powerpoint.comments+xml"/>
  <Override PartName="/ppt/comments/modernComment_10D_BD493CE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8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58" r:id="rId4"/>
    <p:sldId id="259" r:id="rId5"/>
    <p:sldId id="260" r:id="rId6"/>
    <p:sldId id="275" r:id="rId7"/>
    <p:sldId id="269" r:id="rId8"/>
    <p:sldId id="277" r:id="rId9"/>
    <p:sldId id="280" r:id="rId10"/>
    <p:sldId id="279" r:id="rId11"/>
    <p:sldId id="278" r:id="rId12"/>
    <p:sldId id="281" r:id="rId13"/>
    <p:sldId id="270" r:id="rId14"/>
    <p:sldId id="271" r:id="rId15"/>
    <p:sldId id="272" r:id="rId16"/>
    <p:sldId id="257" r:id="rId17"/>
    <p:sldId id="266" r:id="rId18"/>
    <p:sldId id="267" r:id="rId19"/>
    <p:sldId id="268" r:id="rId20"/>
    <p:sldId id="263" r:id="rId21"/>
    <p:sldId id="274" r:id="rId22"/>
    <p:sldId id="26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722CC1-3D1B-3E3A-F198-03143C84DA7C}" name="raghav panthi" initials="rp" userId="594e32b763b24d4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335"/>
    <a:srgbClr val="60A5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2C4C1-842E-43D8-A139-969B5D4C8788}" v="44" dt="2024-07-09T15:34:03.619"/>
    <p1510:client id="{AF918093-C1A2-40FE-92C8-305E6F3BA008}" v="366" dt="2024-07-09T15:40:02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2_3E201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114E96-2DFA-4F50-9591-A4CB8A1B4287}" authorId="{E0722CC1-3D1B-3E3A-F198-03143C84DA7C}" created="2024-07-09T10:08:05.835">
    <pc:sldMkLst xmlns:pc="http://schemas.microsoft.com/office/powerpoint/2013/main/command">
      <pc:docMk/>
      <pc:sldMk cId="65143241" sldId="258"/>
    </pc:sldMkLst>
    <p188:txBody>
      <a:bodyPr/>
      <a:lstStyle/>
      <a:p>
        <a:r>
          <a:rPr lang="en-US"/>
          <a:t>shuparbha</a:t>
        </a:r>
      </a:p>
    </p188:txBody>
  </p188:cm>
</p188:cmLst>
</file>

<file path=ppt/comments/modernComment_10D_BD493C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2CD012-D100-4476-B4A1-FCD5D55128E1}" authorId="{E0722CC1-3D1B-3E3A-F198-03143C84DA7C}" created="2024-07-09T10:08:22.377">
    <pc:sldMkLst xmlns:pc="http://schemas.microsoft.com/office/powerpoint/2013/main/command">
      <pc:docMk/>
      <pc:sldMk cId="3175693541" sldId="269"/>
    </pc:sldMkLst>
    <p188:txBody>
      <a:bodyPr/>
      <a:lstStyle/>
      <a:p>
        <a:r>
          <a:rPr lang="en-US"/>
          <a:t>Sishir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1959B-553E-4B04-A80C-4FC5205953FB}" type="doc">
      <dgm:prSet loTypeId="urn:microsoft.com/office/officeart/2005/8/layout/process2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8CDAE18-3364-4E6D-B7BD-D0511084AA34}" type="pres">
      <dgm:prSet presAssocID="{E411959B-553E-4B04-A80C-4FC5205953FB}" presName="linearFlow" presStyleCnt="0">
        <dgm:presLayoutVars>
          <dgm:resizeHandles val="exact"/>
        </dgm:presLayoutVars>
      </dgm:prSet>
      <dgm:spPr/>
    </dgm:pt>
  </dgm:ptLst>
  <dgm:cxnLst>
    <dgm:cxn modelId="{1C17534C-2C57-497E-8199-6EA0D2310E77}" type="presOf" srcId="{E411959B-553E-4B04-A80C-4FC5205953FB}" destId="{88CDAE18-3364-4E6D-B7BD-D0511084AA3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1959B-553E-4B04-A80C-4FC5205953FB}" type="doc">
      <dgm:prSet loTypeId="urn:microsoft.com/office/officeart/2005/8/layout/process2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0D8EBC-E2D6-448B-A749-9D1B939B00CD}">
      <dgm:prSet phldrT="[Text]" custT="1"/>
      <dgm:spPr>
        <a:xfrm>
          <a:off x="1980054" y="1405530"/>
          <a:ext cx="1685676" cy="936487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Requirement Analysis</a:t>
          </a:r>
        </a:p>
      </dgm:t>
    </dgm:pt>
    <dgm:pt modelId="{CB2F594B-10EC-48B0-8120-3A5805FB8289}" type="parTrans" cxnId="{CA3F3A3B-20A0-4F8E-8359-193FE152BE08}">
      <dgm:prSet/>
      <dgm:spPr/>
      <dgm:t>
        <a:bodyPr/>
        <a:lstStyle/>
        <a:p>
          <a:endParaRPr lang="en-US"/>
        </a:p>
      </dgm:t>
    </dgm:pt>
    <dgm:pt modelId="{5C8B27F6-4FCC-471C-8982-392A8F9449AB}" type="sibTrans" cxnId="{CA3F3A3B-20A0-4F8E-8359-193FE152BE0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xfrm rot="5400000">
          <a:off x="2647301" y="2365430"/>
          <a:ext cx="351182" cy="421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42B92FD-45A6-4C3C-ACE3-EEBBFEF0D651}">
      <dgm:prSet custT="1"/>
      <dgm:spPr>
        <a:xfrm>
          <a:off x="1980054" y="800"/>
          <a:ext cx="1685676" cy="936487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Planning</a:t>
          </a:r>
        </a:p>
      </dgm:t>
    </dgm:pt>
    <dgm:pt modelId="{A1916D98-806A-4E69-9DD9-06754CB64840}" type="parTrans" cxnId="{DB3400C0-7420-4FE9-859A-EF52057A72AF}">
      <dgm:prSet/>
      <dgm:spPr/>
      <dgm:t>
        <a:bodyPr/>
        <a:lstStyle/>
        <a:p>
          <a:endParaRPr lang="en-US"/>
        </a:p>
      </dgm:t>
    </dgm:pt>
    <dgm:pt modelId="{79E1A837-6C5A-4A9C-89C3-460C6098D73A}" type="sibTrans" cxnId="{DB3400C0-7420-4FE9-859A-EF52057A72AF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xfrm rot="5400000">
          <a:off x="2647301" y="960699"/>
          <a:ext cx="351182" cy="421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DEB56BD-C6C3-4EA1-AA3A-DD80E1FC63BC}">
      <dgm:prSet custT="1"/>
      <dgm:spPr>
        <a:xfrm>
          <a:off x="1980054" y="2810261"/>
          <a:ext cx="1685676" cy="936487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System Design</a:t>
          </a:r>
        </a:p>
      </dgm:t>
    </dgm:pt>
    <dgm:pt modelId="{5BB614DB-6EEA-4AEB-BFDF-A5424F56752C}" type="parTrans" cxnId="{54AD34E2-F4E1-47C8-8554-471DED2A9ABF}">
      <dgm:prSet/>
      <dgm:spPr/>
      <dgm:t>
        <a:bodyPr/>
        <a:lstStyle/>
        <a:p>
          <a:endParaRPr lang="en-US"/>
        </a:p>
      </dgm:t>
    </dgm:pt>
    <dgm:pt modelId="{8DDEF7D7-DE22-4DD8-97D4-B1ABB701CF64}" type="sibTrans" cxnId="{54AD34E2-F4E1-47C8-8554-471DED2A9ABF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xfrm rot="5400000">
          <a:off x="2647301" y="3770160"/>
          <a:ext cx="351182" cy="421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49690A3-7D09-4CAF-AEDB-03B9EEF61336}">
      <dgm:prSet custT="1"/>
      <dgm:spPr>
        <a:xfrm>
          <a:off x="1980054" y="5620522"/>
          <a:ext cx="1685676" cy="936487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Testing</a:t>
          </a:r>
        </a:p>
      </dgm:t>
    </dgm:pt>
    <dgm:pt modelId="{FC806E3F-7275-40F8-8E97-5535967B6BA4}" type="parTrans" cxnId="{21852C98-E9B9-4393-9468-28B14C46BE93}">
      <dgm:prSet/>
      <dgm:spPr/>
      <dgm:t>
        <a:bodyPr/>
        <a:lstStyle/>
        <a:p>
          <a:endParaRPr lang="en-US"/>
        </a:p>
      </dgm:t>
    </dgm:pt>
    <dgm:pt modelId="{C1F93507-F0C8-487B-B012-2C02EB1A42F0}" type="sibTrans" cxnId="{21852C98-E9B9-4393-9468-28B14C46BE93}">
      <dgm:prSet/>
      <dgm:spPr/>
      <dgm:t>
        <a:bodyPr/>
        <a:lstStyle/>
        <a:p>
          <a:endParaRPr lang="en-US"/>
        </a:p>
      </dgm:t>
    </dgm:pt>
    <dgm:pt modelId="{E7419BE4-C329-404A-9CD0-81A9B7E99163}">
      <dgm:prSet custT="1"/>
      <dgm:spPr>
        <a:xfrm>
          <a:off x="1980054" y="4214992"/>
          <a:ext cx="1685676" cy="936487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System Development</a:t>
          </a:r>
        </a:p>
      </dgm:t>
    </dgm:pt>
    <dgm:pt modelId="{83E7B91E-A4AC-4ACE-AB2E-A7313AA7DE20}" type="parTrans" cxnId="{AA3D78DF-4DA5-46A7-B028-51D5E84049BD}">
      <dgm:prSet/>
      <dgm:spPr/>
      <dgm:t>
        <a:bodyPr/>
        <a:lstStyle/>
        <a:p>
          <a:endParaRPr lang="en-US"/>
        </a:p>
      </dgm:t>
    </dgm:pt>
    <dgm:pt modelId="{E26FC8DA-45D8-4B21-972B-1E4A93B5DFDE}" type="sibTrans" cxnId="{AA3D78DF-4DA5-46A7-B028-51D5E84049B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xfrm rot="5400000">
          <a:off x="2647001" y="5175291"/>
          <a:ext cx="351782" cy="421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8CDAE18-3364-4E6D-B7BD-D0511084AA34}" type="pres">
      <dgm:prSet presAssocID="{E411959B-553E-4B04-A80C-4FC5205953FB}" presName="linearFlow" presStyleCnt="0">
        <dgm:presLayoutVars>
          <dgm:resizeHandles val="exact"/>
        </dgm:presLayoutVars>
      </dgm:prSet>
      <dgm:spPr/>
    </dgm:pt>
    <dgm:pt modelId="{10313B31-ED48-41CE-BCFC-44B27D2F7F87}" type="pres">
      <dgm:prSet presAssocID="{C42B92FD-45A6-4C3C-ACE3-EEBBFEF0D651}" presName="node" presStyleLbl="node1" presStyleIdx="0" presStyleCnt="5" custLinFactX="100000" custLinFactNeighborX="186705" custLinFactNeighborY="-5269">
        <dgm:presLayoutVars>
          <dgm:bulletEnabled val="1"/>
        </dgm:presLayoutVars>
      </dgm:prSet>
      <dgm:spPr/>
    </dgm:pt>
    <dgm:pt modelId="{0FE94834-0B0B-4721-AA12-389ABEC47187}" type="pres">
      <dgm:prSet presAssocID="{79E1A837-6C5A-4A9C-89C3-460C6098D73A}" presName="sibTrans" presStyleLbl="sibTrans2D1" presStyleIdx="0" presStyleCnt="4"/>
      <dgm:spPr/>
    </dgm:pt>
    <dgm:pt modelId="{AAAEC207-9EC3-4A53-80AE-CD80E70DF3C9}" type="pres">
      <dgm:prSet presAssocID="{79E1A837-6C5A-4A9C-89C3-460C6098D73A}" presName="connectorText" presStyleLbl="sibTrans2D1" presStyleIdx="0" presStyleCnt="4"/>
      <dgm:spPr/>
    </dgm:pt>
    <dgm:pt modelId="{1EB2B5C1-DFAF-4F18-8D7D-7EFF033F81B8}" type="pres">
      <dgm:prSet presAssocID="{A00D8EBC-E2D6-448B-A749-9D1B939B00CD}" presName="node" presStyleLbl="node1" presStyleIdx="1" presStyleCnt="5" custLinFactX="43360" custLinFactNeighborX="100000" custLinFactNeighborY="-6882">
        <dgm:presLayoutVars>
          <dgm:bulletEnabled val="1"/>
        </dgm:presLayoutVars>
      </dgm:prSet>
      <dgm:spPr/>
    </dgm:pt>
    <dgm:pt modelId="{D2C3DD30-4447-4A20-A407-2C44468BC376}" type="pres">
      <dgm:prSet presAssocID="{5C8B27F6-4FCC-471C-8982-392A8F9449AB}" presName="sibTrans" presStyleLbl="sibTrans2D1" presStyleIdx="1" presStyleCnt="4"/>
      <dgm:spPr/>
    </dgm:pt>
    <dgm:pt modelId="{74154FDB-CE51-47C1-9376-3B6C99420E7A}" type="pres">
      <dgm:prSet presAssocID="{5C8B27F6-4FCC-471C-8982-392A8F9449AB}" presName="connectorText" presStyleLbl="sibTrans2D1" presStyleIdx="1" presStyleCnt="4"/>
      <dgm:spPr/>
    </dgm:pt>
    <dgm:pt modelId="{7C546DF0-44F5-4528-91DF-00A4802D3F0B}" type="pres">
      <dgm:prSet presAssocID="{BDEB56BD-C6C3-4EA1-AA3A-DD80E1FC63BC}" presName="node" presStyleLbl="node1" presStyleIdx="2" presStyleCnt="5" custLinFactNeighborX="-18898" custLinFactNeighborY="-45875">
        <dgm:presLayoutVars>
          <dgm:bulletEnabled val="1"/>
        </dgm:presLayoutVars>
      </dgm:prSet>
      <dgm:spPr/>
    </dgm:pt>
    <dgm:pt modelId="{4ED98782-5BED-42CA-995E-4D1A1079C6BA}" type="pres">
      <dgm:prSet presAssocID="{8DDEF7D7-DE22-4DD8-97D4-B1ABB701CF64}" presName="sibTrans" presStyleLbl="sibTrans2D1" presStyleIdx="2" presStyleCnt="4"/>
      <dgm:spPr/>
    </dgm:pt>
    <dgm:pt modelId="{9214FBB9-1F44-44B5-812A-6FF8E2F23106}" type="pres">
      <dgm:prSet presAssocID="{8DDEF7D7-DE22-4DD8-97D4-B1ABB701CF64}" presName="connectorText" presStyleLbl="sibTrans2D1" presStyleIdx="2" presStyleCnt="4"/>
      <dgm:spPr/>
    </dgm:pt>
    <dgm:pt modelId="{3713E40D-555F-411F-9F7E-253951CEBE2F}" type="pres">
      <dgm:prSet presAssocID="{E7419BE4-C329-404A-9CD0-81A9B7E99163}" presName="node" presStyleLbl="node1" presStyleIdx="3" presStyleCnt="5" custLinFactX="-49095" custLinFactNeighborX="-100000" custLinFactNeighborY="-64226">
        <dgm:presLayoutVars>
          <dgm:bulletEnabled val="1"/>
        </dgm:presLayoutVars>
      </dgm:prSet>
      <dgm:spPr/>
    </dgm:pt>
    <dgm:pt modelId="{E9A39DDD-D898-453C-AE2D-7F1FC9C76D9D}" type="pres">
      <dgm:prSet presAssocID="{E26FC8DA-45D8-4B21-972B-1E4A93B5DFDE}" presName="sibTrans" presStyleLbl="sibTrans2D1" presStyleIdx="3" presStyleCnt="4"/>
      <dgm:spPr/>
    </dgm:pt>
    <dgm:pt modelId="{FFF407BC-69CB-437E-94C5-778083BDADFD}" type="pres">
      <dgm:prSet presAssocID="{E26FC8DA-45D8-4B21-972B-1E4A93B5DFDE}" presName="connectorText" presStyleLbl="sibTrans2D1" presStyleIdx="3" presStyleCnt="4"/>
      <dgm:spPr/>
    </dgm:pt>
    <dgm:pt modelId="{E6CDF5BC-A323-495A-9D2A-79384BC8AFF2}" type="pres">
      <dgm:prSet presAssocID="{B49690A3-7D09-4CAF-AEDB-03B9EEF61336}" presName="node" presStyleLbl="node1" presStyleIdx="4" presStyleCnt="5" custLinFactX="-145094" custLinFactNeighborX="-200000" custLinFactNeighborY="-74330">
        <dgm:presLayoutVars>
          <dgm:bulletEnabled val="1"/>
        </dgm:presLayoutVars>
      </dgm:prSet>
      <dgm:spPr/>
    </dgm:pt>
  </dgm:ptLst>
  <dgm:cxnLst>
    <dgm:cxn modelId="{8C3F3406-CFD0-49E3-B4E5-F91CF19A5B35}" type="presOf" srcId="{8DDEF7D7-DE22-4DD8-97D4-B1ABB701CF64}" destId="{9214FBB9-1F44-44B5-812A-6FF8E2F23106}" srcOrd="1" destOrd="0" presId="urn:microsoft.com/office/officeart/2005/8/layout/process2"/>
    <dgm:cxn modelId="{2EC2E720-BD87-4BC0-A20A-4EC2821B395E}" type="presOf" srcId="{E7419BE4-C329-404A-9CD0-81A9B7E99163}" destId="{3713E40D-555F-411F-9F7E-253951CEBE2F}" srcOrd="0" destOrd="0" presId="urn:microsoft.com/office/officeart/2005/8/layout/process2"/>
    <dgm:cxn modelId="{9671292A-5481-4AE6-AE3D-AC9CCF03BD7D}" type="presOf" srcId="{A00D8EBC-E2D6-448B-A749-9D1B939B00CD}" destId="{1EB2B5C1-DFAF-4F18-8D7D-7EFF033F81B8}" srcOrd="0" destOrd="0" presId="urn:microsoft.com/office/officeart/2005/8/layout/process2"/>
    <dgm:cxn modelId="{7A91BB35-3FB1-4063-B6B1-C5EC49C1F3D5}" type="presOf" srcId="{5C8B27F6-4FCC-471C-8982-392A8F9449AB}" destId="{74154FDB-CE51-47C1-9376-3B6C99420E7A}" srcOrd="1" destOrd="0" presId="urn:microsoft.com/office/officeart/2005/8/layout/process2"/>
    <dgm:cxn modelId="{1C74C339-C197-4F20-B97D-B9572ED10B19}" type="presOf" srcId="{B49690A3-7D09-4CAF-AEDB-03B9EEF61336}" destId="{E6CDF5BC-A323-495A-9D2A-79384BC8AFF2}" srcOrd="0" destOrd="0" presId="urn:microsoft.com/office/officeart/2005/8/layout/process2"/>
    <dgm:cxn modelId="{CA3F3A3B-20A0-4F8E-8359-193FE152BE08}" srcId="{E411959B-553E-4B04-A80C-4FC5205953FB}" destId="{A00D8EBC-E2D6-448B-A749-9D1B939B00CD}" srcOrd="1" destOrd="0" parTransId="{CB2F594B-10EC-48B0-8120-3A5805FB8289}" sibTransId="{5C8B27F6-4FCC-471C-8982-392A8F9449AB}"/>
    <dgm:cxn modelId="{E69ECD3E-6561-4B7C-B3AA-D9B2EB26FABD}" type="presOf" srcId="{BDEB56BD-C6C3-4EA1-AA3A-DD80E1FC63BC}" destId="{7C546DF0-44F5-4528-91DF-00A4802D3F0B}" srcOrd="0" destOrd="0" presId="urn:microsoft.com/office/officeart/2005/8/layout/process2"/>
    <dgm:cxn modelId="{1C17534C-2C57-497E-8199-6EA0D2310E77}" type="presOf" srcId="{E411959B-553E-4B04-A80C-4FC5205953FB}" destId="{88CDAE18-3364-4E6D-B7BD-D0511084AA34}" srcOrd="0" destOrd="0" presId="urn:microsoft.com/office/officeart/2005/8/layout/process2"/>
    <dgm:cxn modelId="{31C25150-FAB8-480B-97C2-018D0C35527D}" type="presOf" srcId="{8DDEF7D7-DE22-4DD8-97D4-B1ABB701CF64}" destId="{4ED98782-5BED-42CA-995E-4D1A1079C6BA}" srcOrd="0" destOrd="0" presId="urn:microsoft.com/office/officeart/2005/8/layout/process2"/>
    <dgm:cxn modelId="{E3EA1177-941E-4143-B07F-194AFACCCA52}" type="presOf" srcId="{79E1A837-6C5A-4A9C-89C3-460C6098D73A}" destId="{0FE94834-0B0B-4721-AA12-389ABEC47187}" srcOrd="0" destOrd="0" presId="urn:microsoft.com/office/officeart/2005/8/layout/process2"/>
    <dgm:cxn modelId="{21852C98-E9B9-4393-9468-28B14C46BE93}" srcId="{E411959B-553E-4B04-A80C-4FC5205953FB}" destId="{B49690A3-7D09-4CAF-AEDB-03B9EEF61336}" srcOrd="4" destOrd="0" parTransId="{FC806E3F-7275-40F8-8E97-5535967B6BA4}" sibTransId="{C1F93507-F0C8-487B-B012-2C02EB1A42F0}"/>
    <dgm:cxn modelId="{DB3400C0-7420-4FE9-859A-EF52057A72AF}" srcId="{E411959B-553E-4B04-A80C-4FC5205953FB}" destId="{C42B92FD-45A6-4C3C-ACE3-EEBBFEF0D651}" srcOrd="0" destOrd="0" parTransId="{A1916D98-806A-4E69-9DD9-06754CB64840}" sibTransId="{79E1A837-6C5A-4A9C-89C3-460C6098D73A}"/>
    <dgm:cxn modelId="{85EC00C0-2E2A-47AB-AEDB-C7B54E9AD9D1}" type="presOf" srcId="{E26FC8DA-45D8-4B21-972B-1E4A93B5DFDE}" destId="{FFF407BC-69CB-437E-94C5-778083BDADFD}" srcOrd="1" destOrd="0" presId="urn:microsoft.com/office/officeart/2005/8/layout/process2"/>
    <dgm:cxn modelId="{76EDB4C0-6B40-4B16-9330-F12837158AA7}" type="presOf" srcId="{E26FC8DA-45D8-4B21-972B-1E4A93B5DFDE}" destId="{E9A39DDD-D898-453C-AE2D-7F1FC9C76D9D}" srcOrd="0" destOrd="0" presId="urn:microsoft.com/office/officeart/2005/8/layout/process2"/>
    <dgm:cxn modelId="{2B0737DD-771E-465C-B1B7-EF2AFCFB0ABE}" type="presOf" srcId="{79E1A837-6C5A-4A9C-89C3-460C6098D73A}" destId="{AAAEC207-9EC3-4A53-80AE-CD80E70DF3C9}" srcOrd="1" destOrd="0" presId="urn:microsoft.com/office/officeart/2005/8/layout/process2"/>
    <dgm:cxn modelId="{AA3D78DF-4DA5-46A7-B028-51D5E84049BD}" srcId="{E411959B-553E-4B04-A80C-4FC5205953FB}" destId="{E7419BE4-C329-404A-9CD0-81A9B7E99163}" srcOrd="3" destOrd="0" parTransId="{83E7B91E-A4AC-4ACE-AB2E-A7313AA7DE20}" sibTransId="{E26FC8DA-45D8-4B21-972B-1E4A93B5DFDE}"/>
    <dgm:cxn modelId="{65C173E0-EDF4-48EE-B8B6-07BB9EE087EF}" type="presOf" srcId="{C42B92FD-45A6-4C3C-ACE3-EEBBFEF0D651}" destId="{10313B31-ED48-41CE-BCFC-44B27D2F7F87}" srcOrd="0" destOrd="0" presId="urn:microsoft.com/office/officeart/2005/8/layout/process2"/>
    <dgm:cxn modelId="{54AD34E2-F4E1-47C8-8554-471DED2A9ABF}" srcId="{E411959B-553E-4B04-A80C-4FC5205953FB}" destId="{BDEB56BD-C6C3-4EA1-AA3A-DD80E1FC63BC}" srcOrd="2" destOrd="0" parTransId="{5BB614DB-6EEA-4AEB-BFDF-A5424F56752C}" sibTransId="{8DDEF7D7-DE22-4DD8-97D4-B1ABB701CF64}"/>
    <dgm:cxn modelId="{BBBC67FC-114F-4224-9EA7-E1FCB12448C5}" type="presOf" srcId="{5C8B27F6-4FCC-471C-8982-392A8F9449AB}" destId="{D2C3DD30-4447-4A20-A407-2C44468BC376}" srcOrd="0" destOrd="0" presId="urn:microsoft.com/office/officeart/2005/8/layout/process2"/>
    <dgm:cxn modelId="{F2822659-3F4A-48C5-953C-05AEA35B6F37}" type="presParOf" srcId="{88CDAE18-3364-4E6D-B7BD-D0511084AA34}" destId="{10313B31-ED48-41CE-BCFC-44B27D2F7F87}" srcOrd="0" destOrd="0" presId="urn:microsoft.com/office/officeart/2005/8/layout/process2"/>
    <dgm:cxn modelId="{77003B02-698A-45E5-8360-1D734E1D9868}" type="presParOf" srcId="{88CDAE18-3364-4E6D-B7BD-D0511084AA34}" destId="{0FE94834-0B0B-4721-AA12-389ABEC47187}" srcOrd="1" destOrd="0" presId="urn:microsoft.com/office/officeart/2005/8/layout/process2"/>
    <dgm:cxn modelId="{0ECE76D7-1CBB-47DD-B19F-9CD6049618FC}" type="presParOf" srcId="{0FE94834-0B0B-4721-AA12-389ABEC47187}" destId="{AAAEC207-9EC3-4A53-80AE-CD80E70DF3C9}" srcOrd="0" destOrd="0" presId="urn:microsoft.com/office/officeart/2005/8/layout/process2"/>
    <dgm:cxn modelId="{E7CAECF1-E4D8-4550-A9CC-FE93511BAC4F}" type="presParOf" srcId="{88CDAE18-3364-4E6D-B7BD-D0511084AA34}" destId="{1EB2B5C1-DFAF-4F18-8D7D-7EFF033F81B8}" srcOrd="2" destOrd="0" presId="urn:microsoft.com/office/officeart/2005/8/layout/process2"/>
    <dgm:cxn modelId="{94234AE0-669F-4D0B-BDFE-B6AEB0FEF7DE}" type="presParOf" srcId="{88CDAE18-3364-4E6D-B7BD-D0511084AA34}" destId="{D2C3DD30-4447-4A20-A407-2C44468BC376}" srcOrd="3" destOrd="0" presId="urn:microsoft.com/office/officeart/2005/8/layout/process2"/>
    <dgm:cxn modelId="{0D290FDA-970B-4480-802D-F9746B2CFB54}" type="presParOf" srcId="{D2C3DD30-4447-4A20-A407-2C44468BC376}" destId="{74154FDB-CE51-47C1-9376-3B6C99420E7A}" srcOrd="0" destOrd="0" presId="urn:microsoft.com/office/officeart/2005/8/layout/process2"/>
    <dgm:cxn modelId="{221F4B2C-6372-4A0C-A9A7-33BE9B538463}" type="presParOf" srcId="{88CDAE18-3364-4E6D-B7BD-D0511084AA34}" destId="{7C546DF0-44F5-4528-91DF-00A4802D3F0B}" srcOrd="4" destOrd="0" presId="urn:microsoft.com/office/officeart/2005/8/layout/process2"/>
    <dgm:cxn modelId="{48DBFD53-A63B-47F7-A472-84025DE62F51}" type="presParOf" srcId="{88CDAE18-3364-4E6D-B7BD-D0511084AA34}" destId="{4ED98782-5BED-42CA-995E-4D1A1079C6BA}" srcOrd="5" destOrd="0" presId="urn:microsoft.com/office/officeart/2005/8/layout/process2"/>
    <dgm:cxn modelId="{9CD92362-5AFE-4991-A6B4-CCB448F16B1A}" type="presParOf" srcId="{4ED98782-5BED-42CA-995E-4D1A1079C6BA}" destId="{9214FBB9-1F44-44B5-812A-6FF8E2F23106}" srcOrd="0" destOrd="0" presId="urn:microsoft.com/office/officeart/2005/8/layout/process2"/>
    <dgm:cxn modelId="{3AEF9E83-5F9C-4D2E-8E6D-BFEE502260BD}" type="presParOf" srcId="{88CDAE18-3364-4E6D-B7BD-D0511084AA34}" destId="{3713E40D-555F-411F-9F7E-253951CEBE2F}" srcOrd="6" destOrd="0" presId="urn:microsoft.com/office/officeart/2005/8/layout/process2"/>
    <dgm:cxn modelId="{E5247BA4-D59F-49DC-89F2-03D6D7200DB8}" type="presParOf" srcId="{88CDAE18-3364-4E6D-B7BD-D0511084AA34}" destId="{E9A39DDD-D898-453C-AE2D-7F1FC9C76D9D}" srcOrd="7" destOrd="0" presId="urn:microsoft.com/office/officeart/2005/8/layout/process2"/>
    <dgm:cxn modelId="{1FC73F6F-72FD-45A9-8798-43258E4EF7F9}" type="presParOf" srcId="{E9A39DDD-D898-453C-AE2D-7F1FC9C76D9D}" destId="{FFF407BC-69CB-437E-94C5-778083BDADFD}" srcOrd="0" destOrd="0" presId="urn:microsoft.com/office/officeart/2005/8/layout/process2"/>
    <dgm:cxn modelId="{5EEE9BAF-D8A2-49B6-8BFD-15DCD4D7CBF6}" type="presParOf" srcId="{88CDAE18-3364-4E6D-B7BD-D0511084AA34}" destId="{E6CDF5BC-A323-495A-9D2A-79384BC8AFF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13B31-ED48-41CE-BCFC-44B27D2F7F87}">
      <dsp:nvSpPr>
        <dsp:cNvPr id="0" name=""/>
        <dsp:cNvSpPr/>
      </dsp:nvSpPr>
      <dsp:spPr>
        <a:xfrm>
          <a:off x="8334720" y="0"/>
          <a:ext cx="1449623" cy="805346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Planning</a:t>
          </a:r>
        </a:p>
      </dsp:txBody>
      <dsp:txXfrm>
        <a:off x="8358308" y="23588"/>
        <a:ext cx="1402447" cy="758170"/>
      </dsp:txXfrm>
    </dsp:sp>
    <dsp:sp modelId="{0FE94834-0B0B-4721-AA12-389ABEC47187}">
      <dsp:nvSpPr>
        <dsp:cNvPr id="0" name=""/>
        <dsp:cNvSpPr/>
      </dsp:nvSpPr>
      <dsp:spPr>
        <a:xfrm rot="9023314">
          <a:off x="7735459" y="811968"/>
          <a:ext cx="570184" cy="362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7837080" y="857589"/>
        <a:ext cx="461463" cy="217443"/>
      </dsp:txXfrm>
    </dsp:sp>
    <dsp:sp modelId="{1EB2B5C1-DFAF-4F18-8D7D-7EFF033F81B8}">
      <dsp:nvSpPr>
        <dsp:cNvPr id="0" name=""/>
        <dsp:cNvSpPr/>
      </dsp:nvSpPr>
      <dsp:spPr>
        <a:xfrm>
          <a:off x="6256758" y="1180995"/>
          <a:ext cx="1449623" cy="805346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Requirement Analysis</a:t>
          </a:r>
        </a:p>
      </dsp:txBody>
      <dsp:txXfrm>
        <a:off x="6280346" y="1204583"/>
        <a:ext cx="1402447" cy="758170"/>
      </dsp:txXfrm>
    </dsp:sp>
    <dsp:sp modelId="{D2C3DD30-4447-4A20-A407-2C44468BC376}">
      <dsp:nvSpPr>
        <dsp:cNvPr id="0" name=""/>
        <dsp:cNvSpPr/>
      </dsp:nvSpPr>
      <dsp:spPr>
        <a:xfrm rot="9355405">
          <a:off x="5434815" y="1927968"/>
          <a:ext cx="741379" cy="362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5538807" y="1978272"/>
        <a:ext cx="632658" cy="217443"/>
      </dsp:txXfrm>
    </dsp:sp>
    <dsp:sp modelId="{7C546DF0-44F5-4528-91DF-00A4802D3F0B}">
      <dsp:nvSpPr>
        <dsp:cNvPr id="0" name=""/>
        <dsp:cNvSpPr/>
      </dsp:nvSpPr>
      <dsp:spPr>
        <a:xfrm>
          <a:off x="3904629" y="2232000"/>
          <a:ext cx="1449623" cy="805346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System Design</a:t>
          </a:r>
        </a:p>
      </dsp:txBody>
      <dsp:txXfrm>
        <a:off x="3928217" y="2255588"/>
        <a:ext cx="1402447" cy="758170"/>
      </dsp:txXfrm>
    </dsp:sp>
    <dsp:sp modelId="{4ED98782-5BED-42CA-995E-4D1A1079C6BA}">
      <dsp:nvSpPr>
        <dsp:cNvPr id="0" name=""/>
        <dsp:cNvSpPr/>
      </dsp:nvSpPr>
      <dsp:spPr>
        <a:xfrm rot="8939892">
          <a:off x="3446386" y="3020533"/>
          <a:ext cx="478743" cy="362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547342" y="3065015"/>
        <a:ext cx="370022" cy="217443"/>
      </dsp:txXfrm>
    </dsp:sp>
    <dsp:sp modelId="{3713E40D-555F-411F-9F7E-253951CEBE2F}">
      <dsp:nvSpPr>
        <dsp:cNvPr id="0" name=""/>
        <dsp:cNvSpPr/>
      </dsp:nvSpPr>
      <dsp:spPr>
        <a:xfrm>
          <a:off x="2017263" y="3366125"/>
          <a:ext cx="1449623" cy="805346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System Development</a:t>
          </a:r>
        </a:p>
      </dsp:txBody>
      <dsp:txXfrm>
        <a:off x="2040851" y="3389713"/>
        <a:ext cx="1402447" cy="758170"/>
      </dsp:txXfrm>
    </dsp:sp>
    <dsp:sp modelId="{E9A39DDD-D898-453C-AE2D-7F1FC9C76D9D}">
      <dsp:nvSpPr>
        <dsp:cNvPr id="0" name=""/>
        <dsp:cNvSpPr/>
      </dsp:nvSpPr>
      <dsp:spPr>
        <a:xfrm rot="8996595">
          <a:off x="1462417" y="4171262"/>
          <a:ext cx="542050" cy="362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563828" y="4216516"/>
        <a:ext cx="433329" cy="217443"/>
      </dsp:txXfrm>
    </dsp:sp>
    <dsp:sp modelId="{E6CDF5BC-A323-495A-9D2A-79384BC8AFF2}">
      <dsp:nvSpPr>
        <dsp:cNvPr id="0" name=""/>
        <dsp:cNvSpPr/>
      </dsp:nvSpPr>
      <dsp:spPr>
        <a:xfrm>
          <a:off x="0" y="4533458"/>
          <a:ext cx="1449623" cy="805346"/>
        </a:xfrm>
        <a:prstGeom prst="roundRect">
          <a:avLst>
            <a:gd name="adj" fmla="val 10000"/>
          </a:avLst>
        </a:prstGeom>
        <a:solidFill>
          <a:srgbClr val="60A500"/>
        </a:solidFill>
        <a:ln w="1905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Testing</a:t>
          </a:r>
        </a:p>
      </dsp:txBody>
      <dsp:txXfrm>
        <a:off x="23588" y="4557046"/>
        <a:ext cx="1402447" cy="75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6E95F-228E-E6CA-4CCF-3BCAD04C88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814B-2A74-434F-E514-CA19E5C0A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7BD9-A340-42B3-BB67-C7220C4B3502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40AD5-3D9B-F6E8-70CF-A264241EE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73F76-927C-6EDC-022E-CEEA702EC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0DF6D-2234-4BDA-983C-4439959F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1DF8-4601-49D6-9269-AEE5D139AA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38CA1-DEFC-4590-A554-583151EB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8A5-A755-4216-9614-CEC325C3D3E6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F74C-73B8-408E-8088-8C87746DCE19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995C-8FF1-488F-9C7B-D417724320AC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8236-F411-48AF-A26F-61B74D14730C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89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288-C1AA-4B9E-91F5-5AEC1328566F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FD5E-1D5B-4F3E-B5F4-0BEA46022E9C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898C-D883-471F-9F6C-6922BF24D6F0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FE4-9FD4-480C-AF26-3C432AB291D9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56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D65D-2674-4021-8663-AC46BCE210C0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E08-A8B3-4AFE-A0D0-5C0AB2F67C42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8E6-0F6F-425F-9B1C-DB4463EA2B37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07B-0EA8-471B-852E-5DCC3996FD40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5034-BA6F-486D-8C4C-2E6F208AC2CE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ABF8-DF1D-4696-8323-93DE82DA407D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B6C-8A17-4BB4-BC9D-C7C7A88C0121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3475-53E4-4474-BA03-2691F07976D7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0890-136A-499F-8107-4806D1DA56B2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8BA88D-D350-4AF8-AA84-65CAA1DA53C8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4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3E201C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microsoft.com/office/2018/10/relationships/comments" Target="../comments/modernComment_10D_BD493C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109D-F0E5-8502-7348-DFF44DA6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851025"/>
            <a:ext cx="9440034" cy="77046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Tourist management system</a:t>
            </a:r>
            <a:br>
              <a:rPr lang="en-US" dirty="0"/>
            </a:br>
            <a:r>
              <a:rPr lang="en-US" dirty="0"/>
              <a:t>(TMS)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Environmental Science and Management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 and Technology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Pokhara University, Nepal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July,2024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endParaRPr lang="en-US" sz="3100" dirty="0"/>
          </a:p>
        </p:txBody>
      </p:sp>
      <p:pic>
        <p:nvPicPr>
          <p:cNvPr id="6" name="Picture 5" descr="An Official Site of Pokhara University – Pokhara University">
            <a:extLst>
              <a:ext uri="{FF2B5EF4-FFF2-40B4-BE49-F238E27FC236}">
                <a16:creationId xmlns:a16="http://schemas.microsoft.com/office/drawing/2014/main" id="{FE37C6A4-661E-5148-EC0D-4D958D0310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103121"/>
            <a:ext cx="1778000" cy="16846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90561-E1D0-22F3-6DC2-0B6658E3DAF2}"/>
              </a:ext>
            </a:extLst>
          </p:cNvPr>
          <p:cNvSpPr txBox="1"/>
          <p:nvPr/>
        </p:nvSpPr>
        <p:spPr>
          <a:xfrm>
            <a:off x="9768840" y="5041640"/>
            <a:ext cx="405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Prepared by :</a:t>
            </a:r>
          </a:p>
          <a:p>
            <a:r>
              <a:rPr lang="en-US" sz="2000" err="1"/>
              <a:t>Shuprabha</a:t>
            </a:r>
            <a:r>
              <a:rPr lang="en-US" sz="2000"/>
              <a:t> </a:t>
            </a:r>
            <a:r>
              <a:rPr lang="en-US" sz="2000" err="1"/>
              <a:t>Mainali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Shishir </a:t>
            </a:r>
            <a:r>
              <a:rPr lang="en-US" sz="2000" err="1"/>
              <a:t>Devkota</a:t>
            </a:r>
            <a:br>
              <a:rPr lang="en-US" sz="2000"/>
            </a:br>
            <a:r>
              <a:rPr lang="en-US" sz="2000"/>
              <a:t>Raghav Panthi</a:t>
            </a:r>
          </a:p>
        </p:txBody>
      </p:sp>
    </p:spTree>
    <p:extLst>
      <p:ext uri="{BB962C8B-B14F-4D97-AF65-F5344CB8AC3E}">
        <p14:creationId xmlns:p14="http://schemas.microsoft.com/office/powerpoint/2010/main" val="31254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B085-2357-46B6-440C-9D4CD9AB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0960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System Design Phase</a:t>
            </a:r>
          </a:p>
          <a:p>
            <a:pPr marL="36900" indent="0">
              <a:buNone/>
            </a:pPr>
            <a:r>
              <a:rPr lang="en-US" sz="2400" b="1" dirty="0"/>
              <a:t>Focus on </a:t>
            </a:r>
          </a:p>
          <a:p>
            <a:r>
              <a:rPr lang="en-US" dirty="0"/>
              <a:t>System Architecture:</a:t>
            </a:r>
          </a:p>
          <a:p>
            <a:r>
              <a:rPr lang="en-US" dirty="0"/>
              <a:t>Information Management.</a:t>
            </a:r>
          </a:p>
          <a:p>
            <a:r>
              <a:rPr lang="en-US" dirty="0"/>
              <a:t>Record Operations.</a:t>
            </a:r>
          </a:p>
          <a:p>
            <a:r>
              <a:rPr lang="en-US" dirty="0"/>
              <a:t>File Handling.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AE48-780B-2A34-60F1-BD16159E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074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46EE-F376-B76A-5DE9-835898A4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35" y="60960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800" b="1" dirty="0"/>
              <a:t>System Development Phase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Developed using C programming language.</a:t>
            </a:r>
          </a:p>
          <a:p>
            <a:pPr marL="36900" indent="0">
              <a:buNone/>
            </a:pPr>
            <a:r>
              <a:rPr lang="en-US" dirty="0"/>
              <a:t>Key tasks:</a:t>
            </a:r>
          </a:p>
          <a:p>
            <a:r>
              <a:rPr lang="en-US" dirty="0"/>
              <a:t>Defining Data Structures.</a:t>
            </a:r>
          </a:p>
          <a:p>
            <a:r>
              <a:rPr lang="en-US" dirty="0"/>
              <a:t>Generating Ticket Numbers.</a:t>
            </a:r>
          </a:p>
          <a:p>
            <a:r>
              <a:rPr lang="en-US" dirty="0"/>
              <a:t>File Operations.(csv Excel file)</a:t>
            </a:r>
          </a:p>
          <a:p>
            <a:r>
              <a:rPr lang="en-US" dirty="0"/>
              <a:t>Error Handling.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8511-443D-D72C-5883-315AD5DE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01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6443-1A1C-347E-ADDC-BF5E22BB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22486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800" b="1"/>
              <a:t> Testing Phase</a:t>
            </a:r>
          </a:p>
          <a:p>
            <a:endParaRPr lang="en-US"/>
          </a:p>
          <a:p>
            <a:pPr marL="36900" indent="0">
              <a:buNone/>
            </a:pPr>
            <a:r>
              <a:rPr lang="en-US"/>
              <a:t>Comprehensive testing conducted by :</a:t>
            </a:r>
          </a:p>
          <a:p>
            <a:r>
              <a:rPr lang="en-US"/>
              <a:t>Unit Testing.</a:t>
            </a:r>
          </a:p>
          <a:p>
            <a:r>
              <a:rPr lang="en-US"/>
              <a:t>Integration Testing.</a:t>
            </a:r>
          </a:p>
          <a:p>
            <a:r>
              <a:rPr lang="en-US"/>
              <a:t>User Acceptance Testing (UAT).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230E-EFDC-2612-10CD-5B2B0C53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59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30EA-F698-E2E5-1913-6234ACEA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2883" y="5928995"/>
            <a:ext cx="753545" cy="365125"/>
          </a:xfrm>
          <a:solidFill>
            <a:srgbClr val="00B050"/>
          </a:solidFill>
          <a:ln w="19050">
            <a:noFill/>
          </a:ln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13</a:t>
            </a:fld>
            <a:endParaRPr lang="en-US" sz="2000"/>
          </a:p>
        </p:txBody>
      </p:sp>
      <p:grpSp>
        <p:nvGrpSpPr>
          <p:cNvPr id="68" name="Canvas 54">
            <a:extLst>
              <a:ext uri="{FF2B5EF4-FFF2-40B4-BE49-F238E27FC236}">
                <a16:creationId xmlns:a16="http://schemas.microsoft.com/office/drawing/2014/main" id="{47084238-6A8C-391E-985A-198971EF38DC}"/>
              </a:ext>
            </a:extLst>
          </p:cNvPr>
          <p:cNvGrpSpPr/>
          <p:nvPr/>
        </p:nvGrpSpPr>
        <p:grpSpPr>
          <a:xfrm>
            <a:off x="1973172" y="690265"/>
            <a:ext cx="9832848" cy="6036725"/>
            <a:chOff x="0" y="0"/>
            <a:chExt cx="6184900" cy="820178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4AEC175-A30F-84F0-EDF5-0FC8A446E4F1}"/>
                </a:ext>
              </a:extLst>
            </p:cNvPr>
            <p:cNvSpPr/>
            <p:nvPr/>
          </p:nvSpPr>
          <p:spPr>
            <a:xfrm>
              <a:off x="0" y="0"/>
              <a:ext cx="6184900" cy="810768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01003FB-8855-239E-F919-F5417DAF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00" y="0"/>
              <a:ext cx="1097300" cy="549946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Start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34EAC81-8077-00CD-3316-6B54905F8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10000" y="524544"/>
              <a:ext cx="100" cy="175215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FF2226A4-80B4-F32D-637A-E024C854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9759"/>
              <a:ext cx="3732500" cy="1061089"/>
            </a:xfrm>
            <a:prstGeom prst="parallelogram">
              <a:avLst>
                <a:gd name="adj" fmla="val 18013"/>
              </a:avLst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7409E-D319-D893-BE0B-70638C62D5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6800" y="1760848"/>
              <a:ext cx="700" cy="186016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7E98DBD2-E317-6569-AE86-ED1036EF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00" y="1937362"/>
              <a:ext cx="1954500" cy="565847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A287054-6A76-7CF8-6BF5-89D69C29D9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5300" y="3464591"/>
              <a:ext cx="10800" cy="175915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03924E-3CD0-31DF-E39A-0D740EB397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7500" y="2503210"/>
              <a:ext cx="100" cy="311126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42E77B8A-4951-1720-D738-899339D3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02" y="6362765"/>
              <a:ext cx="1674771" cy="826170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6</a:t>
              </a: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F1FDA64A-96C3-B242-6B18-8A7C9D2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00" y="2842238"/>
              <a:ext cx="1772300" cy="622352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2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C848E6-1735-732D-3835-B4863BF7904C}"/>
                </a:ext>
              </a:extLst>
            </p:cNvPr>
            <p:cNvCxnSpPr>
              <a:cxnSpLocks noChangeShapeType="1"/>
              <a:stCxn id="77" idx="2"/>
              <a:endCxn id="80" idx="0"/>
            </p:cNvCxnSpPr>
            <p:nvPr/>
          </p:nvCxnSpPr>
          <p:spPr bwMode="auto">
            <a:xfrm>
              <a:off x="1292687" y="7188935"/>
              <a:ext cx="6223" cy="279414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4E42CBE-AFB9-F3C4-519C-693EFF1B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36" y="7468349"/>
              <a:ext cx="683550" cy="733438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End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8017697-5631-3FBC-921A-21E844AD7D61}"/>
                </a:ext>
              </a:extLst>
            </p:cNvPr>
            <p:cNvCxnSpPr>
              <a:cxnSpLocks noChangeShapeType="1"/>
              <a:endCxn id="84" idx="1"/>
            </p:cNvCxnSpPr>
            <p:nvPr/>
          </p:nvCxnSpPr>
          <p:spPr bwMode="auto">
            <a:xfrm flipV="1">
              <a:off x="2218100" y="2190784"/>
              <a:ext cx="1318900" cy="29802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06E9EE6-6CFD-A781-7FB6-DD5909613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0599" y="6634058"/>
              <a:ext cx="948701" cy="1820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0B95BB3-5EA4-003B-E2C0-90D506354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33000" y="3152764"/>
              <a:ext cx="951200" cy="60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D3B5DD-A376-2E36-51B6-68F2ADC7A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900" y="1923461"/>
              <a:ext cx="1017900" cy="533945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Add tourist.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E6F6D3-42B2-6562-724E-76635A9A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200" y="2894343"/>
              <a:ext cx="1498600" cy="51624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Delete tourist data.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E92449-3EF4-A0E4-CBF2-10AE3FBD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900" y="6528499"/>
              <a:ext cx="709481" cy="47053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Invalid   choice</a:t>
              </a:r>
            </a:p>
          </p:txBody>
        </p:sp>
        <p:sp>
          <p:nvSpPr>
            <p:cNvPr id="87" name="Text Box 1235622604">
              <a:extLst>
                <a:ext uri="{FF2B5EF4-FFF2-40B4-BE49-F238E27FC236}">
                  <a16:creationId xmlns:a16="http://schemas.microsoft.com/office/drawing/2014/main" id="{8141AC36-508A-EE87-239F-FF604DE0A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301" y="1863040"/>
              <a:ext cx="511600" cy="370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88" name="Text Box 1235622604">
              <a:extLst>
                <a:ext uri="{FF2B5EF4-FFF2-40B4-BE49-F238E27FC236}">
                  <a16:creationId xmlns:a16="http://schemas.microsoft.com/office/drawing/2014/main" id="{48B0F54E-AD57-5C69-9FEC-D93329C71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951" y="2768632"/>
              <a:ext cx="5111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90" name="Text Box 1235622604">
              <a:extLst>
                <a:ext uri="{FF2B5EF4-FFF2-40B4-BE49-F238E27FC236}">
                  <a16:creationId xmlns:a16="http://schemas.microsoft.com/office/drawing/2014/main" id="{64EFF608-4B7A-5371-1CE9-1C3A457E1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80" y="7094008"/>
              <a:ext cx="5112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91" name="Text Box 1235622604">
              <a:extLst>
                <a:ext uri="{FF2B5EF4-FFF2-40B4-BE49-F238E27FC236}">
                  <a16:creationId xmlns:a16="http://schemas.microsoft.com/office/drawing/2014/main" id="{FE33DC13-5D83-412F-DC04-DC12B61E4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64" y="2503209"/>
              <a:ext cx="511200" cy="3696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93" name="Text Box 1235622604">
              <a:extLst>
                <a:ext uri="{FF2B5EF4-FFF2-40B4-BE49-F238E27FC236}">
                  <a16:creationId xmlns:a16="http://schemas.microsoft.com/office/drawing/2014/main" id="{9FD1E6D1-03AD-B854-A8BC-4A74F763F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400" y="3690590"/>
              <a:ext cx="5112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96" name="Diamond 95">
              <a:extLst>
                <a:ext uri="{FF2B5EF4-FFF2-40B4-BE49-F238E27FC236}">
                  <a16:creationId xmlns:a16="http://schemas.microsoft.com/office/drawing/2014/main" id="{F8D52E78-723E-783D-6163-174AC862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73" y="5504543"/>
              <a:ext cx="1756853" cy="622352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5</a:t>
              </a:r>
            </a:p>
          </p:txBody>
        </p:sp>
        <p:cxnSp>
          <p:nvCxnSpPr>
            <p:cNvPr id="97" name="AutoShape 159">
              <a:extLst>
                <a:ext uri="{FF2B5EF4-FFF2-40B4-BE49-F238E27FC236}">
                  <a16:creationId xmlns:a16="http://schemas.microsoft.com/office/drawing/2014/main" id="{CF03C031-0DFE-2A14-BE9C-4681251EF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6445" y="1200104"/>
              <a:ext cx="2138000" cy="5499761"/>
            </a:xfrm>
            <a:prstGeom prst="bentConnector2">
              <a:avLst/>
            </a:prstGeom>
            <a:noFill/>
            <a:ln w="19050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07CC01D-B947-B0EB-6331-AA5E6AB3F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10700" y="3152764"/>
              <a:ext cx="1178600" cy="60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B991BB-ECE4-032E-CF3D-50910E3FC6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0700" y="2190084"/>
              <a:ext cx="1218600" cy="10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F3A60CA8-632A-9DF0-A831-F5518C2C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02" y="3652804"/>
              <a:ext cx="1772300" cy="500520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3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4D9FB53-DAE6-BF99-966B-F3B165B28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900" y="3716508"/>
              <a:ext cx="1628100" cy="51624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Add new destination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D89DFFD-B0B0-B41E-F1D0-E8FFB1A1B71A}"/>
                </a:ext>
              </a:extLst>
            </p:cNvPr>
            <p:cNvCxnSpPr>
              <a:cxnSpLocks noChangeShapeType="1"/>
              <a:stCxn id="101" idx="3"/>
              <a:endCxn id="102" idx="1"/>
            </p:cNvCxnSpPr>
            <p:nvPr/>
          </p:nvCxnSpPr>
          <p:spPr bwMode="auto">
            <a:xfrm>
              <a:off x="2148902" y="3903064"/>
              <a:ext cx="956999" cy="71565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5990598-46EE-4F52-B5FC-D27212AD1F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34000" y="3906477"/>
              <a:ext cx="1055299" cy="4551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5B5F263D-6DDA-ABB6-6CE6-D6571422E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26" y="4381715"/>
              <a:ext cx="1810400" cy="637452"/>
            </a:xfrm>
            <a:prstGeom prst="diamond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choice== 4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B2A7BD2-8295-B4C7-F301-7E3FF574A984}"/>
                </a:ext>
              </a:extLst>
            </p:cNvPr>
            <p:cNvCxnSpPr>
              <a:cxnSpLocks noChangeShapeType="1"/>
              <a:stCxn id="101" idx="2"/>
              <a:endCxn id="105" idx="0"/>
            </p:cNvCxnSpPr>
            <p:nvPr/>
          </p:nvCxnSpPr>
          <p:spPr bwMode="auto">
            <a:xfrm>
              <a:off x="1262752" y="4153325"/>
              <a:ext cx="5774" cy="22839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497A7E1-20E9-B47B-22B0-C7970A6579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50900" y="5024721"/>
              <a:ext cx="494100" cy="10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B928DF0-C8E2-63F4-5410-FE8CF33E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000" y="4402469"/>
              <a:ext cx="758800" cy="775365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Display data of that Tourist 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B88346F-15B4-A2AD-264C-5F0B6CE0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032" y="4402635"/>
              <a:ext cx="1208400" cy="61025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Find the  key of tourist 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82E0DCB-8D2E-5DC2-977D-F3D54FA56B27}"/>
                </a:ext>
              </a:extLst>
            </p:cNvPr>
            <p:cNvCxnSpPr>
              <a:cxnSpLocks noChangeShapeType="1"/>
              <a:stCxn id="105" idx="2"/>
              <a:endCxn id="96" idx="0"/>
            </p:cNvCxnSpPr>
            <p:nvPr/>
          </p:nvCxnSpPr>
          <p:spPr bwMode="auto">
            <a:xfrm>
              <a:off x="1268526" y="5019166"/>
              <a:ext cx="7673" cy="485377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74">
              <a:extLst>
                <a:ext uri="{FF2B5EF4-FFF2-40B4-BE49-F238E27FC236}">
                  <a16:creationId xmlns:a16="http://schemas.microsoft.com/office/drawing/2014/main" id="{416E54E1-A8BE-8C55-EAFD-2900B607D621}"/>
                </a:ext>
              </a:extLst>
            </p:cNvPr>
            <p:cNvCxnSpPr>
              <a:cxnSpLocks noChangeShapeType="1"/>
              <a:stCxn id="109" idx="2"/>
            </p:cNvCxnSpPr>
            <p:nvPr/>
          </p:nvCxnSpPr>
          <p:spPr bwMode="auto">
            <a:xfrm>
              <a:off x="2962233" y="5012885"/>
              <a:ext cx="6064" cy="319225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75">
              <a:extLst>
                <a:ext uri="{FF2B5EF4-FFF2-40B4-BE49-F238E27FC236}">
                  <a16:creationId xmlns:a16="http://schemas.microsoft.com/office/drawing/2014/main" id="{A196AECC-2756-715E-3B8F-E3178CBC1B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62231" y="5352197"/>
              <a:ext cx="2827069" cy="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 Box 1235622604">
              <a:extLst>
                <a:ext uri="{FF2B5EF4-FFF2-40B4-BE49-F238E27FC236}">
                  <a16:creationId xmlns:a16="http://schemas.microsoft.com/office/drawing/2014/main" id="{C4B03DB4-7A2E-8DD3-0923-3BB4D546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00" y="5227540"/>
              <a:ext cx="864200" cy="400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 found 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F4437D2-44D5-BBA5-A2B3-5F37EFB3B8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03800" y="4610087"/>
              <a:ext cx="985500" cy="45104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B74D155-ADDD-5F40-3CA8-369A59638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995" y="5628069"/>
              <a:ext cx="1166972" cy="56074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Display all data of tourists 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C9138F-E502-11DA-BB20-F3F62ED333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0599" y="5839490"/>
              <a:ext cx="948700" cy="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1ECF6A1-9D3B-A51C-FB5B-2A3F816EA56A}"/>
                </a:ext>
              </a:extLst>
            </p:cNvPr>
            <p:cNvCxnSpPr>
              <a:cxnSpLocks noChangeShapeType="1"/>
              <a:stCxn id="96" idx="3"/>
              <a:endCxn id="115" idx="1"/>
            </p:cNvCxnSpPr>
            <p:nvPr/>
          </p:nvCxnSpPr>
          <p:spPr bwMode="auto">
            <a:xfrm>
              <a:off x="2154625" y="5815720"/>
              <a:ext cx="1487370" cy="92722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1235622604">
              <a:extLst>
                <a:ext uri="{FF2B5EF4-FFF2-40B4-BE49-F238E27FC236}">
                  <a16:creationId xmlns:a16="http://schemas.microsoft.com/office/drawing/2014/main" id="{573CA32D-0970-9ED8-805A-939A66B2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472" y="4104694"/>
              <a:ext cx="5112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119" name="Text Box 1235622604">
              <a:extLst>
                <a:ext uri="{FF2B5EF4-FFF2-40B4-BE49-F238E27FC236}">
                  <a16:creationId xmlns:a16="http://schemas.microsoft.com/office/drawing/2014/main" id="{F5D4AA8E-DEF7-24B8-2FC5-0D1B1F5B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401" y="3378484"/>
              <a:ext cx="5111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120" name="Text Box 1235622604">
              <a:extLst>
                <a:ext uri="{FF2B5EF4-FFF2-40B4-BE49-F238E27FC236}">
                  <a16:creationId xmlns:a16="http://schemas.microsoft.com/office/drawing/2014/main" id="{9AA93B63-1618-0C8F-700D-D5CD62554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536" y="6052808"/>
              <a:ext cx="511200" cy="3696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121" name="Text Box 1235622604">
              <a:extLst>
                <a:ext uri="{FF2B5EF4-FFF2-40B4-BE49-F238E27FC236}">
                  <a16:creationId xmlns:a16="http://schemas.microsoft.com/office/drawing/2014/main" id="{3966DBA6-2075-E929-84A8-C5C4EB5C5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903" y="5446188"/>
              <a:ext cx="5111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Yes</a:t>
              </a:r>
            </a:p>
          </p:txBody>
        </p:sp>
        <p:sp>
          <p:nvSpPr>
            <p:cNvPr id="122" name="Text Box 1235622604">
              <a:extLst>
                <a:ext uri="{FF2B5EF4-FFF2-40B4-BE49-F238E27FC236}">
                  <a16:creationId xmlns:a16="http://schemas.microsoft.com/office/drawing/2014/main" id="{222AA3ED-EB5A-3316-E2AB-26D92E5A0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586" y="5022490"/>
              <a:ext cx="5112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123" name="Text Box 1235622604">
              <a:extLst>
                <a:ext uri="{FF2B5EF4-FFF2-40B4-BE49-F238E27FC236}">
                  <a16:creationId xmlns:a16="http://schemas.microsoft.com/office/drawing/2014/main" id="{761B81F5-A468-0698-CD5B-361930294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597" y="6342936"/>
              <a:ext cx="511200" cy="369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</a:p>
          </p:txBody>
        </p:sp>
        <p:sp>
          <p:nvSpPr>
            <p:cNvPr id="124" name="Text Box 1235622604">
              <a:extLst>
                <a:ext uri="{FF2B5EF4-FFF2-40B4-BE49-F238E27FC236}">
                  <a16:creationId xmlns:a16="http://schemas.microsoft.com/office/drawing/2014/main" id="{B8ACFD25-416A-CA4C-8EEF-4FF2DF061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000" y="4655190"/>
              <a:ext cx="648300" cy="3695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found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C85E97F-EE54-8961-9A12-7488C10A5350}"/>
                </a:ext>
              </a:extLst>
            </p:cNvPr>
            <p:cNvCxnSpPr>
              <a:cxnSpLocks noChangeShapeType="1"/>
              <a:stCxn id="96" idx="2"/>
              <a:endCxn id="77" idx="0"/>
            </p:cNvCxnSpPr>
            <p:nvPr/>
          </p:nvCxnSpPr>
          <p:spPr bwMode="auto">
            <a:xfrm>
              <a:off x="1276200" y="6126895"/>
              <a:ext cx="16488" cy="23587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0D5BDFA-C830-FEB8-471A-8016575BDBC5}"/>
                </a:ext>
              </a:extLst>
            </p:cNvPr>
            <p:cNvCxnSpPr>
              <a:cxnSpLocks noChangeShapeType="1"/>
              <a:stCxn id="77" idx="3"/>
              <a:endCxn id="86" idx="1"/>
            </p:cNvCxnSpPr>
            <p:nvPr/>
          </p:nvCxnSpPr>
          <p:spPr bwMode="auto">
            <a:xfrm flipV="1">
              <a:off x="2130073" y="6763770"/>
              <a:ext cx="1989827" cy="12080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660B149-0958-A4B7-5257-983B55EF204E}"/>
                </a:ext>
              </a:extLst>
            </p:cNvPr>
            <p:cNvCxnSpPr>
              <a:cxnSpLocks noChangeShapeType="1"/>
              <a:stCxn id="105" idx="3"/>
              <a:endCxn id="109" idx="1"/>
            </p:cNvCxnSpPr>
            <p:nvPr/>
          </p:nvCxnSpPr>
          <p:spPr bwMode="auto">
            <a:xfrm>
              <a:off x="2173726" y="4700441"/>
              <a:ext cx="184305" cy="7319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87ED9E5-FCC3-E335-085D-4460B26F3347}"/>
              </a:ext>
            </a:extLst>
          </p:cNvPr>
          <p:cNvSpPr txBox="1"/>
          <p:nvPr/>
        </p:nvSpPr>
        <p:spPr>
          <a:xfrm>
            <a:off x="805572" y="228600"/>
            <a:ext cx="56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6:Flow chart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62BB079-A4D5-A3A0-F848-6C3885083F18}"/>
              </a:ext>
            </a:extLst>
          </p:cNvPr>
          <p:cNvSpPr txBox="1"/>
          <p:nvPr/>
        </p:nvSpPr>
        <p:spPr>
          <a:xfrm>
            <a:off x="2482639" y="1184215"/>
            <a:ext cx="4817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Enter choice: 1 to add tourist,  2 to delete  data ,  3 to add new destination ,4 to display specific tourist data,5 to display all data, 6 to exit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8DB5E16-A35B-B8A5-DADC-9158E148D743}"/>
              </a:ext>
            </a:extLst>
          </p:cNvPr>
          <p:cNvSpPr txBox="1"/>
          <p:nvPr/>
        </p:nvSpPr>
        <p:spPr>
          <a:xfrm>
            <a:off x="5120640" y="6057237"/>
            <a:ext cx="35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: Flow chart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B5AAE-2EB5-7125-0CA2-377B392EDD1F}"/>
              </a:ext>
            </a:extLst>
          </p:cNvPr>
          <p:cNvSpPr/>
          <p:nvPr/>
        </p:nvSpPr>
        <p:spPr>
          <a:xfrm>
            <a:off x="11170937" y="5531884"/>
            <a:ext cx="215491" cy="247025"/>
          </a:xfrm>
          <a:prstGeom prst="ellipse">
            <a:avLst/>
          </a:prstGeom>
          <a:solidFill>
            <a:srgbClr val="1123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1E06E8-9C2A-94A0-31B8-AB951DAD7E5C}"/>
              </a:ext>
            </a:extLst>
          </p:cNvPr>
          <p:cNvSpPr/>
          <p:nvPr/>
        </p:nvSpPr>
        <p:spPr>
          <a:xfrm>
            <a:off x="1487424" y="2450329"/>
            <a:ext cx="1280160" cy="7040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99827E-7447-8E57-6AF0-4AE2B3452860}"/>
              </a:ext>
            </a:extLst>
          </p:cNvPr>
          <p:cNvSpPr txBox="1"/>
          <p:nvPr/>
        </p:nvSpPr>
        <p:spPr>
          <a:xfrm>
            <a:off x="1543812" y="2556544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B7A655-F549-AB41-90DE-B7B39DB4724A}"/>
              </a:ext>
            </a:extLst>
          </p:cNvPr>
          <p:cNvCxnSpPr>
            <a:cxnSpLocks/>
          </p:cNvCxnSpPr>
          <p:nvPr/>
        </p:nvCxnSpPr>
        <p:spPr>
          <a:xfrm>
            <a:off x="3006852" y="2652439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19E062-F5B0-CB86-ED62-4743F81A685C}"/>
              </a:ext>
            </a:extLst>
          </p:cNvPr>
          <p:cNvCxnSpPr>
            <a:cxnSpLocks/>
          </p:cNvCxnSpPr>
          <p:nvPr/>
        </p:nvCxnSpPr>
        <p:spPr>
          <a:xfrm flipH="1">
            <a:off x="2887980" y="2808470"/>
            <a:ext cx="1203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73EFA1B-D774-5770-AC44-C768DB2E7AAC}"/>
              </a:ext>
            </a:extLst>
          </p:cNvPr>
          <p:cNvSpPr/>
          <p:nvPr/>
        </p:nvSpPr>
        <p:spPr>
          <a:xfrm>
            <a:off x="4319016" y="1933676"/>
            <a:ext cx="2910840" cy="1722119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CE88B9-33C8-A5B5-ABFB-9EA6018A10FC}"/>
              </a:ext>
            </a:extLst>
          </p:cNvPr>
          <p:cNvSpPr txBox="1"/>
          <p:nvPr/>
        </p:nvSpPr>
        <p:spPr>
          <a:xfrm>
            <a:off x="4649724" y="2367880"/>
            <a:ext cx="231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Tourist management system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EA0A6A-782D-1B65-CC19-983B12507D40}"/>
              </a:ext>
            </a:extLst>
          </p:cNvPr>
          <p:cNvSpPr txBox="1"/>
          <p:nvPr/>
        </p:nvSpPr>
        <p:spPr>
          <a:xfrm>
            <a:off x="3006852" y="2808470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0C68DA-7F24-3A0D-7EC4-556060E8F62F}"/>
              </a:ext>
            </a:extLst>
          </p:cNvPr>
          <p:cNvSpPr txBox="1"/>
          <p:nvPr/>
        </p:nvSpPr>
        <p:spPr>
          <a:xfrm>
            <a:off x="3076956" y="2265663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4E925A1-2A0B-DC30-D267-D33E7A5B7A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23960" y="2367880"/>
            <a:ext cx="960120" cy="793006"/>
          </a:xfrm>
          <a:prstGeom prst="bentConnector3">
            <a:avLst>
              <a:gd name="adj1" fmla="val 17857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4A98225-5243-7576-902B-97A4A018181B}"/>
              </a:ext>
            </a:extLst>
          </p:cNvPr>
          <p:cNvSpPr txBox="1"/>
          <p:nvPr/>
        </p:nvSpPr>
        <p:spPr>
          <a:xfrm>
            <a:off x="8877300" y="2356839"/>
            <a:ext cx="1463040" cy="923330"/>
          </a:xfrm>
          <a:prstGeom prst="rect">
            <a:avLst/>
          </a:prstGeom>
          <a:solidFill>
            <a:srgbClr val="60A500"/>
          </a:solidFill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Database</a:t>
            </a:r>
          </a:p>
          <a:p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707EAF-06FF-4D37-176E-531AE1833248}"/>
              </a:ext>
            </a:extLst>
          </p:cNvPr>
          <p:cNvCxnSpPr>
            <a:cxnSpLocks/>
          </p:cNvCxnSpPr>
          <p:nvPr/>
        </p:nvCxnSpPr>
        <p:spPr>
          <a:xfrm flipH="1">
            <a:off x="7495794" y="2861808"/>
            <a:ext cx="253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64CC4C-7A48-30BC-8061-ED1017EDB2FB}"/>
              </a:ext>
            </a:extLst>
          </p:cNvPr>
          <p:cNvCxnSpPr/>
          <p:nvPr/>
        </p:nvCxnSpPr>
        <p:spPr>
          <a:xfrm>
            <a:off x="7495794" y="2617707"/>
            <a:ext cx="253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E866C91-4B4E-F1EF-A2E8-06E515B116FA}"/>
              </a:ext>
            </a:extLst>
          </p:cNvPr>
          <p:cNvSpPr txBox="1"/>
          <p:nvPr/>
        </p:nvSpPr>
        <p:spPr>
          <a:xfrm>
            <a:off x="2363724" y="553112"/>
            <a:ext cx="7976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7:Data Flow Diagram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5CB670A6-3BCD-A7B8-AE0E-98A798E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5917" y="5883275"/>
            <a:ext cx="753545" cy="365125"/>
          </a:xfrm>
          <a:solidFill>
            <a:srgbClr val="00B050"/>
          </a:solidFill>
        </p:spPr>
        <p:txBody>
          <a:bodyPr/>
          <a:lstStyle/>
          <a:p>
            <a:r>
              <a:rPr lang="en-US" sz="200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044890-0EB1-3D88-6EB4-2009C76992CD}"/>
              </a:ext>
            </a:extLst>
          </p:cNvPr>
          <p:cNvSpPr txBox="1"/>
          <p:nvPr/>
        </p:nvSpPr>
        <p:spPr>
          <a:xfrm>
            <a:off x="4472940" y="391286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:Level 0 DFD</a:t>
            </a:r>
          </a:p>
        </p:txBody>
      </p:sp>
    </p:spTree>
    <p:extLst>
      <p:ext uri="{BB962C8B-B14F-4D97-AF65-F5344CB8AC3E}">
        <p14:creationId xmlns:p14="http://schemas.microsoft.com/office/powerpoint/2010/main" val="283986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607B8-9396-4EF9-1680-48C2B70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sz="200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F8A47-B353-FDC1-3BDF-615A0071203E}"/>
              </a:ext>
            </a:extLst>
          </p:cNvPr>
          <p:cNvSpPr txBox="1"/>
          <p:nvPr/>
        </p:nvSpPr>
        <p:spPr>
          <a:xfrm>
            <a:off x="204151" y="90246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1 DFD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234AB-3303-5874-7F34-29997DAB11AB}"/>
              </a:ext>
            </a:extLst>
          </p:cNvPr>
          <p:cNvSpPr/>
          <p:nvPr/>
        </p:nvSpPr>
        <p:spPr>
          <a:xfrm>
            <a:off x="1243584" y="1040891"/>
            <a:ext cx="1280160" cy="7040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D1D89-D5D7-D9A4-D790-BF0E23316968}"/>
              </a:ext>
            </a:extLst>
          </p:cNvPr>
          <p:cNvSpPr txBox="1"/>
          <p:nvPr/>
        </p:nvSpPr>
        <p:spPr>
          <a:xfrm>
            <a:off x="1299210" y="1177396"/>
            <a:ext cx="13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7EC09F-9209-1E5F-7542-A9E45F92345B}"/>
              </a:ext>
            </a:extLst>
          </p:cNvPr>
          <p:cNvCxnSpPr>
            <a:cxnSpLocks/>
          </p:cNvCxnSpPr>
          <p:nvPr/>
        </p:nvCxnSpPr>
        <p:spPr>
          <a:xfrm>
            <a:off x="3282696" y="1392935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5C376-2DEF-AF91-C3FC-2FD604B737B8}"/>
              </a:ext>
            </a:extLst>
          </p:cNvPr>
          <p:cNvCxnSpPr>
            <a:cxnSpLocks/>
          </p:cNvCxnSpPr>
          <p:nvPr/>
        </p:nvCxnSpPr>
        <p:spPr>
          <a:xfrm flipH="1">
            <a:off x="3184398" y="1536958"/>
            <a:ext cx="1203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7D8913-DAE8-0AAF-8160-9EC2F19FA48E}"/>
              </a:ext>
            </a:extLst>
          </p:cNvPr>
          <p:cNvSpPr txBox="1"/>
          <p:nvPr/>
        </p:nvSpPr>
        <p:spPr>
          <a:xfrm>
            <a:off x="3282696" y="1606608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C52AE-CD6E-D78A-AD8C-3DA41E54A22F}"/>
              </a:ext>
            </a:extLst>
          </p:cNvPr>
          <p:cNvSpPr txBox="1"/>
          <p:nvPr/>
        </p:nvSpPr>
        <p:spPr>
          <a:xfrm>
            <a:off x="3243834" y="912409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6A77E78-A03D-9900-C342-F981DAFAAE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14011" y="3177802"/>
            <a:ext cx="960120" cy="793006"/>
          </a:xfrm>
          <a:prstGeom prst="bentConnector3">
            <a:avLst>
              <a:gd name="adj1" fmla="val 17857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E61F44-EAEF-C60E-9418-023069160F9A}"/>
              </a:ext>
            </a:extLst>
          </p:cNvPr>
          <p:cNvSpPr txBox="1"/>
          <p:nvPr/>
        </p:nvSpPr>
        <p:spPr>
          <a:xfrm>
            <a:off x="10460671" y="3189206"/>
            <a:ext cx="1463040" cy="923330"/>
          </a:xfrm>
          <a:prstGeom prst="rect">
            <a:avLst/>
          </a:prstGeom>
          <a:solidFill>
            <a:srgbClr val="60A500"/>
          </a:solidFill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Database</a:t>
            </a:r>
          </a:p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2FB2C-E10F-0788-C80E-A3D65A587DE8}"/>
              </a:ext>
            </a:extLst>
          </p:cNvPr>
          <p:cNvCxnSpPr>
            <a:cxnSpLocks/>
          </p:cNvCxnSpPr>
          <p:nvPr/>
        </p:nvCxnSpPr>
        <p:spPr>
          <a:xfrm>
            <a:off x="3145536" y="2510234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2DFDA-DB15-859E-35D7-B6D272245809}"/>
              </a:ext>
            </a:extLst>
          </p:cNvPr>
          <p:cNvCxnSpPr>
            <a:cxnSpLocks/>
          </p:cNvCxnSpPr>
          <p:nvPr/>
        </p:nvCxnSpPr>
        <p:spPr>
          <a:xfrm flipH="1">
            <a:off x="3121152" y="2727960"/>
            <a:ext cx="1203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903DC4-2331-BDC4-31AA-F4C2B607496C}"/>
              </a:ext>
            </a:extLst>
          </p:cNvPr>
          <p:cNvSpPr txBox="1"/>
          <p:nvPr/>
        </p:nvSpPr>
        <p:spPr>
          <a:xfrm>
            <a:off x="3243834" y="1993757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6DF4F2-6584-A623-F957-B8683E7178C7}"/>
              </a:ext>
            </a:extLst>
          </p:cNvPr>
          <p:cNvSpPr txBox="1"/>
          <p:nvPr/>
        </p:nvSpPr>
        <p:spPr>
          <a:xfrm>
            <a:off x="3145536" y="2822865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8C7823-A548-D119-36EF-0B5B795549F7}"/>
              </a:ext>
            </a:extLst>
          </p:cNvPr>
          <p:cNvCxnSpPr>
            <a:cxnSpLocks/>
          </p:cNvCxnSpPr>
          <p:nvPr/>
        </p:nvCxnSpPr>
        <p:spPr>
          <a:xfrm>
            <a:off x="3240024" y="3712089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D80D4A-666C-30DE-AB03-09D0B2AE55F8}"/>
              </a:ext>
            </a:extLst>
          </p:cNvPr>
          <p:cNvSpPr txBox="1"/>
          <p:nvPr/>
        </p:nvSpPr>
        <p:spPr>
          <a:xfrm>
            <a:off x="3169158" y="3785926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3C7F9-29E2-9F61-8CA7-3BB000B94E1B}"/>
              </a:ext>
            </a:extLst>
          </p:cNvPr>
          <p:cNvSpPr txBox="1"/>
          <p:nvPr/>
        </p:nvSpPr>
        <p:spPr>
          <a:xfrm>
            <a:off x="3180588" y="3376863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8CA647-FFCB-7398-CDC9-6BC8EB01193A}"/>
              </a:ext>
            </a:extLst>
          </p:cNvPr>
          <p:cNvCxnSpPr>
            <a:cxnSpLocks/>
          </p:cNvCxnSpPr>
          <p:nvPr/>
        </p:nvCxnSpPr>
        <p:spPr>
          <a:xfrm>
            <a:off x="3305556" y="4772731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D28907-EA03-290C-A301-463EB52E1E75}"/>
              </a:ext>
            </a:extLst>
          </p:cNvPr>
          <p:cNvCxnSpPr>
            <a:cxnSpLocks/>
          </p:cNvCxnSpPr>
          <p:nvPr/>
        </p:nvCxnSpPr>
        <p:spPr>
          <a:xfrm flipH="1">
            <a:off x="3282696" y="4916111"/>
            <a:ext cx="1203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851795-B9E9-A685-4D2B-795D2A519F77}"/>
              </a:ext>
            </a:extLst>
          </p:cNvPr>
          <p:cNvSpPr txBox="1"/>
          <p:nvPr/>
        </p:nvSpPr>
        <p:spPr>
          <a:xfrm>
            <a:off x="3295650" y="4403399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0DD76-CBB4-C501-9507-8CEACDC0CF1F}"/>
              </a:ext>
            </a:extLst>
          </p:cNvPr>
          <p:cNvSpPr txBox="1"/>
          <p:nvPr/>
        </p:nvSpPr>
        <p:spPr>
          <a:xfrm>
            <a:off x="3295650" y="5053083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sp>
        <p:nvSpPr>
          <p:cNvPr id="42" name="Arrow: Bent 23">
            <a:extLst>
              <a:ext uri="{FF2B5EF4-FFF2-40B4-BE49-F238E27FC236}">
                <a16:creationId xmlns:a16="http://schemas.microsoft.com/office/drawing/2014/main" id="{1735EC5F-C960-4481-4BF8-4FBD8A5FF18F}"/>
              </a:ext>
            </a:extLst>
          </p:cNvPr>
          <p:cNvSpPr>
            <a:spLocks/>
          </p:cNvSpPr>
          <p:nvPr/>
        </p:nvSpPr>
        <p:spPr bwMode="auto">
          <a:xfrm flipV="1">
            <a:off x="2088388" y="1851872"/>
            <a:ext cx="2292350" cy="4228886"/>
          </a:xfrm>
          <a:custGeom>
            <a:avLst/>
            <a:gdLst>
              <a:gd name="T0" fmla="*/ 0 w 1986915"/>
              <a:gd name="T1" fmla="*/ 3552190 h 3552190"/>
              <a:gd name="T2" fmla="*/ 0 w 1986915"/>
              <a:gd name="T3" fmla="*/ 668458 h 3552190"/>
              <a:gd name="T4" fmla="*/ 598300 w 1986915"/>
              <a:gd name="T5" fmla="*/ 70158 h 3552190"/>
              <a:gd name="T6" fmla="*/ 1709800 w 1986915"/>
              <a:gd name="T7" fmla="*/ 70158 h 3552190"/>
              <a:gd name="T8" fmla="*/ 1709800 w 1986915"/>
              <a:gd name="T9" fmla="*/ 0 h 3552190"/>
              <a:gd name="T10" fmla="*/ 1986915 w 1986915"/>
              <a:gd name="T11" fmla="*/ 90842 h 3552190"/>
              <a:gd name="T12" fmla="*/ 1709800 w 1986915"/>
              <a:gd name="T13" fmla="*/ 181684 h 3552190"/>
              <a:gd name="T14" fmla="*/ 1709800 w 1986915"/>
              <a:gd name="T15" fmla="*/ 111526 h 3552190"/>
              <a:gd name="T16" fmla="*/ 598300 w 1986915"/>
              <a:gd name="T17" fmla="*/ 111526 h 3552190"/>
              <a:gd name="T18" fmla="*/ 41368 w 1986915"/>
              <a:gd name="T19" fmla="*/ 668458 h 3552190"/>
              <a:gd name="T20" fmla="*/ 41368 w 1986915"/>
              <a:gd name="T21" fmla="*/ 3552190 h 3552190"/>
              <a:gd name="T22" fmla="*/ 0 w 1986915"/>
              <a:gd name="T23" fmla="*/ 3552190 h 3552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86915" h="3552190">
                <a:moveTo>
                  <a:pt x="0" y="3552190"/>
                </a:moveTo>
                <a:lnTo>
                  <a:pt x="0" y="668458"/>
                </a:lnTo>
                <a:cubicBezTo>
                  <a:pt x="0" y="338026"/>
                  <a:pt x="267868" y="70158"/>
                  <a:pt x="598300" y="70158"/>
                </a:cubicBezTo>
                <a:lnTo>
                  <a:pt x="1709800" y="70158"/>
                </a:lnTo>
                <a:lnTo>
                  <a:pt x="1709800" y="0"/>
                </a:lnTo>
                <a:lnTo>
                  <a:pt x="1986915" y="90842"/>
                </a:lnTo>
                <a:lnTo>
                  <a:pt x="1709800" y="181684"/>
                </a:lnTo>
                <a:lnTo>
                  <a:pt x="1709800" y="111526"/>
                </a:lnTo>
                <a:lnTo>
                  <a:pt x="598300" y="111526"/>
                </a:lnTo>
                <a:cubicBezTo>
                  <a:pt x="290715" y="111526"/>
                  <a:pt x="41368" y="360873"/>
                  <a:pt x="41368" y="668458"/>
                </a:cubicBezTo>
                <a:lnTo>
                  <a:pt x="41368" y="3552190"/>
                </a:lnTo>
                <a:lnTo>
                  <a:pt x="0" y="3552190"/>
                </a:lnTo>
                <a:close/>
              </a:path>
            </a:pathLst>
          </a:custGeom>
          <a:solidFill>
            <a:srgbClr val="60A500"/>
          </a:solidFill>
          <a:ln w="12700">
            <a:solidFill>
              <a:srgbClr val="60A5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rrow: Bent 4">
            <a:extLst>
              <a:ext uri="{FF2B5EF4-FFF2-40B4-BE49-F238E27FC236}">
                <a16:creationId xmlns:a16="http://schemas.microsoft.com/office/drawing/2014/main" id="{203ABB18-AA11-DA0C-0195-4E0951CAC613}"/>
              </a:ext>
            </a:extLst>
          </p:cNvPr>
          <p:cNvSpPr>
            <a:spLocks/>
          </p:cNvSpPr>
          <p:nvPr/>
        </p:nvSpPr>
        <p:spPr bwMode="auto">
          <a:xfrm rot="-5400000">
            <a:off x="685401" y="2774793"/>
            <a:ext cx="4541338" cy="2619217"/>
          </a:xfrm>
          <a:custGeom>
            <a:avLst/>
            <a:gdLst>
              <a:gd name="T0" fmla="*/ 0 w 2159952"/>
              <a:gd name="T1" fmla="*/ 1742440 h 1742440"/>
              <a:gd name="T2" fmla="*/ 0 w 2159952"/>
              <a:gd name="T3" fmla="*/ 597822 h 1742440"/>
              <a:gd name="T4" fmla="*/ 539512 w 2159952"/>
              <a:gd name="T5" fmla="*/ 58310 h 1742440"/>
              <a:gd name="T6" fmla="*/ 2011026 w 2159952"/>
              <a:gd name="T7" fmla="*/ 58311 h 1742440"/>
              <a:gd name="T8" fmla="*/ 2011026 w 2159952"/>
              <a:gd name="T9" fmla="*/ 0 h 1742440"/>
              <a:gd name="T10" fmla="*/ 2159952 w 2159952"/>
              <a:gd name="T11" fmla="*/ 74071 h 1742440"/>
              <a:gd name="T12" fmla="*/ 2011026 w 2159952"/>
              <a:gd name="T13" fmla="*/ 148142 h 1742440"/>
              <a:gd name="T14" fmla="*/ 2011026 w 2159952"/>
              <a:gd name="T15" fmla="*/ 89831 h 1742440"/>
              <a:gd name="T16" fmla="*/ 539512 w 2159952"/>
              <a:gd name="T17" fmla="*/ 89831 h 1742440"/>
              <a:gd name="T18" fmla="*/ 31521 w 2159952"/>
              <a:gd name="T19" fmla="*/ 597822 h 1742440"/>
              <a:gd name="T20" fmla="*/ 31521 w 2159952"/>
              <a:gd name="T21" fmla="*/ 1742440 h 1742440"/>
              <a:gd name="T22" fmla="*/ 0 w 2159952"/>
              <a:gd name="T23" fmla="*/ 1742440 h 17424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59952" h="1742440">
                <a:moveTo>
                  <a:pt x="0" y="1742440"/>
                </a:moveTo>
                <a:lnTo>
                  <a:pt x="0" y="597822"/>
                </a:lnTo>
                <a:cubicBezTo>
                  <a:pt x="0" y="299858"/>
                  <a:pt x="241548" y="58310"/>
                  <a:pt x="539512" y="58310"/>
                </a:cubicBezTo>
                <a:lnTo>
                  <a:pt x="2011026" y="58311"/>
                </a:lnTo>
                <a:lnTo>
                  <a:pt x="2011026" y="0"/>
                </a:lnTo>
                <a:lnTo>
                  <a:pt x="2159952" y="74071"/>
                </a:lnTo>
                <a:lnTo>
                  <a:pt x="2011026" y="148142"/>
                </a:lnTo>
                <a:lnTo>
                  <a:pt x="2011026" y="89831"/>
                </a:lnTo>
                <a:lnTo>
                  <a:pt x="539512" y="89831"/>
                </a:lnTo>
                <a:cubicBezTo>
                  <a:pt x="258956" y="89831"/>
                  <a:pt x="31521" y="317266"/>
                  <a:pt x="31521" y="597822"/>
                </a:cubicBezTo>
                <a:lnTo>
                  <a:pt x="31521" y="1742440"/>
                </a:lnTo>
                <a:lnTo>
                  <a:pt x="0" y="1742440"/>
                </a:lnTo>
                <a:close/>
              </a:path>
            </a:pathLst>
          </a:custGeom>
          <a:solidFill>
            <a:srgbClr val="60A500"/>
          </a:solidFill>
          <a:ln w="12700">
            <a:solidFill>
              <a:srgbClr val="60A5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highlight>
                <a:srgbClr val="60A5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1BA5D0-ADE9-56CD-AFA4-75BED720788C}"/>
              </a:ext>
            </a:extLst>
          </p:cNvPr>
          <p:cNvSpPr txBox="1"/>
          <p:nvPr/>
        </p:nvSpPr>
        <p:spPr>
          <a:xfrm>
            <a:off x="3295650" y="6363380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D4570F-D8C4-8A30-7458-C2C495406E91}"/>
              </a:ext>
            </a:extLst>
          </p:cNvPr>
          <p:cNvSpPr txBox="1"/>
          <p:nvPr/>
        </p:nvSpPr>
        <p:spPr>
          <a:xfrm>
            <a:off x="3219072" y="5504753"/>
            <a:ext cx="10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EBCFD7-F5FC-B959-540D-260C40464D7D}"/>
              </a:ext>
            </a:extLst>
          </p:cNvPr>
          <p:cNvSpPr/>
          <p:nvPr/>
        </p:nvSpPr>
        <p:spPr>
          <a:xfrm>
            <a:off x="4754610" y="3080095"/>
            <a:ext cx="2133505" cy="1075442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155960-611D-CBA8-0B4B-CD0EEFF4538F}"/>
              </a:ext>
            </a:extLst>
          </p:cNvPr>
          <p:cNvSpPr/>
          <p:nvPr/>
        </p:nvSpPr>
        <p:spPr>
          <a:xfrm>
            <a:off x="5002622" y="4305157"/>
            <a:ext cx="1973396" cy="1075442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5476C6-7EF0-BEFC-477D-5D3A398CB76F}"/>
              </a:ext>
            </a:extLst>
          </p:cNvPr>
          <p:cNvSpPr/>
          <p:nvPr/>
        </p:nvSpPr>
        <p:spPr>
          <a:xfrm>
            <a:off x="4989940" y="5543037"/>
            <a:ext cx="1898175" cy="1075442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05CB-F01E-98B3-65A2-65F02BA61A41}"/>
              </a:ext>
            </a:extLst>
          </p:cNvPr>
          <p:cNvGrpSpPr/>
          <p:nvPr/>
        </p:nvGrpSpPr>
        <p:grpSpPr>
          <a:xfrm>
            <a:off x="4748020" y="627967"/>
            <a:ext cx="2018539" cy="2365009"/>
            <a:chOff x="4748020" y="627967"/>
            <a:chExt cx="2018539" cy="236500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5BE6CAF-A7B4-DA19-2C85-9824CE5A242C}"/>
                </a:ext>
              </a:extLst>
            </p:cNvPr>
            <p:cNvSpPr/>
            <p:nvPr/>
          </p:nvSpPr>
          <p:spPr>
            <a:xfrm>
              <a:off x="4748020" y="1908811"/>
              <a:ext cx="2018539" cy="108416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A811007-53A7-0412-C7CD-FCFC4BC4FA37}"/>
                </a:ext>
              </a:extLst>
            </p:cNvPr>
            <p:cNvSpPr/>
            <p:nvPr/>
          </p:nvSpPr>
          <p:spPr>
            <a:xfrm>
              <a:off x="4943349" y="627967"/>
              <a:ext cx="1807974" cy="108416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1165F34-2812-460B-94F4-A725DA6C9FE0}"/>
              </a:ext>
            </a:extLst>
          </p:cNvPr>
          <p:cNvSpPr txBox="1"/>
          <p:nvPr/>
        </p:nvSpPr>
        <p:spPr>
          <a:xfrm>
            <a:off x="5181600" y="872252"/>
            <a:ext cx="13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tourist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DE8F9E-41AF-E10A-36E0-CC4703438E07}"/>
              </a:ext>
            </a:extLst>
          </p:cNvPr>
          <p:cNvSpPr txBox="1"/>
          <p:nvPr/>
        </p:nvSpPr>
        <p:spPr>
          <a:xfrm>
            <a:off x="5094347" y="2251211"/>
            <a:ext cx="14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tourist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B474A-4B81-B883-47C8-6D1381EBEFBB}"/>
              </a:ext>
            </a:extLst>
          </p:cNvPr>
          <p:cNvSpPr txBox="1"/>
          <p:nvPr/>
        </p:nvSpPr>
        <p:spPr>
          <a:xfrm>
            <a:off x="5033105" y="3389638"/>
            <a:ext cx="172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 tourist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75F67E-206E-7FB5-2DCD-739A17666A15}"/>
              </a:ext>
            </a:extLst>
          </p:cNvPr>
          <p:cNvSpPr txBox="1"/>
          <p:nvPr/>
        </p:nvSpPr>
        <p:spPr>
          <a:xfrm>
            <a:off x="5230882" y="4546779"/>
            <a:ext cx="132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new destination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B53DEE-E3DF-8C0B-F622-FA23EB43C48A}"/>
              </a:ext>
            </a:extLst>
          </p:cNvPr>
          <p:cNvSpPr txBox="1"/>
          <p:nvPr/>
        </p:nvSpPr>
        <p:spPr>
          <a:xfrm>
            <a:off x="5276085" y="5860701"/>
            <a:ext cx="13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Exit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206302-A5CC-E247-BF3C-483A8A1DAF55}"/>
              </a:ext>
            </a:extLst>
          </p:cNvPr>
          <p:cNvCxnSpPr>
            <a:cxnSpLocks/>
          </p:cNvCxnSpPr>
          <p:nvPr/>
        </p:nvCxnSpPr>
        <p:spPr>
          <a:xfrm>
            <a:off x="6650229" y="1362062"/>
            <a:ext cx="2839224" cy="172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34F918-B758-6C62-8E7E-2B0128747B19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6976018" y="3785926"/>
            <a:ext cx="2430707" cy="105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0D54D3-C323-012B-333A-881AE1A13EC2}"/>
              </a:ext>
            </a:extLst>
          </p:cNvPr>
          <p:cNvCxnSpPr>
            <a:cxnSpLocks/>
          </p:cNvCxnSpPr>
          <p:nvPr/>
        </p:nvCxnSpPr>
        <p:spPr>
          <a:xfrm flipH="1" flipV="1">
            <a:off x="6922489" y="2581288"/>
            <a:ext cx="2305433" cy="73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D986CC-111A-3849-2A21-CBEB0DBE09E9}"/>
              </a:ext>
            </a:extLst>
          </p:cNvPr>
          <p:cNvCxnSpPr>
            <a:cxnSpLocks/>
          </p:cNvCxnSpPr>
          <p:nvPr/>
        </p:nvCxnSpPr>
        <p:spPr>
          <a:xfrm>
            <a:off x="6869103" y="3541911"/>
            <a:ext cx="2358819" cy="81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8EFEC95-76A9-5346-0A36-6FC4387FDD3C}"/>
              </a:ext>
            </a:extLst>
          </p:cNvPr>
          <p:cNvSpPr/>
          <p:nvPr/>
        </p:nvSpPr>
        <p:spPr>
          <a:xfrm>
            <a:off x="8473439" y="596705"/>
            <a:ext cx="3053193" cy="1446862"/>
          </a:xfrm>
          <a:prstGeom prst="ellipse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21C-B0D7-1904-94B8-17576C28D104}"/>
              </a:ext>
            </a:extLst>
          </p:cNvPr>
          <p:cNvSpPr txBox="1"/>
          <p:nvPr/>
        </p:nvSpPr>
        <p:spPr>
          <a:xfrm>
            <a:off x="9051294" y="905188"/>
            <a:ext cx="221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Generate ticket number and select current date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C3BA33-D7D7-4E9B-F316-1289792267AC}"/>
              </a:ext>
            </a:extLst>
          </p:cNvPr>
          <p:cNvCxnSpPr>
            <a:stCxn id="74" idx="4"/>
          </p:cNvCxnSpPr>
          <p:nvPr/>
        </p:nvCxnSpPr>
        <p:spPr>
          <a:xfrm flipH="1">
            <a:off x="10000035" y="2043567"/>
            <a:ext cx="1" cy="845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0802C2-BEE8-0BAE-45C4-77FA688EED85}"/>
              </a:ext>
            </a:extLst>
          </p:cNvPr>
          <p:cNvCxnSpPr/>
          <p:nvPr/>
        </p:nvCxnSpPr>
        <p:spPr>
          <a:xfrm>
            <a:off x="6869103" y="1097075"/>
            <a:ext cx="1604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0DBC21A-0447-340E-D0CD-D913BD2121EB}"/>
              </a:ext>
            </a:extLst>
          </p:cNvPr>
          <p:cNvSpPr/>
          <p:nvPr/>
        </p:nvSpPr>
        <p:spPr>
          <a:xfrm>
            <a:off x="3718560" y="90246"/>
            <a:ext cx="1557525" cy="425596"/>
          </a:xfrm>
          <a:prstGeom prst="roundRect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Tourist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4A59169-0EB8-20FF-E859-074FD62CEAC5}"/>
              </a:ext>
            </a:extLst>
          </p:cNvPr>
          <p:cNvCxnSpPr>
            <a:stCxn id="74" idx="0"/>
          </p:cNvCxnSpPr>
          <p:nvPr/>
        </p:nvCxnSpPr>
        <p:spPr>
          <a:xfrm rot="16200000" flipV="1">
            <a:off x="7459469" y="-1943863"/>
            <a:ext cx="357184" cy="47239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34FD9E9-B811-FB2F-8377-4D171A6BAB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9391" y="332048"/>
            <a:ext cx="1928689" cy="595516"/>
          </a:xfrm>
          <a:prstGeom prst="bentConnector3">
            <a:avLst>
              <a:gd name="adj1" fmla="val 9978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DD118B8-A927-F3CD-C948-8BD2A7953D31}"/>
              </a:ext>
            </a:extLst>
          </p:cNvPr>
          <p:cNvCxnSpPr>
            <a:cxnSpLocks/>
          </p:cNvCxnSpPr>
          <p:nvPr/>
        </p:nvCxnSpPr>
        <p:spPr>
          <a:xfrm flipH="1">
            <a:off x="3184398" y="3833645"/>
            <a:ext cx="1203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DB557C-F17A-373D-6957-EEA64CE5BBFD}"/>
              </a:ext>
            </a:extLst>
          </p:cNvPr>
          <p:cNvSpPr txBox="1"/>
          <p:nvPr/>
        </p:nvSpPr>
        <p:spPr>
          <a:xfrm>
            <a:off x="6976018" y="5422415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:Level 1 DFD</a:t>
            </a:r>
          </a:p>
        </p:txBody>
      </p:sp>
    </p:spTree>
    <p:extLst>
      <p:ext uri="{BB962C8B-B14F-4D97-AF65-F5344CB8AC3E}">
        <p14:creationId xmlns:p14="http://schemas.microsoft.com/office/powerpoint/2010/main" val="72911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D76-267A-D0F7-DE43-28F6F7DB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03" y="-63369"/>
            <a:ext cx="10353762" cy="970450"/>
          </a:xfrm>
        </p:spPr>
        <p:txBody>
          <a:bodyPr/>
          <a:lstStyle/>
          <a:p>
            <a:r>
              <a:rPr lang="en-US" b="1"/>
              <a:t>8:Outcomes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03C08-685B-BF94-5A55-8F1C054E8BDB}"/>
              </a:ext>
            </a:extLst>
          </p:cNvPr>
          <p:cNvSpPr txBox="1">
            <a:spLocks/>
          </p:cNvSpPr>
          <p:nvPr/>
        </p:nvSpPr>
        <p:spPr>
          <a:xfrm>
            <a:off x="279811" y="120514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2CCC0-C7CB-646E-4C12-438F567B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2633472"/>
            <a:ext cx="8253820" cy="381304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6F9B542-55E0-999D-8812-B335DC5B1067}"/>
              </a:ext>
            </a:extLst>
          </p:cNvPr>
          <p:cNvSpPr txBox="1">
            <a:spLocks/>
          </p:cNvSpPr>
          <p:nvPr/>
        </p:nvSpPr>
        <p:spPr>
          <a:xfrm>
            <a:off x="149074" y="793068"/>
            <a:ext cx="10353762" cy="18404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b="1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Key Outcomes from the Tourist Management System :</a:t>
            </a:r>
            <a:endParaRPr lang="en-US" sz="1800">
              <a:effectLst/>
            </a:endParaRPr>
          </a:p>
          <a:p>
            <a:pPr marL="45720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latin typeface="Calisto MT" panose="02040603050505030304" pitchFamily="18" charset="0"/>
                <a:ea typeface="+mn-ea"/>
                <a:cs typeface="+mn-cs"/>
              </a:rPr>
              <a:t>I</a:t>
            </a:r>
            <a:r>
              <a:rPr lang="en-US" sz="1800" b="1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. User-Friendly Interface</a:t>
            </a:r>
            <a:r>
              <a:rPr lang="en-US" sz="1800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:</a:t>
            </a:r>
            <a:endParaRPr lang="en-US" sz="1800">
              <a:effectLst/>
            </a:endParaRPr>
          </a:p>
          <a:p>
            <a:pPr marL="740664" indent="-283464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b="1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Command-Line Interface</a:t>
            </a:r>
            <a:r>
              <a:rPr lang="en-US" sz="1800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: </a:t>
            </a:r>
            <a:r>
              <a:rPr lang="en-US" sz="1700" kern="12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Simple, text-based menu for users to interact with the system, making it accessible and easy to use.</a:t>
            </a:r>
          </a:p>
          <a:p>
            <a:pPr marL="740664" indent="-283464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70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latin typeface="Calisto MT" panose="02040603050505030304" pitchFamily="18" charset="0"/>
                <a:ea typeface="+mn-ea"/>
                <a:cs typeface="+mn-cs"/>
              </a:rPr>
              <a:t>In which Enter your  choice portion repeat after 1,2,3,4,5 task are done.</a:t>
            </a:r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86F33-20DE-D4BC-DCDB-3E7732349DAF}"/>
              </a:ext>
            </a:extLst>
          </p:cNvPr>
          <p:cNvSpPr/>
          <p:nvPr/>
        </p:nvSpPr>
        <p:spPr>
          <a:xfrm>
            <a:off x="2792961" y="3852714"/>
            <a:ext cx="7819018" cy="25467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0760C-1D40-9A70-AFD7-D7700F9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168" y="5868035"/>
            <a:ext cx="753545" cy="365125"/>
          </a:xfrm>
          <a:solidFill>
            <a:srgbClr val="00B050"/>
          </a:solidFill>
        </p:spPr>
        <p:txBody>
          <a:bodyPr/>
          <a:lstStyle/>
          <a:p>
            <a:r>
              <a:rPr lang="en-US" sz="200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7EEE5-E9AC-80AF-95A4-B7D2EAF05FF4}"/>
              </a:ext>
            </a:extLst>
          </p:cNvPr>
          <p:cNvSpPr txBox="1"/>
          <p:nvPr/>
        </p:nvSpPr>
        <p:spPr>
          <a:xfrm>
            <a:off x="5697484" y="64066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Main menu:</a:t>
            </a:r>
          </a:p>
        </p:txBody>
      </p:sp>
    </p:spTree>
    <p:extLst>
      <p:ext uri="{BB962C8B-B14F-4D97-AF65-F5344CB8AC3E}">
        <p14:creationId xmlns:p14="http://schemas.microsoft.com/office/powerpoint/2010/main" val="390250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3568-845C-F77B-CE27-3971DA39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19" y="237744"/>
            <a:ext cx="10353762" cy="6281927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II Efficient Ticket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Add data</a:t>
            </a:r>
            <a:r>
              <a:rPr lang="en-US" dirty="0"/>
              <a:t>: Allows Admin to</a:t>
            </a:r>
          </a:p>
          <a:p>
            <a:pPr marL="457200" lvl="1" indent="0">
              <a:buNone/>
            </a:pPr>
            <a:r>
              <a:rPr lang="en-US" dirty="0"/>
              <a:t> add tourist data with new tickets with </a:t>
            </a:r>
          </a:p>
          <a:p>
            <a:pPr marL="457200" lvl="1" indent="0">
              <a:buNone/>
            </a:pPr>
            <a:r>
              <a:rPr lang="en-US" dirty="0"/>
              <a:t>unique ticket numbers.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</a:t>
            </a:r>
            <a:r>
              <a:rPr lang="en-US" sz="1800" b="1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Deletion</a:t>
            </a:r>
            <a:r>
              <a:rPr lang="en-US" b="1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latin typeface="Calisto MT" panose="02040603050505030304" pitchFamily="18" charset="0"/>
              </a:rPr>
              <a:t>/signoff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: Facilitates</a:t>
            </a:r>
          </a:p>
          <a:p>
            <a:pPr marL="457200" lvl="1" indent="0">
              <a:buNone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the deletion of tourist records</a:t>
            </a:r>
          </a:p>
          <a:p>
            <a:pPr marL="457200" lvl="1" indent="0">
              <a:buNone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 by ticket number, maintaining </a:t>
            </a:r>
          </a:p>
          <a:p>
            <a:pPr marL="457200" lvl="1" indent="0">
              <a:buNone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8E8E8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updated records</a:t>
            </a:r>
            <a:endParaRPr lang="en-US" sz="1800" dirty="0">
              <a:effectLst/>
            </a:endParaRP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D9A40-4BEF-371A-A939-052CC6B1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08" y="530352"/>
            <a:ext cx="7318853" cy="366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FCD8D-0F50-D046-A31B-2A448804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80" y="4782312"/>
            <a:ext cx="6859363" cy="113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C2BCFD-8314-04C6-8FDF-B50160236148}"/>
              </a:ext>
            </a:extLst>
          </p:cNvPr>
          <p:cNvCxnSpPr>
            <a:cxnSpLocks/>
          </p:cNvCxnSpPr>
          <p:nvPr/>
        </p:nvCxnSpPr>
        <p:spPr>
          <a:xfrm>
            <a:off x="8769096" y="1161288"/>
            <a:ext cx="36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492017-E7F3-AAB8-0C83-40C5010D2326}"/>
              </a:ext>
            </a:extLst>
          </p:cNvPr>
          <p:cNvCxnSpPr>
            <a:cxnSpLocks/>
          </p:cNvCxnSpPr>
          <p:nvPr/>
        </p:nvCxnSpPr>
        <p:spPr>
          <a:xfrm>
            <a:off x="5620512" y="1789176"/>
            <a:ext cx="96316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A1766-28D3-484C-BB41-6DCCDBE3D68A}"/>
              </a:ext>
            </a:extLst>
          </p:cNvPr>
          <p:cNvCxnSpPr>
            <a:cxnSpLocks/>
          </p:cNvCxnSpPr>
          <p:nvPr/>
        </p:nvCxnSpPr>
        <p:spPr>
          <a:xfrm>
            <a:off x="6342888" y="3901440"/>
            <a:ext cx="32308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95CFA-8130-F865-F464-4EF760597109}"/>
              </a:ext>
            </a:extLst>
          </p:cNvPr>
          <p:cNvCxnSpPr>
            <a:cxnSpLocks/>
          </p:cNvCxnSpPr>
          <p:nvPr/>
        </p:nvCxnSpPr>
        <p:spPr>
          <a:xfrm>
            <a:off x="5440512" y="4093464"/>
            <a:ext cx="36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7F3B1-6D2F-84D0-B61C-39D6CBB42F30}"/>
              </a:ext>
            </a:extLst>
          </p:cNvPr>
          <p:cNvCxnSpPr>
            <a:cxnSpLocks/>
          </p:cNvCxnSpPr>
          <p:nvPr/>
        </p:nvCxnSpPr>
        <p:spPr>
          <a:xfrm>
            <a:off x="4788408" y="792480"/>
            <a:ext cx="36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47C406-BDE0-2D9B-1864-E9FAEE384815}"/>
              </a:ext>
            </a:extLst>
          </p:cNvPr>
          <p:cNvCxnSpPr>
            <a:cxnSpLocks/>
          </p:cNvCxnSpPr>
          <p:nvPr/>
        </p:nvCxnSpPr>
        <p:spPr>
          <a:xfrm>
            <a:off x="5510784" y="5044440"/>
            <a:ext cx="36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6A708B-6B1F-0441-A82B-939BEE9A126F}"/>
              </a:ext>
            </a:extLst>
          </p:cNvPr>
          <p:cNvCxnSpPr>
            <a:cxnSpLocks/>
          </p:cNvCxnSpPr>
          <p:nvPr/>
        </p:nvCxnSpPr>
        <p:spPr>
          <a:xfrm>
            <a:off x="9948672" y="5318760"/>
            <a:ext cx="6400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8012A-BD97-258A-8678-9378D63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sz="20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4927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C44-E687-D8A1-4A83-C30B6465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35" y="598593"/>
            <a:ext cx="10353762" cy="5473023"/>
          </a:xfrm>
        </p:spPr>
        <p:txBody>
          <a:bodyPr/>
          <a:lstStyle/>
          <a:p>
            <a:pPr marL="36900" indent="0">
              <a:buNone/>
            </a:pPr>
            <a:r>
              <a:rPr lang="en-US" b="1"/>
              <a:t>III. Tourist Information Retrieval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View by Ticket Number</a:t>
            </a:r>
            <a:r>
              <a:rPr lang="en-US"/>
              <a:t>: Provides functionality to view specific tourist information by entering the ticket number.</a:t>
            </a:r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View All Records</a:t>
            </a:r>
            <a:r>
              <a:rPr lang="en-US"/>
              <a:t>: Displays all tourist records.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E8A9C-6B05-EDB4-FB9C-F0842BFC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65" y="1355528"/>
            <a:ext cx="6183170" cy="20399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CFAB-069F-BF29-48B7-2014BFCC9BDF}"/>
              </a:ext>
            </a:extLst>
          </p:cNvPr>
          <p:cNvCxnSpPr/>
          <p:nvPr/>
        </p:nvCxnSpPr>
        <p:spPr>
          <a:xfrm>
            <a:off x="4892040" y="1572768"/>
            <a:ext cx="360000" cy="0"/>
          </a:xfrm>
          <a:prstGeom prst="line">
            <a:avLst/>
          </a:prstGeom>
          <a:ln w="2222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55E788-460B-B57F-1A5A-022419803915}"/>
              </a:ext>
            </a:extLst>
          </p:cNvPr>
          <p:cNvCxnSpPr/>
          <p:nvPr/>
        </p:nvCxnSpPr>
        <p:spPr>
          <a:xfrm>
            <a:off x="8016240" y="1829943"/>
            <a:ext cx="360000" cy="0"/>
          </a:xfrm>
          <a:prstGeom prst="line">
            <a:avLst/>
          </a:prstGeom>
          <a:ln w="2222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582DDD2-B7D4-BF5D-4D98-FB8526216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16" y="3749051"/>
            <a:ext cx="8689788" cy="29017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158407-1E2F-8993-605D-782782A48F26}"/>
              </a:ext>
            </a:extLst>
          </p:cNvPr>
          <p:cNvCxnSpPr/>
          <p:nvPr/>
        </p:nvCxnSpPr>
        <p:spPr>
          <a:xfrm>
            <a:off x="3110865" y="4003548"/>
            <a:ext cx="360000" cy="0"/>
          </a:xfrm>
          <a:prstGeom prst="line">
            <a:avLst/>
          </a:prstGeom>
          <a:ln w="2222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0410-D337-55CD-BDD0-37DAAD50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871" y="6071616"/>
            <a:ext cx="753545" cy="365125"/>
          </a:xfrm>
          <a:solidFill>
            <a:srgbClr val="00B050"/>
          </a:solidFill>
        </p:spPr>
        <p:txBody>
          <a:bodyPr/>
          <a:lstStyle/>
          <a:p>
            <a:r>
              <a:rPr lang="en-US" sz="20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1578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1263-A59D-0328-4BBF-C351CF31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87" y="35170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Iv Dynamic Destination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Predefined Destinations</a:t>
            </a:r>
            <a:r>
              <a:rPr lang="en-US" dirty="0"/>
              <a:t>: Offers a list of predefined destinations with associated prices and facilities.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Add New Destinations</a:t>
            </a:r>
            <a:r>
              <a:rPr lang="en-US" dirty="0"/>
              <a:t>: Admins can add </a:t>
            </a:r>
          </a:p>
          <a:p>
            <a:pPr marL="457200" lvl="1" indent="0">
              <a:buNone/>
            </a:pPr>
            <a:r>
              <a:rPr lang="en-US" dirty="0"/>
              <a:t>new destinations securely using a </a:t>
            </a:r>
          </a:p>
          <a:p>
            <a:pPr marL="457200" lvl="1" indent="0">
              <a:buNone/>
            </a:pPr>
            <a:r>
              <a:rPr lang="en-US" dirty="0"/>
              <a:t>password-protected feature.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46DE5-A129-9BFC-1A95-DB7A259F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6"/>
          <a:stretch/>
        </p:blipFill>
        <p:spPr>
          <a:xfrm>
            <a:off x="4898629" y="3021160"/>
            <a:ext cx="6582694" cy="2373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7C4E1-A9C5-60D1-2291-3B988F735F83}"/>
              </a:ext>
            </a:extLst>
          </p:cNvPr>
          <p:cNvCxnSpPr>
            <a:cxnSpLocks/>
          </p:cNvCxnSpPr>
          <p:nvPr/>
        </p:nvCxnSpPr>
        <p:spPr>
          <a:xfrm>
            <a:off x="5803392" y="3325368"/>
            <a:ext cx="36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265119-6926-62BB-D256-66BF9D626A82}"/>
              </a:ext>
            </a:extLst>
          </p:cNvPr>
          <p:cNvCxnSpPr>
            <a:cxnSpLocks/>
          </p:cNvCxnSpPr>
          <p:nvPr/>
        </p:nvCxnSpPr>
        <p:spPr>
          <a:xfrm>
            <a:off x="9153144" y="4294632"/>
            <a:ext cx="6492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0BAB86-21B7-8D2C-8539-8AE652B683D8}"/>
              </a:ext>
            </a:extLst>
          </p:cNvPr>
          <p:cNvCxnSpPr>
            <a:cxnSpLocks/>
          </p:cNvCxnSpPr>
          <p:nvPr/>
        </p:nvCxnSpPr>
        <p:spPr>
          <a:xfrm>
            <a:off x="9802368" y="4986528"/>
            <a:ext cx="111556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6E33EC-CD0B-B4CE-D137-965ED0DF4C3D}"/>
              </a:ext>
            </a:extLst>
          </p:cNvPr>
          <p:cNvCxnSpPr>
            <a:cxnSpLocks/>
          </p:cNvCxnSpPr>
          <p:nvPr/>
        </p:nvCxnSpPr>
        <p:spPr>
          <a:xfrm>
            <a:off x="9268968" y="4614672"/>
            <a:ext cx="44196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E61597-D03B-32BE-EC59-2CEE582AAEE7}"/>
              </a:ext>
            </a:extLst>
          </p:cNvPr>
          <p:cNvCxnSpPr>
            <a:cxnSpLocks/>
          </p:cNvCxnSpPr>
          <p:nvPr/>
        </p:nvCxnSpPr>
        <p:spPr>
          <a:xfrm>
            <a:off x="9153144" y="3663696"/>
            <a:ext cx="914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5E28EF-42C3-A13B-929F-05AE34E0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sz="200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19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170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1CD2-9FB4-7BEE-41E6-976476CA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A6DE0F-9249-9F47-92C6-156407554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4681"/>
              </p:ext>
            </p:extLst>
          </p:nvPr>
        </p:nvGraphicFramePr>
        <p:xfrm>
          <a:off x="1221193" y="1427650"/>
          <a:ext cx="9738965" cy="79264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84921">
                  <a:extLst>
                    <a:ext uri="{9D8B030D-6E8A-4147-A177-3AD203B41FA5}">
                      <a16:colId xmlns:a16="http://schemas.microsoft.com/office/drawing/2014/main" val="2203778141"/>
                    </a:ext>
                  </a:extLst>
                </a:gridCol>
                <a:gridCol w="854044">
                  <a:extLst>
                    <a:ext uri="{9D8B030D-6E8A-4147-A177-3AD203B41FA5}">
                      <a16:colId xmlns:a16="http://schemas.microsoft.com/office/drawing/2014/main" val="4262062297"/>
                    </a:ext>
                  </a:extLst>
                </a:gridCol>
              </a:tblGrid>
              <a:tr h="309710">
                <a:tc>
                  <a:txBody>
                    <a:bodyPr/>
                    <a:lstStyle/>
                    <a:p>
                      <a:r>
                        <a:rPr lang="en-US" sz="2000"/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Page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2390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r>
                        <a:rPr lang="en-US" sz="2000" b="1"/>
                        <a:t>1:Introduction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65509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r>
                        <a:rPr lang="en-US" sz="2000" b="1"/>
                        <a:t>2:Challenges in Tourism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25377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r>
                        <a:rPr lang="en-US" sz="2000" b="1"/>
                        <a:t>3: Objectives of the TMS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0825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r>
                        <a:rPr lang="en-US" sz="2000" b="1"/>
                        <a:t>4: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81529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r>
                        <a:rPr lang="en-US" sz="2000" b="1"/>
                        <a:t>5:Methodology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23485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6:Flow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00102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7:Data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10975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8</a:t>
                      </a:r>
                      <a:r>
                        <a:rPr lang="en-US" sz="2000" b="1"/>
                        <a:t>:Outcomes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10367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9:Future Work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71351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88077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05787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24954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2095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84459"/>
                  </a:ext>
                </a:extLst>
              </a:tr>
              <a:tr h="5020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4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1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4D6E-472D-3437-6791-CC17723E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11" y="562017"/>
            <a:ext cx="10353762" cy="48695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V. Data Persistence :</a:t>
            </a:r>
          </a:p>
          <a:p>
            <a:pPr marL="36900" indent="0">
              <a:buNone/>
            </a:pPr>
            <a:r>
              <a:rPr lang="en-US" b="1" dirty="0"/>
              <a:t>File Operations</a:t>
            </a:r>
            <a:r>
              <a:rPr lang="en-US" dirty="0"/>
              <a:t>: We can view and copy the data from the excel file . 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DFB268-707D-04BD-4FC4-CCB2293A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" y="4744962"/>
            <a:ext cx="4982581" cy="832697"/>
          </a:xfrm>
        </p:spPr>
        <p:txBody>
          <a:bodyPr>
            <a:normAutofit/>
          </a:bodyPr>
          <a:lstStyle/>
          <a:p>
            <a:r>
              <a:rPr lang="en-US" sz="2000" b="1" dirty="0"/>
              <a:t>6.Exiting the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88BC8-F403-5872-8FAB-02C87A9D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02" y="5477075"/>
            <a:ext cx="5041395" cy="699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1BECD-2853-FA4F-B1E3-53156DAA4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18"/>
          <a:stretch/>
        </p:blipFill>
        <p:spPr>
          <a:xfrm>
            <a:off x="1441238" y="1520195"/>
            <a:ext cx="9554908" cy="23088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B3C9-8334-1F5F-CAFF-DE25B414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sz="200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586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A0B-8687-A307-5712-98EC660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9:Future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B9D9-79B6-F866-7D21-699D690A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features are expected to be developed soon which may also depend upon user feedback and responses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the system to handle many tourists and data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the data of tourist after sign off 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a feedback mechanism for users to provided by agent stake holder s and report issues.</a:t>
            </a:r>
          </a:p>
          <a:p>
            <a:pPr indent="-342900" algn="just">
              <a:buFont typeface="Symbol" panose="05050102010706020507" pitchFamily="18" charset="2"/>
              <a:buChar char=""/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website and a GUI-based application for tourists to manage their travel needs.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Roman new times"/>
                <a:ea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536BD-7E64-B270-F367-FD94A4BE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sz="20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02425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82A8-2BAC-CB03-24D6-C8542E99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35" y="21573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r>
              <a:rPr lang="en-US"/>
              <a:t> Good bye </a:t>
            </a:r>
          </a:p>
        </p:txBody>
      </p:sp>
    </p:spTree>
    <p:extLst>
      <p:ext uri="{BB962C8B-B14F-4D97-AF65-F5344CB8AC3E}">
        <p14:creationId xmlns:p14="http://schemas.microsoft.com/office/powerpoint/2010/main" val="164283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F28-3DB1-7526-CEEE-CC59253C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dfd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4FE2-A730-9AC9-FD2C-EE842BC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DCC0C-4E48-DE5C-95E3-9D58B4CA038E}"/>
              </a:ext>
            </a:extLst>
          </p:cNvPr>
          <p:cNvSpPr txBox="1"/>
          <p:nvPr/>
        </p:nvSpPr>
        <p:spPr>
          <a:xfrm>
            <a:off x="1062181" y="1496291"/>
            <a:ext cx="10353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Admin: This is the central entity that interacts with the system. It's responsible for managing and controlling the flow of information related to tourists.</a:t>
            </a:r>
          </a:p>
          <a:p>
            <a:endParaRPr lang="en-US"/>
          </a:p>
          <a:p>
            <a:r>
              <a:rPr lang="en-US"/>
              <a:t>Tourist: This is the external entity representing the tourists. Tourists interact with the system through various requests, such as adding information, viewing details, or deleting data.</a:t>
            </a:r>
          </a:p>
          <a:p>
            <a:endParaRPr lang="en-US"/>
          </a:p>
          <a:p>
            <a:r>
              <a:rPr lang="en-US"/>
              <a:t>Database: This is the central data storage unit. It stores information about tourists, destinations, ticket numbers, and other relevant details.</a:t>
            </a:r>
          </a:p>
          <a:p>
            <a:endParaRPr lang="en-US"/>
          </a:p>
          <a:p>
            <a:r>
              <a:rPr lang="en-US"/>
              <a:t>Add tourist, View tourist, Delete tourist, Add new destination, Generate ticket number and select current date, Exit: These are the processes within the system. Each process performs a specific action on the data, such as adding a new tourist record, viewing existing tourist details, or deleting a tourist record.</a:t>
            </a:r>
            <a:br>
              <a:rPr lang="en-US"/>
            </a:br>
            <a:endParaRPr lang="en-US"/>
          </a:p>
          <a:p>
            <a:r>
              <a:rPr lang="en-US"/>
              <a:t>Requests and Responses: The arrows between the processes and the Admin represent data flow. Requests are sent from the Admin to the processes, and responses are returned from the processes to the Admin.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0490-6554-BB61-4E32-89DEE04B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 1.Introduction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12FA-632D-B84D-97FE-67A583A6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24207"/>
            <a:ext cx="10353762" cy="4343400"/>
          </a:xfrm>
        </p:spPr>
        <p:txBody>
          <a:bodyPr>
            <a:normAutofit/>
          </a:bodyPr>
          <a:lstStyle/>
          <a:p>
            <a:r>
              <a:rPr lang="en-US" sz="2400"/>
              <a:t>A Tourist Management System (TMS) is a platform designed to manage and streamline all aspects of tourism activities. It serves as a central hub for tourists, enabling them to easily access information, booking tickets .By integrating technology into traditional tourism practices, a TMS enhances the efficiency and effectiveness of managing tourist data and services.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C54C-C9DC-6B49-8C97-C0E1B74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195D33B7-188F-4F55-A6AC-65A0B284F27B}" type="slidenum">
              <a:rPr lang="en-US" sz="2000" smtClean="0"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1432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EE3-6E30-C4C1-7733-6C2DCB05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Challenges in Tourism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3CB8-1C1D-21D5-8702-193281F3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Physical documents are vulnerable to damage and loss of tourist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Manual booking processes are time-consuming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Long queues and delays frustrate tourists.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95D5-49D3-79B4-BA21-D447435D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745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D64-0D2D-A43C-3B7C-900E106C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3: Objectives of the TMS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E0CF-B50F-5132-69B9-05AFA08E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General Objective</a:t>
            </a:r>
            <a:r>
              <a:rPr lang="en-US" sz="2400"/>
              <a:t>: Manage ticket and data bookings for tourists.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Main Functionalities</a:t>
            </a:r>
            <a:r>
              <a:rPr lang="en-US" sz="2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Book Ticket (Creating)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View Ticket (Reading)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Sign-off (Deleting Tourist Data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A111-8C27-EB8B-0CF6-B42A9142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15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E6F-03FD-AA32-2088-5FA7A49D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cs typeface="Times New Roman" panose="02020603050405020304" pitchFamily="18" charset="0"/>
              </a:rPr>
              <a:t>4:Literature Review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B2D9-5FA0-72A8-F68E-81B37345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66835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We studied the Tourism Management System found on the internet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(2022,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GeeksforGeek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s)</a:t>
            </a:r>
            <a:r>
              <a:rPr lang="en-US" b="1"/>
              <a:t> and discovered the following functionalities:</a:t>
            </a:r>
          </a:p>
          <a:p>
            <a:pPr marL="36900" indent="0">
              <a:buNone/>
            </a:pPr>
            <a:r>
              <a:rPr lang="en-US" b="1"/>
              <a:t>Features</a:t>
            </a:r>
            <a:r>
              <a:rPr lang="en-US"/>
              <a:t>: 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Package selection, 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passenger details collection, 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receipt generation</a:t>
            </a:r>
          </a:p>
          <a:p>
            <a:pPr marL="36900" indent="0">
              <a:buNone/>
            </a:pPr>
            <a:r>
              <a:rPr lang="en-US" b="1"/>
              <a:t>Then we enhance Tourist Management System with adding the following  Improvements:</a:t>
            </a:r>
          </a:p>
          <a:p>
            <a:r>
              <a:rPr lang="en-US"/>
              <a:t>Dynamic file handling</a:t>
            </a:r>
          </a:p>
          <a:p>
            <a:r>
              <a:rPr lang="en-US"/>
              <a:t>Selecting current date when tourist enter.</a:t>
            </a:r>
          </a:p>
          <a:p>
            <a:r>
              <a:rPr lang="en-US"/>
              <a:t>Random ticket generation </a:t>
            </a:r>
          </a:p>
          <a:p>
            <a:r>
              <a:rPr lang="en-US"/>
              <a:t>Record deletion and viewing</a:t>
            </a:r>
          </a:p>
          <a:p>
            <a:r>
              <a:rPr lang="en-US"/>
              <a:t>User-friendly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A261-7B26-1B8C-FC3F-3337DA0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346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5F7C-611E-1EAF-3375-25F1B8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72" y="-59023"/>
            <a:ext cx="10353762" cy="970450"/>
          </a:xfrm>
        </p:spPr>
        <p:txBody>
          <a:bodyPr/>
          <a:lstStyle/>
          <a:p>
            <a:r>
              <a:rPr lang="en-US" b="1"/>
              <a:t>5: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0D2C-895B-6142-A62E-8C0F752E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05EA459-7775-3F99-2451-8BDDB49C8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5787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DE5FFEA-FAD5-5060-4BF8-54007CFD1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15917"/>
              </p:ext>
            </p:extLst>
          </p:nvPr>
        </p:nvGraphicFramePr>
        <p:xfrm>
          <a:off x="1831254" y="947146"/>
          <a:ext cx="980678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756935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64F-75B5-B2F4-8B63-CFEAE51F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84" y="1220293"/>
            <a:ext cx="10912445" cy="585707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b="1"/>
              <a:t>Planning phase:</a:t>
            </a:r>
          </a:p>
          <a:p>
            <a:r>
              <a:rPr lang="en-US" sz="2400"/>
              <a:t>We conducted meetings and interviews with stakeholders, including tour operators, travel agents, and tourists, to understand their needs and main points. </a:t>
            </a:r>
          </a:p>
          <a:p>
            <a:r>
              <a:rPr lang="en-US" sz="2400"/>
              <a:t>Detailed plan with development approach, timeline, budget, task assignments.</a:t>
            </a:r>
          </a:p>
          <a:p>
            <a:r>
              <a:rPr lang="en-US" sz="2400"/>
              <a:t>Project goal and objectives decided.</a:t>
            </a:r>
          </a:p>
          <a:p>
            <a:r>
              <a:rPr lang="en-US" sz="2400"/>
              <a:t>Requirement Analysis conducted.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85A6-3402-B01D-2F3A-5638A14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771" y="5807075"/>
            <a:ext cx="753545" cy="365125"/>
          </a:xfrm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13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8855-A4B4-03AF-E7EC-E944B714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0960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3200" b="1"/>
              <a:t>Requirement Analysis Phase</a:t>
            </a:r>
            <a:endParaRPr lang="en-US" sz="32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Collected user requirements from stakeholders.(</a:t>
            </a:r>
            <a:r>
              <a:rPr lang="ne-NP" sz="2400"/>
              <a:t>सरोकारवालाहरु।</a:t>
            </a:r>
            <a:r>
              <a:rPr lang="en-US" sz="240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Identified key functionalities: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Adding, deleting, viewing tourist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Secure file handling.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Robust error handling.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C414-8A03-4584-7F37-5E60D01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0B050"/>
          </a:solidFill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510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98</TotalTime>
  <Words>1110</Words>
  <Application>Microsoft Office PowerPoint</Application>
  <PresentationFormat>Widescreen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Calisto MT</vt:lpstr>
      <vt:lpstr>Roman new times</vt:lpstr>
      <vt:lpstr>Symbol</vt:lpstr>
      <vt:lpstr>Times New Roman</vt:lpstr>
      <vt:lpstr>Wingdings 2</vt:lpstr>
      <vt:lpstr>Slate</vt:lpstr>
      <vt:lpstr>Tourist management system (TMS)     School of Environmental Science and Management Faculty of Science and Technology Pokhara University, Nepal July,2024      </vt:lpstr>
      <vt:lpstr>Content </vt:lpstr>
      <vt:lpstr> 1.Introduction</vt:lpstr>
      <vt:lpstr>Challenges in Tourism </vt:lpstr>
      <vt:lpstr>3: Objectives of the TMS </vt:lpstr>
      <vt:lpstr>4:Literature Review</vt:lpstr>
      <vt:lpstr>5: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8:Outcomes</vt:lpstr>
      <vt:lpstr>PowerPoint Presentation</vt:lpstr>
      <vt:lpstr>PowerPoint Presentation</vt:lpstr>
      <vt:lpstr>PowerPoint Presentation</vt:lpstr>
      <vt:lpstr>6.Exiting the program.</vt:lpstr>
      <vt:lpstr>9:Future Work</vt:lpstr>
      <vt:lpstr>Thank You  Good bye </vt:lpstr>
      <vt:lpstr>dfd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management system (TMS)     School of Environmental Science and Management Faculty of Science and Technology Pokhara University, Nepal July,2024</dc:title>
  <dc:creator>raghav panthi</dc:creator>
  <cp:lastModifiedBy>raghav panthi</cp:lastModifiedBy>
  <cp:revision>8</cp:revision>
  <dcterms:created xsi:type="dcterms:W3CDTF">2024-07-04T14:23:34Z</dcterms:created>
  <dcterms:modified xsi:type="dcterms:W3CDTF">2024-07-10T09:44:45Z</dcterms:modified>
</cp:coreProperties>
</file>