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65" r:id="rId3"/>
    <p:sldId id="356" r:id="rId4"/>
    <p:sldId id="411" r:id="rId5"/>
    <p:sldId id="407" r:id="rId6"/>
    <p:sldId id="413" r:id="rId7"/>
    <p:sldId id="414" r:id="rId8"/>
    <p:sldId id="412" r:id="rId9"/>
    <p:sldId id="416" r:id="rId10"/>
    <p:sldId id="417" r:id="rId11"/>
    <p:sldId id="418" r:id="rId12"/>
    <p:sldId id="408" r:id="rId13"/>
    <p:sldId id="421" r:id="rId14"/>
    <p:sldId id="390" r:id="rId15"/>
    <p:sldId id="429" r:id="rId16"/>
    <p:sldId id="422" r:id="rId17"/>
    <p:sldId id="424" r:id="rId18"/>
    <p:sldId id="425" r:id="rId19"/>
    <p:sldId id="432" r:id="rId20"/>
    <p:sldId id="423" r:id="rId21"/>
    <p:sldId id="433" r:id="rId22"/>
    <p:sldId id="434" r:id="rId23"/>
    <p:sldId id="435" r:id="rId24"/>
    <p:sldId id="426" r:id="rId25"/>
    <p:sldId id="399" r:id="rId26"/>
    <p:sldId id="427" r:id="rId27"/>
    <p:sldId id="364" r:id="rId28"/>
    <p:sldId id="430" r:id="rId29"/>
    <p:sldId id="431" r:id="rId30"/>
  </p:sldIdLst>
  <p:sldSz cx="9144000" cy="6858000" type="screen4x3"/>
  <p:notesSz cx="6810375" cy="99425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3"/>
    <p:restoredTop sz="93495" autoAdjust="0"/>
  </p:normalViewPr>
  <p:slideViewPr>
    <p:cSldViewPr>
      <p:cViewPr varScale="1">
        <p:scale>
          <a:sx n="102" d="100"/>
          <a:sy n="102" d="100"/>
        </p:scale>
        <p:origin x="1272" y="192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51806" cy="497126"/>
          </a:xfrm>
          <a:prstGeom prst="rect">
            <a:avLst/>
          </a:prstGeom>
        </p:spPr>
        <p:txBody>
          <a:bodyPr vert="horz" lIns="92274" tIns="46137" rIns="92274" bIns="461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6962" y="2"/>
            <a:ext cx="2951806" cy="497126"/>
          </a:xfrm>
          <a:prstGeom prst="rect">
            <a:avLst/>
          </a:prstGeom>
        </p:spPr>
        <p:txBody>
          <a:bodyPr vert="horz" lIns="92274" tIns="46137" rIns="92274" bIns="46137" rtlCol="0"/>
          <a:lstStyle>
            <a:lvl1pPr algn="r">
              <a:defRPr sz="1300"/>
            </a:lvl1pPr>
          </a:lstStyle>
          <a:p>
            <a:fld id="{102BE5B6-0C67-4FB7-BA34-079D4362446C}" type="datetimeFigureOut">
              <a:rPr lang="en-US" smtClean="0"/>
              <a:pPr/>
              <a:t>12/11/19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43792"/>
            <a:ext cx="2951806" cy="497126"/>
          </a:xfrm>
          <a:prstGeom prst="rect">
            <a:avLst/>
          </a:prstGeom>
        </p:spPr>
        <p:txBody>
          <a:bodyPr vert="horz" lIns="92274" tIns="46137" rIns="92274" bIns="461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6962" y="9443792"/>
            <a:ext cx="2951806" cy="497126"/>
          </a:xfrm>
          <a:prstGeom prst="rect">
            <a:avLst/>
          </a:prstGeom>
        </p:spPr>
        <p:txBody>
          <a:bodyPr vert="horz" lIns="92274" tIns="46137" rIns="92274" bIns="46137" rtlCol="0" anchor="b"/>
          <a:lstStyle>
            <a:lvl1pPr algn="r">
              <a:defRPr sz="1300"/>
            </a:lvl1pPr>
          </a:lstStyle>
          <a:p>
            <a:fld id="{53EDE260-BBF3-4029-BDA3-C0C59848B7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64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lang="it-IT" sz="4000" b="1" ker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85000"/>
              </a:lnSpc>
              <a:defRPr/>
            </a:lvl1pPr>
            <a:lvl2pPr>
              <a:lnSpc>
                <a:spcPct val="85000"/>
              </a:lnSpc>
              <a:defRPr/>
            </a:lvl2pPr>
            <a:lvl3pPr>
              <a:lnSpc>
                <a:spcPct val="85000"/>
              </a:lnSpc>
              <a:defRPr/>
            </a:lvl3pPr>
            <a:lvl4pPr>
              <a:lnSpc>
                <a:spcPct val="85000"/>
              </a:lnSpc>
              <a:defRPr/>
            </a:lvl4pPr>
            <a:lvl5pPr>
              <a:lnSpc>
                <a:spcPct val="85000"/>
              </a:lnSpc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pPr/>
              <a:t>11/12/19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7920880" cy="237626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US" b="1" dirty="0">
                <a:latin typeface="Cambria" pitchFamily="18" charset="0"/>
              </a:rPr>
              <a:t>Lab 2</a:t>
            </a:r>
            <a:br>
              <a:rPr lang="en-US" b="1" dirty="0">
                <a:latin typeface="Cambria" pitchFamily="18" charset="0"/>
              </a:rPr>
            </a:br>
            <a:r>
              <a:rPr lang="en-US" b="1" dirty="0">
                <a:latin typeface="Cambria" pitchFamily="18" charset="0"/>
              </a:rPr>
              <a:t>Energy efficient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50851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ra\Desktop\Polito\Didattica\EOES 14-15\Materiale\2013_2014\Labs\Lab3\MATLAB\Image_compensation\image_output\f16_org_3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5">
            <a:extLst>
              <a:ext uri="{FF2B5EF4-FFF2-40B4-BE49-F238E27FC236}">
                <a16:creationId xmlns:a16="http://schemas.microsoft.com/office/drawing/2014/main" id="{3BE3C407-47B5-A54C-94E7-B91A98BCEE33}"/>
              </a:ext>
            </a:extLst>
          </p:cNvPr>
          <p:cNvSpPr/>
          <p:nvPr/>
        </p:nvSpPr>
        <p:spPr>
          <a:xfrm>
            <a:off x="3387500" y="2534818"/>
            <a:ext cx="2279333" cy="1182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Send</a:t>
            </a:r>
            <a:r>
              <a:rPr lang="it-IT" sz="2000" dirty="0">
                <a:solidFill>
                  <a:schemeClr val="tx1"/>
                </a:solidFill>
              </a:rPr>
              <a:t> image to the OLED </a:t>
            </a:r>
            <a:r>
              <a:rPr lang="it-IT" sz="2000" dirty="0" err="1">
                <a:solidFill>
                  <a:schemeClr val="tx1"/>
                </a:solidFill>
              </a:rPr>
              <a:t>through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embedded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ttangolo arrotondato 5">
            <a:extLst>
              <a:ext uri="{FF2B5EF4-FFF2-40B4-BE49-F238E27FC236}">
                <a16:creationId xmlns:a16="http://schemas.microsoft.com/office/drawing/2014/main" id="{B5BAB140-327B-B440-984A-98E4EA1F5724}"/>
              </a:ext>
            </a:extLst>
          </p:cNvPr>
          <p:cNvSpPr/>
          <p:nvPr/>
        </p:nvSpPr>
        <p:spPr>
          <a:xfrm>
            <a:off x="3387500" y="751756"/>
            <a:ext cx="2279333" cy="109306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3" name="Rettangolo arrotondato 5">
            <a:extLst>
              <a:ext uri="{FF2B5EF4-FFF2-40B4-BE49-F238E27FC236}">
                <a16:creationId xmlns:a16="http://schemas.microsoft.com/office/drawing/2014/main" id="{99E4FA66-0C95-E346-80F5-3A78F0C8F81A}"/>
              </a:ext>
            </a:extLst>
          </p:cNvPr>
          <p:cNvSpPr/>
          <p:nvPr/>
        </p:nvSpPr>
        <p:spPr>
          <a:xfrm>
            <a:off x="395533" y="2546076"/>
            <a:ext cx="2095500" cy="1170955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image </a:t>
            </a:r>
            <a:r>
              <a:rPr lang="it-IT" sz="2000" dirty="0" err="1">
                <a:solidFill>
                  <a:schemeClr val="tx1"/>
                </a:solidFill>
              </a:rPr>
              <a:t>transformations</a:t>
            </a:r>
            <a:r>
              <a:rPr lang="it-IT" sz="2000" dirty="0">
                <a:solidFill>
                  <a:schemeClr val="tx1"/>
                </a:solidFill>
              </a:rPr>
              <a:t> (in MATLAB)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Connettore 2 24">
            <a:extLst>
              <a:ext uri="{FF2B5EF4-FFF2-40B4-BE49-F238E27FC236}">
                <a16:creationId xmlns:a16="http://schemas.microsoft.com/office/drawing/2014/main" id="{4A834566-242D-1048-8E68-8B1EEB8C2B5A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2491036" y="1242864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195">
            <a:extLst>
              <a:ext uri="{FF2B5EF4-FFF2-40B4-BE49-F238E27FC236}">
                <a16:creationId xmlns:a16="http://schemas.microsoft.com/office/drawing/2014/main" id="{275421C8-1292-3A44-82F7-E65DBF77C458}"/>
              </a:ext>
            </a:extLst>
          </p:cNvPr>
          <p:cNvSpPr txBox="1"/>
          <p:nvPr/>
        </p:nvSpPr>
        <p:spPr>
          <a:xfrm>
            <a:off x="2726814" y="908720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39" name="Connettore 2 24">
            <a:extLst>
              <a:ext uri="{FF2B5EF4-FFF2-40B4-BE49-F238E27FC236}">
                <a16:creationId xmlns:a16="http://schemas.microsoft.com/office/drawing/2014/main" id="{55AA7280-9946-BE40-AA85-63B09552AEB9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4527167" y="1844824"/>
            <a:ext cx="0" cy="689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7195">
            <a:extLst>
              <a:ext uri="{FF2B5EF4-FFF2-40B4-BE49-F238E27FC236}">
                <a16:creationId xmlns:a16="http://schemas.microsoft.com/office/drawing/2014/main" id="{51F03936-41B6-6040-AD0D-29C279E15D92}"/>
              </a:ext>
            </a:extLst>
          </p:cNvPr>
          <p:cNvSpPr txBox="1"/>
          <p:nvPr/>
        </p:nvSpPr>
        <p:spPr>
          <a:xfrm>
            <a:off x="4644008" y="1844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43" name="Rettangolo arrotondato 64">
            <a:extLst>
              <a:ext uri="{FF2B5EF4-FFF2-40B4-BE49-F238E27FC236}">
                <a16:creationId xmlns:a16="http://schemas.microsoft.com/office/drawing/2014/main" id="{7C7943C3-C9E9-0643-B568-4C7D13059DB2}"/>
              </a:ext>
            </a:extLst>
          </p:cNvPr>
          <p:cNvSpPr/>
          <p:nvPr/>
        </p:nvSpPr>
        <p:spPr>
          <a:xfrm>
            <a:off x="3355066" y="4037694"/>
            <a:ext cx="2279333" cy="8382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65">
            <a:extLst>
              <a:ext uri="{FF2B5EF4-FFF2-40B4-BE49-F238E27FC236}">
                <a16:creationId xmlns:a16="http://schemas.microsoft.com/office/drawing/2014/main" id="{7ECE98A0-A02B-F04D-AE6D-0228E75C6FAB}"/>
              </a:ext>
            </a:extLst>
          </p:cNvPr>
          <p:cNvSpPr/>
          <p:nvPr/>
        </p:nvSpPr>
        <p:spPr>
          <a:xfrm>
            <a:off x="395534" y="4025079"/>
            <a:ext cx="2095500" cy="8382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Connettore 2 66">
            <a:extLst>
              <a:ext uri="{FF2B5EF4-FFF2-40B4-BE49-F238E27FC236}">
                <a16:creationId xmlns:a16="http://schemas.microsoft.com/office/drawing/2014/main" id="{C08DF489-118B-974B-B8CF-4216E855CC08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1443283" y="3717031"/>
            <a:ext cx="3051450" cy="3206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67">
            <a:extLst>
              <a:ext uri="{FF2B5EF4-FFF2-40B4-BE49-F238E27FC236}">
                <a16:creationId xmlns:a16="http://schemas.microsoft.com/office/drawing/2014/main" id="{6C55CE12-C71D-F04E-9F4C-70F7B66F7225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1443283" y="3717031"/>
            <a:ext cx="1" cy="308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24">
            <a:extLst>
              <a:ext uri="{FF2B5EF4-FFF2-40B4-BE49-F238E27FC236}">
                <a16:creationId xmlns:a16="http://schemas.microsoft.com/office/drawing/2014/main" id="{0BC55B08-4738-0348-AF99-ABFDE0B6338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443283" y="2057601"/>
            <a:ext cx="0" cy="4884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7195">
            <a:extLst>
              <a:ext uri="{FF2B5EF4-FFF2-40B4-BE49-F238E27FC236}">
                <a16:creationId xmlns:a16="http://schemas.microsoft.com/office/drawing/2014/main" id="{46950D46-3CC8-A54F-A47E-099CB87D39E9}"/>
              </a:ext>
            </a:extLst>
          </p:cNvPr>
          <p:cNvSpPr txBox="1"/>
          <p:nvPr/>
        </p:nvSpPr>
        <p:spPr>
          <a:xfrm>
            <a:off x="1475718" y="2057601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60" name="CasellaDiTesto 7195">
            <a:extLst>
              <a:ext uri="{FF2B5EF4-FFF2-40B4-BE49-F238E27FC236}">
                <a16:creationId xmlns:a16="http://schemas.microsoft.com/office/drawing/2014/main" id="{5BC1A419-E2FE-9E42-B25E-CB8BA79941E4}"/>
              </a:ext>
            </a:extLst>
          </p:cNvPr>
          <p:cNvSpPr txBox="1"/>
          <p:nvPr/>
        </p:nvSpPr>
        <p:spPr>
          <a:xfrm>
            <a:off x="1646173" y="3709315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endParaRPr lang="en-US" dirty="0"/>
          </a:p>
        </p:txBody>
      </p:sp>
      <p:sp>
        <p:nvSpPr>
          <p:cNvPr id="76" name="Parentesi graffa chiusa 27">
            <a:extLst>
              <a:ext uri="{FF2B5EF4-FFF2-40B4-BE49-F238E27FC236}">
                <a16:creationId xmlns:a16="http://schemas.microsoft.com/office/drawing/2014/main" id="{85A004BB-D2E3-BC40-BDCC-F86B26BBC2A1}"/>
              </a:ext>
            </a:extLst>
          </p:cNvPr>
          <p:cNvSpPr/>
          <p:nvPr/>
        </p:nvSpPr>
        <p:spPr>
          <a:xfrm rot="5400000">
            <a:off x="2861971" y="2348394"/>
            <a:ext cx="360040" cy="5721240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ngolo ripiegato 26">
            <a:extLst>
              <a:ext uri="{FF2B5EF4-FFF2-40B4-BE49-F238E27FC236}">
                <a16:creationId xmlns:a16="http://schemas.microsoft.com/office/drawing/2014/main" id="{49DD865D-31F8-CB4B-A925-5DE7C8E862B0}"/>
              </a:ext>
            </a:extLst>
          </p:cNvPr>
          <p:cNvSpPr/>
          <p:nvPr/>
        </p:nvSpPr>
        <p:spPr>
          <a:xfrm>
            <a:off x="1033220" y="5506619"/>
            <a:ext cx="4017541" cy="838200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Evaluate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r>
              <a:rPr lang="it-IT" sz="2000" dirty="0">
                <a:solidFill>
                  <a:schemeClr val="tx1"/>
                </a:solidFill>
              </a:rPr>
              <a:t> / image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tradeoff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Connettore 2 24">
            <a:extLst>
              <a:ext uri="{FF2B5EF4-FFF2-40B4-BE49-F238E27FC236}">
                <a16:creationId xmlns:a16="http://schemas.microsoft.com/office/drawing/2014/main" id="{A4A6299A-F020-F04F-BD24-035346F572B9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2491033" y="3125924"/>
            <a:ext cx="896467" cy="563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7195">
            <a:extLst>
              <a:ext uri="{FF2B5EF4-FFF2-40B4-BE49-F238E27FC236}">
                <a16:creationId xmlns:a16="http://schemas.microsoft.com/office/drawing/2014/main" id="{4B9DF4E3-97E3-A149-802A-3678ED7D3C1D}"/>
              </a:ext>
            </a:extLst>
          </p:cNvPr>
          <p:cNvSpPr txBox="1"/>
          <p:nvPr/>
        </p:nvSpPr>
        <p:spPr>
          <a:xfrm>
            <a:off x="2734126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ra\Desktop\Polito\Didattica\EOES 14-15\Materiale\2013_2014\Labs\Lab3\MATLAB\Image_compensation\image_output\f16_org_3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5">
            <a:extLst>
              <a:ext uri="{FF2B5EF4-FFF2-40B4-BE49-F238E27FC236}">
                <a16:creationId xmlns:a16="http://schemas.microsoft.com/office/drawing/2014/main" id="{3BE3C407-47B5-A54C-94E7-B91A98BCEE33}"/>
              </a:ext>
            </a:extLst>
          </p:cNvPr>
          <p:cNvSpPr/>
          <p:nvPr/>
        </p:nvSpPr>
        <p:spPr>
          <a:xfrm>
            <a:off x="3387500" y="2534818"/>
            <a:ext cx="2279333" cy="1182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Send</a:t>
            </a:r>
            <a:r>
              <a:rPr lang="it-IT" sz="2000" dirty="0">
                <a:solidFill>
                  <a:schemeClr val="tx1"/>
                </a:solidFill>
              </a:rPr>
              <a:t> image to the OLED </a:t>
            </a:r>
            <a:r>
              <a:rPr lang="it-IT" sz="2000" dirty="0" err="1">
                <a:solidFill>
                  <a:schemeClr val="tx1"/>
                </a:solidFill>
              </a:rPr>
              <a:t>through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embedded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ttangolo arrotondato 5">
            <a:extLst>
              <a:ext uri="{FF2B5EF4-FFF2-40B4-BE49-F238E27FC236}">
                <a16:creationId xmlns:a16="http://schemas.microsoft.com/office/drawing/2014/main" id="{B5BAB140-327B-B440-984A-98E4EA1F5724}"/>
              </a:ext>
            </a:extLst>
          </p:cNvPr>
          <p:cNvSpPr/>
          <p:nvPr/>
        </p:nvSpPr>
        <p:spPr>
          <a:xfrm>
            <a:off x="3387500" y="751756"/>
            <a:ext cx="2279333" cy="109306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3" name="Rettangolo arrotondato 5">
            <a:extLst>
              <a:ext uri="{FF2B5EF4-FFF2-40B4-BE49-F238E27FC236}">
                <a16:creationId xmlns:a16="http://schemas.microsoft.com/office/drawing/2014/main" id="{99E4FA66-0C95-E346-80F5-3A78F0C8F81A}"/>
              </a:ext>
            </a:extLst>
          </p:cNvPr>
          <p:cNvSpPr/>
          <p:nvPr/>
        </p:nvSpPr>
        <p:spPr>
          <a:xfrm>
            <a:off x="395533" y="2546076"/>
            <a:ext cx="2095500" cy="1170955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image </a:t>
            </a:r>
            <a:r>
              <a:rPr lang="it-IT" sz="2000" dirty="0" err="1">
                <a:solidFill>
                  <a:schemeClr val="tx1"/>
                </a:solidFill>
              </a:rPr>
              <a:t>transformations</a:t>
            </a:r>
            <a:r>
              <a:rPr lang="it-IT" sz="2000" dirty="0">
                <a:solidFill>
                  <a:schemeClr val="tx1"/>
                </a:solidFill>
              </a:rPr>
              <a:t> (in MATLAB)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Connettore 2 24">
            <a:extLst>
              <a:ext uri="{FF2B5EF4-FFF2-40B4-BE49-F238E27FC236}">
                <a16:creationId xmlns:a16="http://schemas.microsoft.com/office/drawing/2014/main" id="{4A834566-242D-1048-8E68-8B1EEB8C2B5A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2491036" y="1242864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195">
            <a:extLst>
              <a:ext uri="{FF2B5EF4-FFF2-40B4-BE49-F238E27FC236}">
                <a16:creationId xmlns:a16="http://schemas.microsoft.com/office/drawing/2014/main" id="{275421C8-1292-3A44-82F7-E65DBF77C458}"/>
              </a:ext>
            </a:extLst>
          </p:cNvPr>
          <p:cNvSpPr txBox="1"/>
          <p:nvPr/>
        </p:nvSpPr>
        <p:spPr>
          <a:xfrm>
            <a:off x="2726814" y="908720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39" name="Connettore 2 24">
            <a:extLst>
              <a:ext uri="{FF2B5EF4-FFF2-40B4-BE49-F238E27FC236}">
                <a16:creationId xmlns:a16="http://schemas.microsoft.com/office/drawing/2014/main" id="{55AA7280-9946-BE40-AA85-63B09552AEB9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4527167" y="1844824"/>
            <a:ext cx="0" cy="689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7195">
            <a:extLst>
              <a:ext uri="{FF2B5EF4-FFF2-40B4-BE49-F238E27FC236}">
                <a16:creationId xmlns:a16="http://schemas.microsoft.com/office/drawing/2014/main" id="{51F03936-41B6-6040-AD0D-29C279E15D92}"/>
              </a:ext>
            </a:extLst>
          </p:cNvPr>
          <p:cNvSpPr txBox="1"/>
          <p:nvPr/>
        </p:nvSpPr>
        <p:spPr>
          <a:xfrm>
            <a:off x="4644008" y="1844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43" name="Rettangolo arrotondato 64">
            <a:extLst>
              <a:ext uri="{FF2B5EF4-FFF2-40B4-BE49-F238E27FC236}">
                <a16:creationId xmlns:a16="http://schemas.microsoft.com/office/drawing/2014/main" id="{7C7943C3-C9E9-0643-B568-4C7D13059DB2}"/>
              </a:ext>
            </a:extLst>
          </p:cNvPr>
          <p:cNvSpPr/>
          <p:nvPr/>
        </p:nvSpPr>
        <p:spPr>
          <a:xfrm>
            <a:off x="3355066" y="4037694"/>
            <a:ext cx="2279333" cy="8382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65">
            <a:extLst>
              <a:ext uri="{FF2B5EF4-FFF2-40B4-BE49-F238E27FC236}">
                <a16:creationId xmlns:a16="http://schemas.microsoft.com/office/drawing/2014/main" id="{7ECE98A0-A02B-F04D-AE6D-0228E75C6FAB}"/>
              </a:ext>
            </a:extLst>
          </p:cNvPr>
          <p:cNvSpPr/>
          <p:nvPr/>
        </p:nvSpPr>
        <p:spPr>
          <a:xfrm>
            <a:off x="395534" y="4025079"/>
            <a:ext cx="2095500" cy="8382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Connettore 2 66">
            <a:extLst>
              <a:ext uri="{FF2B5EF4-FFF2-40B4-BE49-F238E27FC236}">
                <a16:creationId xmlns:a16="http://schemas.microsoft.com/office/drawing/2014/main" id="{C08DF489-118B-974B-B8CF-4216E855CC08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1443283" y="3717031"/>
            <a:ext cx="3051450" cy="3206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67">
            <a:extLst>
              <a:ext uri="{FF2B5EF4-FFF2-40B4-BE49-F238E27FC236}">
                <a16:creationId xmlns:a16="http://schemas.microsoft.com/office/drawing/2014/main" id="{6C55CE12-C71D-F04E-9F4C-70F7B66F7225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1443283" y="3717031"/>
            <a:ext cx="1" cy="308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24">
            <a:extLst>
              <a:ext uri="{FF2B5EF4-FFF2-40B4-BE49-F238E27FC236}">
                <a16:creationId xmlns:a16="http://schemas.microsoft.com/office/drawing/2014/main" id="{0BC55B08-4738-0348-AF99-ABFDE0B6338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443283" y="2057601"/>
            <a:ext cx="0" cy="4884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7195">
            <a:extLst>
              <a:ext uri="{FF2B5EF4-FFF2-40B4-BE49-F238E27FC236}">
                <a16:creationId xmlns:a16="http://schemas.microsoft.com/office/drawing/2014/main" id="{46950D46-3CC8-A54F-A47E-099CB87D39E9}"/>
              </a:ext>
            </a:extLst>
          </p:cNvPr>
          <p:cNvSpPr txBox="1"/>
          <p:nvPr/>
        </p:nvSpPr>
        <p:spPr>
          <a:xfrm>
            <a:off x="1475718" y="2057601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60" name="CasellaDiTesto 7195">
            <a:extLst>
              <a:ext uri="{FF2B5EF4-FFF2-40B4-BE49-F238E27FC236}">
                <a16:creationId xmlns:a16="http://schemas.microsoft.com/office/drawing/2014/main" id="{5BC1A419-E2FE-9E42-B25E-CB8BA79941E4}"/>
              </a:ext>
            </a:extLst>
          </p:cNvPr>
          <p:cNvSpPr txBox="1"/>
          <p:nvPr/>
        </p:nvSpPr>
        <p:spPr>
          <a:xfrm>
            <a:off x="1646173" y="3709315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endParaRPr lang="en-US" dirty="0"/>
          </a:p>
        </p:txBody>
      </p:sp>
      <p:sp>
        <p:nvSpPr>
          <p:cNvPr id="72" name="Rettangolo arrotondato 5">
            <a:extLst>
              <a:ext uri="{FF2B5EF4-FFF2-40B4-BE49-F238E27FC236}">
                <a16:creationId xmlns:a16="http://schemas.microsoft.com/office/drawing/2014/main" id="{87AFA554-E6AA-AB47-A1EE-0162A92DFB32}"/>
              </a:ext>
            </a:extLst>
          </p:cNvPr>
          <p:cNvSpPr/>
          <p:nvPr/>
        </p:nvSpPr>
        <p:spPr>
          <a:xfrm>
            <a:off x="6525791" y="2561223"/>
            <a:ext cx="2279333" cy="1170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image </a:t>
            </a:r>
            <a:r>
              <a:rPr lang="it-IT" sz="2000" dirty="0" err="1">
                <a:solidFill>
                  <a:schemeClr val="tx1"/>
                </a:solidFill>
              </a:rPr>
              <a:t>transformations</a:t>
            </a:r>
            <a:r>
              <a:rPr lang="it-IT" sz="2000" dirty="0">
                <a:solidFill>
                  <a:schemeClr val="tx1"/>
                </a:solidFill>
              </a:rPr>
              <a:t> in the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r>
              <a:rPr lang="en-US" sz="2000" dirty="0">
                <a:solidFill>
                  <a:schemeClr val="tx1"/>
                </a:solidFill>
              </a:rPr>
              <a:t>’s MCU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74" name="Connettore 2 24">
            <a:extLst>
              <a:ext uri="{FF2B5EF4-FFF2-40B4-BE49-F238E27FC236}">
                <a16:creationId xmlns:a16="http://schemas.microsoft.com/office/drawing/2014/main" id="{48133721-D162-7E46-BE67-AEB6954FBD2C}"/>
              </a:ext>
            </a:extLst>
          </p:cNvPr>
          <p:cNvCxnSpPr>
            <a:cxnSpLocks/>
          </p:cNvCxnSpPr>
          <p:nvPr/>
        </p:nvCxnSpPr>
        <p:spPr>
          <a:xfrm>
            <a:off x="5666833" y="3140968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195">
            <a:extLst>
              <a:ext uri="{FF2B5EF4-FFF2-40B4-BE49-F238E27FC236}">
                <a16:creationId xmlns:a16="http://schemas.microsoft.com/office/drawing/2014/main" id="{406E6F7C-4294-8846-A86B-675658C06C3B}"/>
              </a:ext>
            </a:extLst>
          </p:cNvPr>
          <p:cNvSpPr txBox="1"/>
          <p:nvPr/>
        </p:nvSpPr>
        <p:spPr>
          <a:xfrm>
            <a:off x="5902611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  <a:endParaRPr lang="en-US" dirty="0"/>
          </a:p>
        </p:txBody>
      </p:sp>
      <p:sp>
        <p:nvSpPr>
          <p:cNvPr id="76" name="Parentesi graffa chiusa 27">
            <a:extLst>
              <a:ext uri="{FF2B5EF4-FFF2-40B4-BE49-F238E27FC236}">
                <a16:creationId xmlns:a16="http://schemas.microsoft.com/office/drawing/2014/main" id="{85A004BB-D2E3-BC40-BDCC-F86B26BBC2A1}"/>
              </a:ext>
            </a:extLst>
          </p:cNvPr>
          <p:cNvSpPr/>
          <p:nvPr/>
        </p:nvSpPr>
        <p:spPr>
          <a:xfrm rot="5400000">
            <a:off x="2861971" y="2348394"/>
            <a:ext cx="360040" cy="5721240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ngolo ripiegato 26">
            <a:extLst>
              <a:ext uri="{FF2B5EF4-FFF2-40B4-BE49-F238E27FC236}">
                <a16:creationId xmlns:a16="http://schemas.microsoft.com/office/drawing/2014/main" id="{49DD865D-31F8-CB4B-A925-5DE7C8E862B0}"/>
              </a:ext>
            </a:extLst>
          </p:cNvPr>
          <p:cNvSpPr/>
          <p:nvPr/>
        </p:nvSpPr>
        <p:spPr>
          <a:xfrm>
            <a:off x="1033220" y="5506619"/>
            <a:ext cx="4017541" cy="838200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Evaluate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r>
              <a:rPr lang="it-IT" sz="2000" dirty="0">
                <a:solidFill>
                  <a:schemeClr val="tx1"/>
                </a:solidFill>
              </a:rPr>
              <a:t> / image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tradeoff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Connettore 2 24">
            <a:extLst>
              <a:ext uri="{FF2B5EF4-FFF2-40B4-BE49-F238E27FC236}">
                <a16:creationId xmlns:a16="http://schemas.microsoft.com/office/drawing/2014/main" id="{A4A6299A-F020-F04F-BD24-035346F572B9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2491033" y="3125924"/>
            <a:ext cx="896467" cy="563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7195">
            <a:extLst>
              <a:ext uri="{FF2B5EF4-FFF2-40B4-BE49-F238E27FC236}">
                <a16:creationId xmlns:a16="http://schemas.microsoft.com/office/drawing/2014/main" id="{4B9DF4E3-97E3-A149-802A-3678ED7D3C1D}"/>
              </a:ext>
            </a:extLst>
          </p:cNvPr>
          <p:cNvSpPr txBox="1"/>
          <p:nvPr/>
        </p:nvSpPr>
        <p:spPr>
          <a:xfrm>
            <a:off x="2734126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457200" y="2790056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None/>
              <a:defRPr lang="it-IT" sz="4400" b="1"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it-IT" dirty="0" err="1"/>
              <a:t>Assignment</a:t>
            </a:r>
            <a:r>
              <a:rPr lang="it-IT" dirty="0"/>
              <a:t> 2: </a:t>
            </a:r>
            <a:r>
              <a:rPr lang="it-IT" dirty="0" err="1"/>
              <a:t>how</a:t>
            </a:r>
            <a:r>
              <a:rPr lang="it-IT" dirty="0"/>
              <a:t>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8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ra\Desktop\Polito\Didattica\EOES 14-15\Materiale\2013_2014\Labs\Lab3\MATLAB\Image_compensation\image_output\f16_org_3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5">
            <a:extLst>
              <a:ext uri="{FF2B5EF4-FFF2-40B4-BE49-F238E27FC236}">
                <a16:creationId xmlns:a16="http://schemas.microsoft.com/office/drawing/2014/main" id="{3BE3C407-47B5-A54C-94E7-B91A98BCEE33}"/>
              </a:ext>
            </a:extLst>
          </p:cNvPr>
          <p:cNvSpPr/>
          <p:nvPr/>
        </p:nvSpPr>
        <p:spPr>
          <a:xfrm>
            <a:off x="3387500" y="2534818"/>
            <a:ext cx="2279333" cy="1182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>
                <a:solidFill>
                  <a:schemeClr val="tx1"/>
                </a:solidFill>
              </a:rPr>
              <a:t>Send image to the OLED through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>
                <a:solidFill>
                  <a:schemeClr val="tx1"/>
                </a:solidFill>
              </a:rPr>
              <a:t>the embedded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ttangolo arrotondato 5">
            <a:extLst>
              <a:ext uri="{FF2B5EF4-FFF2-40B4-BE49-F238E27FC236}">
                <a16:creationId xmlns:a16="http://schemas.microsoft.com/office/drawing/2014/main" id="{B5BAB140-327B-B440-984A-98E4EA1F5724}"/>
              </a:ext>
            </a:extLst>
          </p:cNvPr>
          <p:cNvSpPr/>
          <p:nvPr/>
        </p:nvSpPr>
        <p:spPr>
          <a:xfrm>
            <a:off x="3387500" y="751756"/>
            <a:ext cx="2279333" cy="109306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3" name="Rettangolo arrotondato 5">
            <a:extLst>
              <a:ext uri="{FF2B5EF4-FFF2-40B4-BE49-F238E27FC236}">
                <a16:creationId xmlns:a16="http://schemas.microsoft.com/office/drawing/2014/main" id="{99E4FA66-0C95-E346-80F5-3A78F0C8F81A}"/>
              </a:ext>
            </a:extLst>
          </p:cNvPr>
          <p:cNvSpPr/>
          <p:nvPr/>
        </p:nvSpPr>
        <p:spPr>
          <a:xfrm>
            <a:off x="395533" y="2546076"/>
            <a:ext cx="2095500" cy="117095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image </a:t>
            </a:r>
            <a:r>
              <a:rPr lang="it-IT" sz="2000" dirty="0" err="1">
                <a:solidFill>
                  <a:schemeClr val="tx1"/>
                </a:solidFill>
              </a:rPr>
              <a:t>transformations</a:t>
            </a:r>
            <a:r>
              <a:rPr lang="it-IT" sz="2000" dirty="0">
                <a:solidFill>
                  <a:schemeClr val="tx1"/>
                </a:solidFill>
              </a:rPr>
              <a:t> (in MATLAB)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Connettore 2 24">
            <a:extLst>
              <a:ext uri="{FF2B5EF4-FFF2-40B4-BE49-F238E27FC236}">
                <a16:creationId xmlns:a16="http://schemas.microsoft.com/office/drawing/2014/main" id="{4A834566-242D-1048-8E68-8B1EEB8C2B5A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2491036" y="1242864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195">
            <a:extLst>
              <a:ext uri="{FF2B5EF4-FFF2-40B4-BE49-F238E27FC236}">
                <a16:creationId xmlns:a16="http://schemas.microsoft.com/office/drawing/2014/main" id="{275421C8-1292-3A44-82F7-E65DBF77C458}"/>
              </a:ext>
            </a:extLst>
          </p:cNvPr>
          <p:cNvSpPr txBox="1"/>
          <p:nvPr/>
        </p:nvSpPr>
        <p:spPr>
          <a:xfrm>
            <a:off x="2726814" y="908720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39" name="Connettore 2 24">
            <a:extLst>
              <a:ext uri="{FF2B5EF4-FFF2-40B4-BE49-F238E27FC236}">
                <a16:creationId xmlns:a16="http://schemas.microsoft.com/office/drawing/2014/main" id="{55AA7280-9946-BE40-AA85-63B09552AEB9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4527167" y="1844824"/>
            <a:ext cx="0" cy="689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7195">
            <a:extLst>
              <a:ext uri="{FF2B5EF4-FFF2-40B4-BE49-F238E27FC236}">
                <a16:creationId xmlns:a16="http://schemas.microsoft.com/office/drawing/2014/main" id="{51F03936-41B6-6040-AD0D-29C279E15D92}"/>
              </a:ext>
            </a:extLst>
          </p:cNvPr>
          <p:cNvSpPr txBox="1"/>
          <p:nvPr/>
        </p:nvSpPr>
        <p:spPr>
          <a:xfrm>
            <a:off x="4644008" y="1844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43" name="Rettangolo arrotondato 64">
            <a:extLst>
              <a:ext uri="{FF2B5EF4-FFF2-40B4-BE49-F238E27FC236}">
                <a16:creationId xmlns:a16="http://schemas.microsoft.com/office/drawing/2014/main" id="{7C7943C3-C9E9-0643-B568-4C7D13059DB2}"/>
              </a:ext>
            </a:extLst>
          </p:cNvPr>
          <p:cNvSpPr/>
          <p:nvPr/>
        </p:nvSpPr>
        <p:spPr>
          <a:xfrm>
            <a:off x="3355066" y="4037694"/>
            <a:ext cx="2279333" cy="8382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65">
            <a:extLst>
              <a:ext uri="{FF2B5EF4-FFF2-40B4-BE49-F238E27FC236}">
                <a16:creationId xmlns:a16="http://schemas.microsoft.com/office/drawing/2014/main" id="{7ECE98A0-A02B-F04D-AE6D-0228E75C6FAB}"/>
              </a:ext>
            </a:extLst>
          </p:cNvPr>
          <p:cNvSpPr/>
          <p:nvPr/>
        </p:nvSpPr>
        <p:spPr>
          <a:xfrm>
            <a:off x="395534" y="4025079"/>
            <a:ext cx="2095500" cy="8382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Connettore 2 66">
            <a:extLst>
              <a:ext uri="{FF2B5EF4-FFF2-40B4-BE49-F238E27FC236}">
                <a16:creationId xmlns:a16="http://schemas.microsoft.com/office/drawing/2014/main" id="{C08DF489-118B-974B-B8CF-4216E855CC08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1443283" y="3717031"/>
            <a:ext cx="3051450" cy="3206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67">
            <a:extLst>
              <a:ext uri="{FF2B5EF4-FFF2-40B4-BE49-F238E27FC236}">
                <a16:creationId xmlns:a16="http://schemas.microsoft.com/office/drawing/2014/main" id="{6C55CE12-C71D-F04E-9F4C-70F7B66F7225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1443283" y="3717031"/>
            <a:ext cx="1" cy="308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24">
            <a:extLst>
              <a:ext uri="{FF2B5EF4-FFF2-40B4-BE49-F238E27FC236}">
                <a16:creationId xmlns:a16="http://schemas.microsoft.com/office/drawing/2014/main" id="{0BC55B08-4738-0348-AF99-ABFDE0B6338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443283" y="2057601"/>
            <a:ext cx="0" cy="4884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7195">
            <a:extLst>
              <a:ext uri="{FF2B5EF4-FFF2-40B4-BE49-F238E27FC236}">
                <a16:creationId xmlns:a16="http://schemas.microsoft.com/office/drawing/2014/main" id="{46950D46-3CC8-A54F-A47E-099CB87D39E9}"/>
              </a:ext>
            </a:extLst>
          </p:cNvPr>
          <p:cNvSpPr txBox="1"/>
          <p:nvPr/>
        </p:nvSpPr>
        <p:spPr>
          <a:xfrm>
            <a:off x="1475718" y="2057601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60" name="CasellaDiTesto 7195">
            <a:extLst>
              <a:ext uri="{FF2B5EF4-FFF2-40B4-BE49-F238E27FC236}">
                <a16:creationId xmlns:a16="http://schemas.microsoft.com/office/drawing/2014/main" id="{5BC1A419-E2FE-9E42-B25E-CB8BA79941E4}"/>
              </a:ext>
            </a:extLst>
          </p:cNvPr>
          <p:cNvSpPr txBox="1"/>
          <p:nvPr/>
        </p:nvSpPr>
        <p:spPr>
          <a:xfrm>
            <a:off x="1646173" y="3709315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endParaRPr lang="en-US" dirty="0"/>
          </a:p>
        </p:txBody>
      </p:sp>
      <p:sp>
        <p:nvSpPr>
          <p:cNvPr id="72" name="Rettangolo arrotondato 5">
            <a:extLst>
              <a:ext uri="{FF2B5EF4-FFF2-40B4-BE49-F238E27FC236}">
                <a16:creationId xmlns:a16="http://schemas.microsoft.com/office/drawing/2014/main" id="{87AFA554-E6AA-AB47-A1EE-0162A92DFB32}"/>
              </a:ext>
            </a:extLst>
          </p:cNvPr>
          <p:cNvSpPr/>
          <p:nvPr/>
        </p:nvSpPr>
        <p:spPr>
          <a:xfrm>
            <a:off x="6525791" y="2561223"/>
            <a:ext cx="2279333" cy="117095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image </a:t>
            </a:r>
            <a:r>
              <a:rPr lang="it-IT" sz="2000" dirty="0" err="1">
                <a:solidFill>
                  <a:schemeClr val="tx1"/>
                </a:solidFill>
              </a:rPr>
              <a:t>transformations</a:t>
            </a:r>
            <a:r>
              <a:rPr lang="it-IT" sz="2000" dirty="0">
                <a:solidFill>
                  <a:schemeClr val="tx1"/>
                </a:solidFill>
              </a:rPr>
              <a:t> in the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r>
              <a:rPr lang="en-US" sz="2000" dirty="0">
                <a:solidFill>
                  <a:schemeClr val="tx1"/>
                </a:solidFill>
              </a:rPr>
              <a:t>’s MCU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74" name="Connettore 2 24">
            <a:extLst>
              <a:ext uri="{FF2B5EF4-FFF2-40B4-BE49-F238E27FC236}">
                <a16:creationId xmlns:a16="http://schemas.microsoft.com/office/drawing/2014/main" id="{48133721-D162-7E46-BE67-AEB6954FBD2C}"/>
              </a:ext>
            </a:extLst>
          </p:cNvPr>
          <p:cNvCxnSpPr>
            <a:cxnSpLocks/>
          </p:cNvCxnSpPr>
          <p:nvPr/>
        </p:nvCxnSpPr>
        <p:spPr>
          <a:xfrm>
            <a:off x="5666833" y="3140968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195">
            <a:extLst>
              <a:ext uri="{FF2B5EF4-FFF2-40B4-BE49-F238E27FC236}">
                <a16:creationId xmlns:a16="http://schemas.microsoft.com/office/drawing/2014/main" id="{406E6F7C-4294-8846-A86B-675658C06C3B}"/>
              </a:ext>
            </a:extLst>
          </p:cNvPr>
          <p:cNvSpPr txBox="1"/>
          <p:nvPr/>
        </p:nvSpPr>
        <p:spPr>
          <a:xfrm>
            <a:off x="5902611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  <a:endParaRPr lang="en-US" dirty="0"/>
          </a:p>
        </p:txBody>
      </p:sp>
      <p:sp>
        <p:nvSpPr>
          <p:cNvPr id="76" name="Parentesi graffa chiusa 27">
            <a:extLst>
              <a:ext uri="{FF2B5EF4-FFF2-40B4-BE49-F238E27FC236}">
                <a16:creationId xmlns:a16="http://schemas.microsoft.com/office/drawing/2014/main" id="{85A004BB-D2E3-BC40-BDCC-F86B26BBC2A1}"/>
              </a:ext>
            </a:extLst>
          </p:cNvPr>
          <p:cNvSpPr/>
          <p:nvPr/>
        </p:nvSpPr>
        <p:spPr>
          <a:xfrm rot="5400000">
            <a:off x="2861971" y="2348394"/>
            <a:ext cx="360040" cy="5721240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ngolo ripiegato 26">
            <a:extLst>
              <a:ext uri="{FF2B5EF4-FFF2-40B4-BE49-F238E27FC236}">
                <a16:creationId xmlns:a16="http://schemas.microsoft.com/office/drawing/2014/main" id="{49DD865D-31F8-CB4B-A925-5DE7C8E862B0}"/>
              </a:ext>
            </a:extLst>
          </p:cNvPr>
          <p:cNvSpPr/>
          <p:nvPr/>
        </p:nvSpPr>
        <p:spPr>
          <a:xfrm>
            <a:off x="1033220" y="5506619"/>
            <a:ext cx="4017541" cy="838200"/>
          </a:xfrm>
          <a:prstGeom prst="foldedCorner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Evaluate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r>
              <a:rPr lang="it-IT" sz="2000" dirty="0">
                <a:solidFill>
                  <a:schemeClr val="tx1"/>
                </a:solidFill>
              </a:rPr>
              <a:t> / image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tradeoff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Connettore 2 24">
            <a:extLst>
              <a:ext uri="{FF2B5EF4-FFF2-40B4-BE49-F238E27FC236}">
                <a16:creationId xmlns:a16="http://schemas.microsoft.com/office/drawing/2014/main" id="{A4A6299A-F020-F04F-BD24-035346F572B9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2491033" y="3125924"/>
            <a:ext cx="896467" cy="563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7195">
            <a:extLst>
              <a:ext uri="{FF2B5EF4-FFF2-40B4-BE49-F238E27FC236}">
                <a16:creationId xmlns:a16="http://schemas.microsoft.com/office/drawing/2014/main" id="{4B9DF4E3-97E3-A149-802A-3678ED7D3C1D}"/>
              </a:ext>
            </a:extLst>
          </p:cNvPr>
          <p:cNvSpPr txBox="1"/>
          <p:nvPr/>
        </p:nvSpPr>
        <p:spPr>
          <a:xfrm>
            <a:off x="2734126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9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76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2. </a:t>
            </a:r>
            <a:r>
              <a:rPr lang="it-IT" sz="4400" kern="1200" dirty="0" err="1">
                <a:solidFill>
                  <a:schemeClr val="tx1"/>
                </a:solidFill>
              </a:rPr>
              <a:t>Send</a:t>
            </a:r>
            <a:r>
              <a:rPr lang="it-IT" sz="4400" kern="1200" dirty="0">
                <a:solidFill>
                  <a:schemeClr val="tx1"/>
                </a:solidFill>
              </a:rPr>
              <a:t> image to the OLED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680520"/>
          </a:xfrm>
        </p:spPr>
        <p:txBody>
          <a:bodyPr>
            <a:normAutofit/>
          </a:bodyPr>
          <a:lstStyle/>
          <a:p>
            <a:r>
              <a:rPr lang="it-IT" dirty="0" err="1"/>
              <a:t>Provided</a:t>
            </a:r>
            <a:r>
              <a:rPr lang="it-IT" dirty="0"/>
              <a:t> setup:</a:t>
            </a:r>
          </a:p>
          <a:p>
            <a:pPr lvl="1"/>
            <a:r>
              <a:rPr lang="it-IT" sz="2400" b="1" dirty="0"/>
              <a:t>Arduino Uno </a:t>
            </a:r>
            <a:r>
              <a:rPr lang="it-IT" sz="2400" dirty="0" err="1"/>
              <a:t>board</a:t>
            </a:r>
            <a:r>
              <a:rPr lang="it-IT" sz="2400" dirty="0"/>
              <a:t> </a:t>
            </a:r>
            <a:r>
              <a:rPr lang="en-US" sz="2400" dirty="0"/>
              <a:t>(https://</a:t>
            </a:r>
            <a:r>
              <a:rPr lang="en-US" sz="2400" dirty="0" err="1"/>
              <a:t>store.arduino.cc</a:t>
            </a:r>
            <a:r>
              <a:rPr lang="en-US" sz="2400" dirty="0"/>
              <a:t>/arduino-uno-rev3)</a:t>
            </a:r>
            <a:endParaRPr lang="it-IT" sz="2400" dirty="0"/>
          </a:p>
          <a:p>
            <a:pPr lvl="1"/>
            <a:r>
              <a:rPr lang="it-IT" sz="2400" b="1" dirty="0"/>
              <a:t>128x128</a:t>
            </a:r>
            <a:r>
              <a:rPr lang="it-IT" sz="2400" dirty="0"/>
              <a:t> </a:t>
            </a:r>
            <a:r>
              <a:rPr lang="it-IT" sz="2400" b="1" dirty="0"/>
              <a:t>New </a:t>
            </a:r>
            <a:r>
              <a:rPr lang="it-IT" sz="2400" b="1" dirty="0" err="1"/>
              <a:t>Haven</a:t>
            </a:r>
            <a:r>
              <a:rPr lang="it-IT" sz="2400" b="1" dirty="0"/>
              <a:t> Display </a:t>
            </a:r>
            <a:r>
              <a:rPr lang="en-US" sz="2400" b="1" dirty="0"/>
              <a:t>NHD-1.5-128128ASC3 </a:t>
            </a:r>
            <a:r>
              <a:rPr lang="en-US" sz="2400" dirty="0"/>
              <a:t>(https://</a:t>
            </a:r>
            <a:r>
              <a:rPr lang="en-US" sz="2400" dirty="0" err="1"/>
              <a:t>eu.mouser.com</a:t>
            </a:r>
            <a:r>
              <a:rPr lang="en-US" sz="2400" dirty="0"/>
              <a:t>/datasheet/2/291/NHD-1.5-128128ASC3-784468.pdf)</a:t>
            </a:r>
            <a:endParaRPr lang="it-IT" sz="2400" dirty="0"/>
          </a:p>
          <a:p>
            <a:pPr lvl="1"/>
            <a:r>
              <a:rPr lang="it-IT" sz="2400" b="1" dirty="0"/>
              <a:t>USB </a:t>
            </a:r>
            <a:r>
              <a:rPr lang="it-IT" sz="2400" b="1" dirty="0" err="1"/>
              <a:t>cable</a:t>
            </a:r>
            <a:r>
              <a:rPr lang="it-IT" sz="2400" b="1" dirty="0"/>
              <a:t> (??)</a:t>
            </a:r>
          </a:p>
          <a:p>
            <a:pPr lvl="1"/>
            <a:r>
              <a:rPr lang="it-IT" sz="2400" b="1" dirty="0"/>
              <a:t>GPIO connection </a:t>
            </a:r>
            <a:r>
              <a:rPr lang="it-IT" sz="2400" b="1" dirty="0" err="1"/>
              <a:t>cables</a:t>
            </a:r>
            <a:endParaRPr lang="it-IT" sz="2400" b="1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668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76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2. </a:t>
            </a:r>
            <a:r>
              <a:rPr lang="it-IT" sz="4400" kern="1200" dirty="0" err="1">
                <a:solidFill>
                  <a:schemeClr val="tx1"/>
                </a:solidFill>
              </a:rPr>
              <a:t>Send</a:t>
            </a:r>
            <a:r>
              <a:rPr lang="it-IT" sz="4400" kern="1200" dirty="0">
                <a:solidFill>
                  <a:schemeClr val="tx1"/>
                </a:solidFill>
              </a:rPr>
              <a:t> image to the OLED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680520"/>
          </a:xfrm>
        </p:spPr>
        <p:txBody>
          <a:bodyPr>
            <a:normAutofit/>
          </a:bodyPr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mechanisms</a:t>
            </a:r>
            <a:r>
              <a:rPr lang="it-IT" dirty="0"/>
              <a:t>:</a:t>
            </a:r>
          </a:p>
          <a:p>
            <a:pPr lvl="1"/>
            <a:r>
              <a:rPr lang="it-IT" sz="2400" dirty="0"/>
              <a:t>The OLED </a:t>
            </a:r>
            <a:r>
              <a:rPr lang="it-IT" sz="2400" dirty="0" err="1"/>
              <a:t>receives</a:t>
            </a:r>
            <a:r>
              <a:rPr lang="it-IT" sz="2400" dirty="0"/>
              <a:t> </a:t>
            </a:r>
            <a:r>
              <a:rPr lang="it-IT" sz="2400" dirty="0" err="1"/>
              <a:t>configurations</a:t>
            </a:r>
            <a:r>
              <a:rPr lang="it-IT" sz="2400" dirty="0"/>
              <a:t> and pixel data </a:t>
            </a:r>
            <a:r>
              <a:rPr lang="it-IT" sz="2400" dirty="0" err="1"/>
              <a:t>through</a:t>
            </a:r>
            <a:r>
              <a:rPr lang="it-IT" sz="2400" dirty="0"/>
              <a:t> an SPI </a:t>
            </a:r>
            <a:r>
              <a:rPr lang="it-IT" sz="2400" dirty="0" err="1"/>
              <a:t>interface</a:t>
            </a:r>
            <a:r>
              <a:rPr lang="it-IT" sz="2400" dirty="0"/>
              <a:t> (</a:t>
            </a:r>
            <a:r>
              <a:rPr lang="it-IT" sz="2400" dirty="0" err="1"/>
              <a:t>implemented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the Arduino </a:t>
            </a:r>
            <a:r>
              <a:rPr lang="it-IT" sz="2400" dirty="0" err="1"/>
              <a:t>GPIOs</a:t>
            </a:r>
            <a:r>
              <a:rPr lang="it-IT" sz="2400" dirty="0"/>
              <a:t>)</a:t>
            </a:r>
          </a:p>
          <a:p>
            <a:pPr lvl="1"/>
            <a:endParaRPr lang="it-IT" sz="2400" dirty="0"/>
          </a:p>
          <a:p>
            <a:pPr lvl="1"/>
            <a:r>
              <a:rPr lang="it-IT" sz="2400" dirty="0"/>
              <a:t>For </a:t>
            </a:r>
            <a:r>
              <a:rPr lang="it-IT" sz="2400" dirty="0" err="1"/>
              <a:t>sending</a:t>
            </a:r>
            <a:r>
              <a:rPr lang="it-IT" sz="2400" dirty="0"/>
              <a:t> images from the PC to the Arduino, </a:t>
            </a:r>
            <a:r>
              <a:rPr lang="it-IT" sz="2400" dirty="0" err="1"/>
              <a:t>we</a:t>
            </a:r>
            <a:r>
              <a:rPr lang="it-IT" sz="2400" dirty="0"/>
              <a:t> use RS-232 over USB</a:t>
            </a:r>
          </a:p>
          <a:p>
            <a:pPr lvl="1"/>
            <a:endParaRPr lang="it-IT" sz="2400" dirty="0"/>
          </a:p>
          <a:p>
            <a:pPr lvl="1"/>
            <a:r>
              <a:rPr lang="it-IT" sz="2400" b="1" dirty="0"/>
              <a:t>IMPORTANT:</a:t>
            </a:r>
            <a:r>
              <a:rPr lang="it-IT" sz="2400" dirty="0"/>
              <a:t> The Arduino </a:t>
            </a:r>
            <a:r>
              <a:rPr lang="it-IT" sz="2400" dirty="0" err="1"/>
              <a:t>Uno’s</a:t>
            </a:r>
            <a:r>
              <a:rPr lang="it-IT" sz="2400" dirty="0"/>
              <a:t> MCU </a:t>
            </a:r>
            <a:r>
              <a:rPr lang="it-IT" sz="2400" dirty="0" err="1"/>
              <a:t>does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enough</a:t>
            </a:r>
            <a:r>
              <a:rPr lang="it-IT" sz="2400" dirty="0"/>
              <a:t> </a:t>
            </a:r>
            <a:r>
              <a:rPr lang="it-IT" sz="2400" dirty="0" err="1"/>
              <a:t>memory</a:t>
            </a:r>
            <a:r>
              <a:rPr lang="it-IT" sz="2400" dirty="0"/>
              <a:t> to </a:t>
            </a:r>
            <a:r>
              <a:rPr lang="it-IT" sz="2400" dirty="0" err="1"/>
              <a:t>store</a:t>
            </a:r>
            <a:r>
              <a:rPr lang="it-IT" sz="2400" dirty="0"/>
              <a:t> the </a:t>
            </a:r>
            <a:r>
              <a:rPr lang="it-IT" sz="2400" dirty="0" err="1"/>
              <a:t>entire</a:t>
            </a:r>
            <a:r>
              <a:rPr lang="it-IT" sz="2400" dirty="0"/>
              <a:t> 128x128 image (128x128x3 </a:t>
            </a:r>
            <a:r>
              <a:rPr lang="it-IT" sz="2400" dirty="0" err="1"/>
              <a:t>bytes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r>
              <a:rPr lang="it-IT" sz="2400" dirty="0"/>
              <a:t>). So, </a:t>
            </a:r>
            <a:r>
              <a:rPr lang="it-IT" sz="2400" dirty="0" err="1"/>
              <a:t>pixels</a:t>
            </a:r>
            <a:r>
              <a:rPr lang="it-IT" sz="2400" dirty="0"/>
              <a:t> must be </a:t>
            </a:r>
            <a:r>
              <a:rPr lang="it-IT" sz="2400" dirty="0" err="1"/>
              <a:t>immediately</a:t>
            </a:r>
            <a:r>
              <a:rPr lang="it-IT" sz="2400" dirty="0"/>
              <a:t> </a:t>
            </a:r>
            <a:r>
              <a:rPr lang="it-IT" sz="2400" dirty="0" err="1"/>
              <a:t>forwarded</a:t>
            </a:r>
            <a:r>
              <a:rPr lang="it-IT" sz="2400" dirty="0"/>
              <a:t> from the RS-232 bus to the SPI bus.</a:t>
            </a:r>
            <a:endParaRPr lang="it-IT" sz="2400" b="1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638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76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2. </a:t>
            </a:r>
            <a:r>
              <a:rPr lang="it-IT" sz="4400" kern="1200" dirty="0" err="1">
                <a:solidFill>
                  <a:schemeClr val="tx1"/>
                </a:solidFill>
              </a:rPr>
              <a:t>Send</a:t>
            </a:r>
            <a:r>
              <a:rPr lang="it-IT" sz="4400" kern="1200" dirty="0">
                <a:solidFill>
                  <a:schemeClr val="tx1"/>
                </a:solidFill>
              </a:rPr>
              <a:t> image to the OLED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680520"/>
          </a:xfrm>
        </p:spPr>
        <p:txBody>
          <a:bodyPr>
            <a:normAutofit/>
          </a:bodyPr>
          <a:lstStyle/>
          <a:p>
            <a:r>
              <a:rPr lang="it-IT" dirty="0"/>
              <a:t>Arduino/OLED connection: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Writing</a:t>
            </a:r>
            <a:r>
              <a:rPr lang="it-IT" dirty="0"/>
              <a:t> firmware for Arduino Uno:</a:t>
            </a:r>
          </a:p>
          <a:p>
            <a:pPr lvl="1"/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Arduino IDE (</a:t>
            </a:r>
            <a:r>
              <a:rPr lang="it-IT" dirty="0">
                <a:hlinkClick r:id="rId2"/>
              </a:rPr>
              <a:t>https://www.arduino.cc/en/main/software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Simplified</a:t>
            </a:r>
            <a:r>
              <a:rPr lang="it-IT" dirty="0"/>
              <a:t> C/C++ </a:t>
            </a:r>
            <a:r>
              <a:rPr lang="it-IT" dirty="0" err="1"/>
              <a:t>dialect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326A1-C5DC-BF47-A38D-82881692A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82408"/>
              </p:ext>
            </p:extLst>
          </p:nvPr>
        </p:nvGraphicFramePr>
        <p:xfrm>
          <a:off x="619603" y="2636912"/>
          <a:ext cx="8027556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618">
                  <a:extLst>
                    <a:ext uri="{9D8B030D-6E8A-4147-A177-3AD203B41FA5}">
                      <a16:colId xmlns:a16="http://schemas.microsoft.com/office/drawing/2014/main" val="2826050451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3077064838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428281757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784101803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634115153"/>
                    </a:ext>
                  </a:extLst>
                </a:gridCol>
                <a:gridCol w="1477010">
                  <a:extLst>
                    <a:ext uri="{9D8B030D-6E8A-4147-A177-3AD203B41FA5}">
                      <a16:colId xmlns:a16="http://schemas.microsoft.com/office/drawing/2014/main" val="2876439064"/>
                    </a:ext>
                  </a:extLst>
                </a:gridCol>
                <a:gridCol w="687671">
                  <a:extLst>
                    <a:ext uri="{9D8B030D-6E8A-4147-A177-3AD203B41FA5}">
                      <a16:colId xmlns:a16="http://schemas.microsoft.com/office/drawing/2014/main" val="158576256"/>
                    </a:ext>
                  </a:extLst>
                </a:gridCol>
                <a:gridCol w="1027407">
                  <a:extLst>
                    <a:ext uri="{9D8B030D-6E8A-4147-A177-3AD203B41FA5}">
                      <a16:colId xmlns:a16="http://schemas.microsoft.com/office/drawing/2014/main" val="188186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 Function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 Select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Data/Control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VDD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6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Arduino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D11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D4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3.3V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OLED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00"/>
                          </a:solidFill>
                        </a:rPr>
                        <a:t>MOSI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/RES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OLEDCS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D/C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26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57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76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2. </a:t>
            </a:r>
            <a:r>
              <a:rPr lang="it-IT" sz="4400" kern="1200" dirty="0" err="1">
                <a:solidFill>
                  <a:schemeClr val="tx1"/>
                </a:solidFill>
              </a:rPr>
              <a:t>Send</a:t>
            </a:r>
            <a:r>
              <a:rPr lang="it-IT" sz="4400" kern="1200" dirty="0">
                <a:solidFill>
                  <a:schemeClr val="tx1"/>
                </a:solidFill>
              </a:rPr>
              <a:t> image to the OLED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680520"/>
          </a:xfrm>
        </p:spPr>
        <p:txBody>
          <a:bodyPr>
            <a:normAutofit/>
          </a:bodyPr>
          <a:lstStyle/>
          <a:p>
            <a:r>
              <a:rPr lang="it-IT" dirty="0"/>
              <a:t>MATLAB code to </a:t>
            </a:r>
            <a:r>
              <a:rPr lang="it-IT" dirty="0" err="1"/>
              <a:t>implement</a:t>
            </a:r>
            <a:r>
              <a:rPr lang="it-IT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/>
              <a:t>Read</a:t>
            </a:r>
            <a:r>
              <a:rPr lang="it-IT" dirty="0"/>
              <a:t> an image (</a:t>
            </a:r>
            <a:r>
              <a:rPr lang="it-IT" dirty="0" err="1"/>
              <a:t>imread</a:t>
            </a:r>
            <a:r>
              <a:rPr lang="it-IT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 err="1"/>
              <a:t>Resize</a:t>
            </a:r>
            <a:r>
              <a:rPr lang="it-IT" dirty="0"/>
              <a:t> </a:t>
            </a:r>
            <a:r>
              <a:rPr lang="it-IT" b="1" dirty="0" err="1"/>
              <a:t>it</a:t>
            </a:r>
            <a:r>
              <a:rPr lang="it-IT" dirty="0"/>
              <a:t> to </a:t>
            </a:r>
            <a:r>
              <a:rPr lang="it-IT" dirty="0" err="1"/>
              <a:t>fit</a:t>
            </a:r>
            <a:r>
              <a:rPr lang="it-IT" dirty="0"/>
              <a:t> the display (</a:t>
            </a:r>
            <a:r>
              <a:rPr lang="it-IT" dirty="0" err="1"/>
              <a:t>imresizse</a:t>
            </a:r>
            <a:r>
              <a:rPr lang="it-IT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 err="1"/>
              <a:t>Convert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dirty="0"/>
              <a:t>to the appropriate color </a:t>
            </a:r>
            <a:r>
              <a:rPr lang="it-IT" dirty="0" err="1"/>
              <a:t>representation</a:t>
            </a:r>
            <a:endParaRPr lang="it-IT" dirty="0"/>
          </a:p>
          <a:p>
            <a:pPr lvl="2"/>
            <a:r>
              <a:rPr lang="it-IT" dirty="0"/>
              <a:t>The </a:t>
            </a:r>
            <a:r>
              <a:rPr lang="it-IT" dirty="0" err="1"/>
              <a:t>provided</a:t>
            </a:r>
            <a:r>
              <a:rPr lang="it-IT" dirty="0"/>
              <a:t> OLED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b="1" dirty="0"/>
              <a:t>18-bit RGB </a:t>
            </a:r>
            <a:r>
              <a:rPr lang="it-IT" dirty="0"/>
              <a:t>(6-bit per color </a:t>
            </a:r>
            <a:r>
              <a:rPr lang="it-IT" dirty="0" err="1"/>
              <a:t>channel</a:t>
            </a:r>
            <a:r>
              <a:rPr lang="it-IT" dirty="0"/>
              <a:t>)</a:t>
            </a:r>
          </a:p>
          <a:p>
            <a:pPr lvl="2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expects</a:t>
            </a:r>
            <a:r>
              <a:rPr lang="it-IT" dirty="0"/>
              <a:t> data in </a:t>
            </a:r>
            <a:r>
              <a:rPr lang="it-IT" b="1" dirty="0"/>
              <a:t>B-G-R </a:t>
            </a:r>
            <a:r>
              <a:rPr lang="it-IT" b="1" dirty="0" err="1"/>
              <a:t>order</a:t>
            </a:r>
            <a:r>
              <a:rPr lang="it-IT" dirty="0"/>
              <a:t> (vs. R-G-B)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b="1" dirty="0" err="1"/>
              <a:t>Send</a:t>
            </a:r>
            <a:r>
              <a:rPr lang="it-IT" b="1" dirty="0"/>
              <a:t> </a:t>
            </a:r>
            <a:r>
              <a:rPr lang="it-IT" b="1" dirty="0" err="1"/>
              <a:t>pixels</a:t>
            </a:r>
            <a:r>
              <a:rPr lang="it-IT" b="1" dirty="0"/>
              <a:t> </a:t>
            </a:r>
            <a:r>
              <a:rPr lang="it-IT" dirty="0"/>
              <a:t>to the Arduino </a:t>
            </a:r>
            <a:r>
              <a:rPr lang="it-IT" dirty="0" err="1"/>
              <a:t>through</a:t>
            </a:r>
            <a:r>
              <a:rPr lang="it-IT" dirty="0"/>
              <a:t> RS-232</a:t>
            </a:r>
          </a:p>
          <a:p>
            <a:pPr lvl="2"/>
            <a:r>
              <a:rPr lang="it-IT" dirty="0"/>
              <a:t>Using </a:t>
            </a:r>
            <a:r>
              <a:rPr lang="it-IT" dirty="0" err="1"/>
              <a:t>MATLAB’s</a:t>
            </a:r>
            <a:r>
              <a:rPr lang="it-IT" dirty="0"/>
              <a:t> serial I/O </a:t>
            </a:r>
            <a:r>
              <a:rPr lang="it-IT" dirty="0" err="1"/>
              <a:t>functionalities</a:t>
            </a:r>
            <a:r>
              <a:rPr lang="it-IT" dirty="0"/>
              <a:t> </a:t>
            </a:r>
          </a:p>
          <a:p>
            <a:pPr lvl="2"/>
            <a:r>
              <a:rPr lang="it-IT" dirty="0"/>
              <a:t>serial(), </a:t>
            </a:r>
            <a:r>
              <a:rPr lang="it-IT" dirty="0" err="1"/>
              <a:t>fopen</a:t>
            </a:r>
            <a:r>
              <a:rPr lang="it-IT" dirty="0"/>
              <a:t>(), </a:t>
            </a:r>
            <a:r>
              <a:rPr lang="it-IT" dirty="0" err="1"/>
              <a:t>frwrite</a:t>
            </a:r>
            <a:r>
              <a:rPr lang="it-IT" dirty="0"/>
              <a:t>(), </a:t>
            </a:r>
            <a:r>
              <a:rPr lang="it-IT" dirty="0" err="1"/>
              <a:t>flushoutput</a:t>
            </a:r>
            <a:r>
              <a:rPr lang="it-IT" dirty="0"/>
              <a:t>(), </a:t>
            </a:r>
            <a:r>
              <a:rPr lang="it-IT" dirty="0" err="1"/>
              <a:t>fclose</a:t>
            </a:r>
            <a:r>
              <a:rPr lang="it-IT" dirty="0"/>
              <a:t>()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056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76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2. </a:t>
            </a:r>
            <a:r>
              <a:rPr lang="it-IT" sz="4400" kern="1200" dirty="0" err="1">
                <a:solidFill>
                  <a:schemeClr val="tx1"/>
                </a:solidFill>
              </a:rPr>
              <a:t>Send</a:t>
            </a:r>
            <a:r>
              <a:rPr lang="it-IT" sz="4400" kern="1200" dirty="0">
                <a:solidFill>
                  <a:schemeClr val="tx1"/>
                </a:solidFill>
              </a:rPr>
              <a:t> image to the OLED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680520"/>
          </a:xfrm>
        </p:spPr>
        <p:txBody>
          <a:bodyPr>
            <a:normAutofit/>
          </a:bodyPr>
          <a:lstStyle/>
          <a:p>
            <a:r>
              <a:rPr lang="it-IT" dirty="0"/>
              <a:t>MATLAB code to </a:t>
            </a:r>
            <a:r>
              <a:rPr lang="it-IT" dirty="0" err="1"/>
              <a:t>implement</a:t>
            </a:r>
            <a:r>
              <a:rPr lang="it-IT" dirty="0"/>
              <a:t> (</a:t>
            </a:r>
            <a:r>
              <a:rPr lang="it-IT" dirty="0" err="1"/>
              <a:t>cont’d</a:t>
            </a:r>
            <a:r>
              <a:rPr lang="it-IT" dirty="0"/>
              <a:t>):</a:t>
            </a:r>
          </a:p>
          <a:p>
            <a:pPr lvl="1"/>
            <a:r>
              <a:rPr lang="it-IT" dirty="0"/>
              <a:t>To </a:t>
            </a:r>
            <a:r>
              <a:rPr lang="it-IT" dirty="0" err="1"/>
              <a:t>make</a:t>
            </a:r>
            <a:r>
              <a:rPr lang="it-IT" dirty="0"/>
              <a:t> the </a:t>
            </a:r>
            <a:r>
              <a:rPr lang="it-IT" dirty="0" err="1"/>
              <a:t>communication</a:t>
            </a:r>
            <a:r>
              <a:rPr lang="it-IT" dirty="0"/>
              <a:t> more </a:t>
            </a:r>
            <a:r>
              <a:rPr lang="it-IT" dirty="0" err="1"/>
              <a:t>reliable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mechanism</a:t>
            </a:r>
            <a:r>
              <a:rPr lang="it-IT" dirty="0"/>
              <a:t> to </a:t>
            </a:r>
            <a:r>
              <a:rPr lang="it-IT" dirty="0" err="1"/>
              <a:t>signal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 of a new image to the Arduino</a:t>
            </a:r>
          </a:p>
          <a:p>
            <a:pPr lvl="2"/>
            <a:r>
              <a:rPr lang="it-IT" dirty="0" err="1"/>
              <a:t>Useful</a:t>
            </a:r>
            <a:r>
              <a:rPr lang="it-IT" dirty="0"/>
              <a:t> in case of </a:t>
            </a:r>
            <a:r>
              <a:rPr lang="it-IT" dirty="0" err="1"/>
              <a:t>interrupted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endParaRPr lang="it-IT" dirty="0"/>
          </a:p>
          <a:p>
            <a:pPr lvl="2"/>
            <a:r>
              <a:rPr lang="it-IT" dirty="0"/>
              <a:t>Exploit the 6-bit per </a:t>
            </a:r>
            <a:r>
              <a:rPr lang="it-IT" dirty="0" err="1"/>
              <a:t>channel</a:t>
            </a:r>
            <a:r>
              <a:rPr lang="it-IT" dirty="0"/>
              <a:t> color </a:t>
            </a:r>
            <a:r>
              <a:rPr lang="it-IT" dirty="0" err="1"/>
              <a:t>representation</a:t>
            </a:r>
            <a:r>
              <a:rPr lang="it-IT" dirty="0"/>
              <a:t> (the 2 </a:t>
            </a:r>
            <a:r>
              <a:rPr lang="it-IT" dirty="0" err="1"/>
              <a:t>MSBs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byte </a:t>
            </a:r>
            <a:r>
              <a:rPr lang="it-IT" dirty="0" err="1"/>
              <a:t>sent</a:t>
            </a:r>
            <a:r>
              <a:rPr lang="it-IT" dirty="0"/>
              <a:t> on the RS-232 are </a:t>
            </a:r>
            <a:r>
              <a:rPr lang="it-IT" dirty="0" err="1"/>
              <a:t>unused</a:t>
            </a:r>
            <a:r>
              <a:rPr lang="it-IT" dirty="0"/>
              <a:t>, and </a:t>
            </a:r>
            <a:r>
              <a:rPr lang="it-IT" dirty="0" err="1"/>
              <a:t>typically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0s).</a:t>
            </a:r>
          </a:p>
          <a:p>
            <a:pPr lvl="2"/>
            <a:r>
              <a:rPr lang="it-IT" dirty="0" err="1"/>
              <a:t>Send</a:t>
            </a:r>
            <a:r>
              <a:rPr lang="it-IT" dirty="0"/>
              <a:t> a special byte with </a:t>
            </a:r>
            <a:r>
              <a:rPr lang="it-IT" dirty="0" err="1"/>
              <a:t>those</a:t>
            </a:r>
            <a:r>
              <a:rPr lang="it-IT" dirty="0"/>
              <a:t> 2 bits </a:t>
            </a:r>
            <a:r>
              <a:rPr lang="it-IT" dirty="0" err="1"/>
              <a:t>at</a:t>
            </a:r>
            <a:r>
              <a:rPr lang="it-IT" dirty="0"/>
              <a:t> 1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 to </a:t>
            </a:r>
            <a:r>
              <a:rPr lang="it-IT" dirty="0" err="1"/>
              <a:t>signal</a:t>
            </a:r>
            <a:r>
              <a:rPr lang="it-IT" dirty="0"/>
              <a:t> the start of a new image.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0963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76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2. </a:t>
            </a:r>
            <a:r>
              <a:rPr lang="it-IT" sz="4400" kern="1200" dirty="0" err="1">
                <a:solidFill>
                  <a:schemeClr val="tx1"/>
                </a:solidFill>
              </a:rPr>
              <a:t>Send</a:t>
            </a:r>
            <a:r>
              <a:rPr lang="it-IT" sz="4400" kern="1200" dirty="0">
                <a:solidFill>
                  <a:schemeClr val="tx1"/>
                </a:solidFill>
              </a:rPr>
              <a:t> image to the OLED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680520"/>
          </a:xfrm>
        </p:spPr>
        <p:txBody>
          <a:bodyPr>
            <a:normAutofit/>
          </a:bodyPr>
          <a:lstStyle/>
          <a:p>
            <a:r>
              <a:rPr lang="it-IT" dirty="0"/>
              <a:t>MATLAB code to </a:t>
            </a:r>
            <a:r>
              <a:rPr lang="it-IT" dirty="0" err="1"/>
              <a:t>implement</a:t>
            </a:r>
            <a:r>
              <a:rPr lang="it-IT" dirty="0"/>
              <a:t> (</a:t>
            </a:r>
            <a:r>
              <a:rPr lang="it-IT" dirty="0" err="1"/>
              <a:t>cont’d</a:t>
            </a:r>
            <a:r>
              <a:rPr lang="it-IT" dirty="0"/>
              <a:t>):</a:t>
            </a:r>
          </a:p>
          <a:p>
            <a:pPr lvl="1"/>
            <a:r>
              <a:rPr lang="it-IT" sz="2400" dirty="0"/>
              <a:t>Set the RS-232 Baud Rate in MATLAB (and Arduino) to a </a:t>
            </a:r>
            <a:r>
              <a:rPr lang="it-IT" sz="2400" dirty="0" err="1"/>
              <a:t>value</a:t>
            </a:r>
            <a:r>
              <a:rPr lang="it-IT" sz="2400" dirty="0"/>
              <a:t> &lt;= 115200 to </a:t>
            </a:r>
            <a:r>
              <a:rPr lang="it-IT" sz="2400" dirty="0" err="1"/>
              <a:t>avoid</a:t>
            </a:r>
            <a:r>
              <a:rPr lang="it-IT" sz="2400" dirty="0"/>
              <a:t> data </a:t>
            </a:r>
            <a:r>
              <a:rPr lang="it-IT" sz="2400" dirty="0" err="1"/>
              <a:t>losses</a:t>
            </a:r>
            <a:r>
              <a:rPr lang="it-IT" sz="2400" dirty="0"/>
              <a:t>.</a:t>
            </a:r>
          </a:p>
          <a:p>
            <a:pPr lvl="1"/>
            <a:endParaRPr lang="it-IT" sz="2400" dirty="0"/>
          </a:p>
          <a:p>
            <a:pPr lvl="1"/>
            <a:r>
              <a:rPr lang="it-IT" sz="2400" dirty="0"/>
              <a:t>Opening the RS-232 file on the PC </a:t>
            </a:r>
            <a:r>
              <a:rPr lang="it-IT" sz="2400" dirty="0" err="1"/>
              <a:t>resets</a:t>
            </a:r>
            <a:r>
              <a:rPr lang="it-IT" sz="2400" dirty="0"/>
              <a:t> the Arduino.</a:t>
            </a:r>
          </a:p>
          <a:p>
            <a:pPr lvl="2"/>
            <a:r>
              <a:rPr lang="it-IT" sz="2000" dirty="0" err="1"/>
              <a:t>Add</a:t>
            </a:r>
            <a:r>
              <a:rPr lang="it-IT" sz="2000" dirty="0"/>
              <a:t> a «</a:t>
            </a:r>
            <a:r>
              <a:rPr lang="it-IT" sz="2000" dirty="0" err="1"/>
              <a:t>wait</a:t>
            </a:r>
            <a:r>
              <a:rPr lang="it-IT" sz="2000" dirty="0"/>
              <a:t>» of </a:t>
            </a:r>
            <a:r>
              <a:rPr lang="it-IT" sz="2000" dirty="0" err="1"/>
              <a:t>few</a:t>
            </a:r>
            <a:r>
              <a:rPr lang="it-IT" sz="2000" dirty="0"/>
              <a:t> </a:t>
            </a:r>
            <a:r>
              <a:rPr lang="it-IT" sz="2000" dirty="0" err="1"/>
              <a:t>seconds</a:t>
            </a:r>
            <a:r>
              <a:rPr lang="it-IT" sz="2000" dirty="0"/>
              <a:t> </a:t>
            </a:r>
            <a:r>
              <a:rPr lang="it-IT" sz="2000" dirty="0" err="1"/>
              <a:t>before</a:t>
            </a:r>
            <a:r>
              <a:rPr lang="it-IT" sz="2000" dirty="0"/>
              <a:t> </a:t>
            </a:r>
            <a:r>
              <a:rPr lang="it-IT" sz="2000" dirty="0" err="1"/>
              <a:t>starting</a:t>
            </a:r>
            <a:r>
              <a:rPr lang="it-IT" sz="2000" dirty="0"/>
              <a:t> to </a:t>
            </a:r>
            <a:r>
              <a:rPr lang="it-IT" sz="2000" dirty="0" err="1"/>
              <a:t>send</a:t>
            </a:r>
            <a:r>
              <a:rPr lang="it-IT" sz="2000" dirty="0"/>
              <a:t> data</a:t>
            </a:r>
          </a:p>
          <a:p>
            <a:pPr lvl="2"/>
            <a:r>
              <a:rPr lang="it-IT" sz="2000" dirty="0" err="1"/>
              <a:t>Also</a:t>
            </a:r>
            <a:r>
              <a:rPr lang="it-IT" sz="2000" dirty="0"/>
              <a:t> </a:t>
            </a:r>
            <a:r>
              <a:rPr lang="it-IT" sz="2000" dirty="0" err="1"/>
              <a:t>wait</a:t>
            </a:r>
            <a:r>
              <a:rPr lang="it-IT" sz="2000" dirty="0"/>
              <a:t> some time </a:t>
            </a:r>
            <a:r>
              <a:rPr lang="it-IT" sz="2000" dirty="0" err="1"/>
              <a:t>between</a:t>
            </a:r>
            <a:r>
              <a:rPr lang="it-IT" sz="2000" dirty="0"/>
              <a:t> the first «start» byte and the </a:t>
            </a:r>
            <a:r>
              <a:rPr lang="it-IT" sz="2000" dirty="0" err="1"/>
              <a:t>rest</a:t>
            </a:r>
            <a:r>
              <a:rPr lang="it-IT" sz="2000" dirty="0"/>
              <a:t> of the data, to </a:t>
            </a:r>
            <a:r>
              <a:rPr lang="it-IT" sz="2000" dirty="0" err="1"/>
              <a:t>allow</a:t>
            </a:r>
            <a:r>
              <a:rPr lang="it-IT" sz="2000" dirty="0"/>
              <a:t> the OLED to </a:t>
            </a:r>
            <a:r>
              <a:rPr lang="it-IT" sz="2000" dirty="0" err="1"/>
              <a:t>reconfigure</a:t>
            </a:r>
            <a:r>
              <a:rPr lang="it-IT" sz="2000" dirty="0"/>
              <a:t> </a:t>
            </a:r>
            <a:r>
              <a:rPr lang="it-IT" sz="2000" dirty="0" err="1"/>
              <a:t>itself</a:t>
            </a:r>
            <a:r>
              <a:rPr lang="it-IT" sz="2000" dirty="0"/>
              <a:t>.</a:t>
            </a:r>
          </a:p>
          <a:p>
            <a:pPr lvl="1"/>
            <a:endParaRPr lang="it-IT" sz="20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607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 err="1">
                <a:solidFill>
                  <a:schemeClr val="tx1"/>
                </a:solidFill>
              </a:rPr>
              <a:t>Objective</a:t>
            </a:r>
            <a:r>
              <a:rPr lang="it-IT" sz="4400" kern="1200" dirty="0">
                <a:solidFill>
                  <a:schemeClr val="tx1"/>
                </a:solidFill>
              </a:rPr>
              <a:t> and </a:t>
            </a:r>
            <a:r>
              <a:rPr lang="it-IT" sz="4400" kern="1200" dirty="0" err="1">
                <a:solidFill>
                  <a:schemeClr val="tx1"/>
                </a:solidFill>
              </a:rPr>
              <a:t>organization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Demonstrates how manipulation of an image can be used to tradeoff image quality to save power in emissive displays</a:t>
            </a:r>
          </a:p>
          <a:p>
            <a:pPr lvl="1"/>
            <a:r>
              <a:rPr lang="it-IT" dirty="0"/>
              <a:t>1 report </a:t>
            </a:r>
            <a:r>
              <a:rPr lang="it-IT"/>
              <a:t>– 2 </a:t>
            </a:r>
            <a:r>
              <a:rPr lang="it-IT" dirty="0" err="1"/>
              <a:t>days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Matlab</a:t>
            </a:r>
            <a:r>
              <a:rPr lang="it-IT" dirty="0"/>
              <a:t> + C (Arduino)</a:t>
            </a:r>
          </a:p>
          <a:p>
            <a:pPr lvl="1"/>
            <a:endParaRPr lang="it-IT" dirty="0"/>
          </a:p>
          <a:p>
            <a:r>
              <a:rPr lang="it-IT" dirty="0" err="1"/>
              <a:t>Organize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in </a:t>
            </a:r>
            <a:r>
              <a:rPr lang="it-IT" dirty="0" err="1"/>
              <a:t>functions</a:t>
            </a:r>
            <a:r>
              <a:rPr lang="it-IT" dirty="0"/>
              <a:t> and scripts to </a:t>
            </a:r>
            <a:r>
              <a:rPr lang="it-IT" b="1" dirty="0" err="1"/>
              <a:t>automatically</a:t>
            </a:r>
            <a:r>
              <a:rPr lang="it-IT" dirty="0"/>
              <a:t> test and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images and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09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76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2. </a:t>
            </a:r>
            <a:r>
              <a:rPr lang="it-IT" sz="4400" kern="1200" dirty="0" err="1">
                <a:solidFill>
                  <a:schemeClr val="tx1"/>
                </a:solidFill>
              </a:rPr>
              <a:t>Send</a:t>
            </a:r>
            <a:r>
              <a:rPr lang="it-IT" sz="4400" kern="1200" dirty="0">
                <a:solidFill>
                  <a:schemeClr val="tx1"/>
                </a:solidFill>
              </a:rPr>
              <a:t> image to the OLED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680520"/>
          </a:xfrm>
        </p:spPr>
        <p:txBody>
          <a:bodyPr>
            <a:normAutofit/>
          </a:bodyPr>
          <a:lstStyle/>
          <a:p>
            <a:r>
              <a:rPr lang="it-IT" dirty="0"/>
              <a:t>Arduino code </a:t>
            </a:r>
            <a:r>
              <a:rPr lang="it-IT" dirty="0" err="1"/>
              <a:t>provided</a:t>
            </a:r>
            <a:r>
              <a:rPr lang="it-IT" dirty="0"/>
              <a:t>:</a:t>
            </a:r>
          </a:p>
          <a:p>
            <a:pPr lvl="1"/>
            <a:r>
              <a:rPr lang="it-IT" sz="2400" dirty="0"/>
              <a:t>Basic OLED </a:t>
            </a:r>
            <a:r>
              <a:rPr lang="it-IT" sz="2400" dirty="0" err="1"/>
              <a:t>functions</a:t>
            </a:r>
            <a:r>
              <a:rPr lang="it-IT" sz="2400" dirty="0"/>
              <a:t> (</a:t>
            </a:r>
            <a:r>
              <a:rPr lang="it-IT" sz="2400" dirty="0" err="1"/>
              <a:t>initialize</a:t>
            </a:r>
            <a:r>
              <a:rPr lang="it-IT" sz="2400" dirty="0"/>
              <a:t>, setup, </a:t>
            </a:r>
            <a:r>
              <a:rPr lang="it-IT" sz="2400" dirty="0" err="1"/>
              <a:t>send</a:t>
            </a:r>
            <a:r>
              <a:rPr lang="it-IT" sz="2400" dirty="0"/>
              <a:t> pixel, etc.)</a:t>
            </a:r>
          </a:p>
          <a:p>
            <a:r>
              <a:rPr lang="it-IT" dirty="0"/>
              <a:t>Arduino code to </a:t>
            </a:r>
            <a:r>
              <a:rPr lang="it-IT" dirty="0" err="1"/>
              <a:t>implement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Initialize</a:t>
            </a:r>
            <a:r>
              <a:rPr lang="it-IT" b="1" dirty="0"/>
              <a:t> OLED and </a:t>
            </a:r>
            <a:r>
              <a:rPr lang="it-IT" b="1" dirty="0" err="1"/>
              <a:t>communication</a:t>
            </a:r>
            <a:r>
              <a:rPr lang="it-IT" b="1" dirty="0"/>
              <a:t> </a:t>
            </a:r>
            <a:r>
              <a:rPr lang="it-IT" b="1" dirty="0" err="1"/>
              <a:t>interfaces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boot</a:t>
            </a:r>
            <a:r>
              <a:rPr lang="it-IT" dirty="0"/>
              <a:t> time</a:t>
            </a:r>
          </a:p>
          <a:p>
            <a:pPr lvl="1"/>
            <a:r>
              <a:rPr lang="it-IT" b="1" dirty="0" err="1"/>
              <a:t>Forward</a:t>
            </a:r>
            <a:r>
              <a:rPr lang="it-IT" b="1" dirty="0"/>
              <a:t> pixel </a:t>
            </a:r>
            <a:r>
              <a:rPr lang="it-IT" b="1" dirty="0" err="1"/>
              <a:t>values</a:t>
            </a:r>
            <a:r>
              <a:rPr lang="it-IT" b="1" dirty="0"/>
              <a:t> </a:t>
            </a:r>
            <a:r>
              <a:rPr lang="it-IT" dirty="0" err="1"/>
              <a:t>received</a:t>
            </a:r>
            <a:r>
              <a:rPr lang="it-IT" dirty="0"/>
              <a:t> on the RS-232 to the OLED</a:t>
            </a:r>
          </a:p>
          <a:p>
            <a:pPr lvl="2"/>
            <a:r>
              <a:rPr lang="it-IT" dirty="0"/>
              <a:t>Reset OLED </a:t>
            </a:r>
            <a:r>
              <a:rPr lang="it-IT" dirty="0" err="1"/>
              <a:t>address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«start» byte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received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101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76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2. </a:t>
            </a:r>
            <a:r>
              <a:rPr lang="it-IT" sz="4400" kern="1200" dirty="0" err="1">
                <a:solidFill>
                  <a:schemeClr val="tx1"/>
                </a:solidFill>
              </a:rPr>
              <a:t>Send</a:t>
            </a:r>
            <a:r>
              <a:rPr lang="it-IT" sz="4400" kern="1200" dirty="0">
                <a:solidFill>
                  <a:schemeClr val="tx1"/>
                </a:solidFill>
              </a:rPr>
              <a:t> image to the OLED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680520"/>
          </a:xfrm>
        </p:spPr>
        <p:txBody>
          <a:bodyPr>
            <a:normAutofit/>
          </a:bodyPr>
          <a:lstStyle/>
          <a:p>
            <a:r>
              <a:rPr lang="it-IT" dirty="0"/>
              <a:t>Arduino code to </a:t>
            </a:r>
            <a:r>
              <a:rPr lang="it-IT" dirty="0" err="1"/>
              <a:t>implement</a:t>
            </a:r>
            <a:r>
              <a:rPr lang="it-IT" dirty="0"/>
              <a:t> (</a:t>
            </a:r>
            <a:r>
              <a:rPr lang="it-IT" dirty="0" err="1"/>
              <a:t>cont’d</a:t>
            </a:r>
            <a:r>
              <a:rPr lang="it-IT" dirty="0"/>
              <a:t>):</a:t>
            </a:r>
          </a:p>
          <a:p>
            <a:pPr lvl="1"/>
            <a:r>
              <a:rPr lang="it-IT" b="1" dirty="0" err="1"/>
              <a:t>Initialize</a:t>
            </a:r>
            <a:r>
              <a:rPr lang="it-IT" b="1" dirty="0"/>
              <a:t> OLED and </a:t>
            </a:r>
            <a:r>
              <a:rPr lang="it-IT" b="1" dirty="0" err="1"/>
              <a:t>communication</a:t>
            </a:r>
            <a:r>
              <a:rPr lang="it-IT" b="1" dirty="0"/>
              <a:t> </a:t>
            </a:r>
            <a:r>
              <a:rPr lang="it-IT" b="1" dirty="0" err="1"/>
              <a:t>interfaces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boot</a:t>
            </a:r>
            <a:r>
              <a:rPr lang="it-IT" dirty="0"/>
              <a:t> time</a:t>
            </a:r>
          </a:p>
          <a:p>
            <a:pPr lvl="2"/>
            <a:r>
              <a:rPr lang="it-IT" b="1" dirty="0" err="1"/>
              <a:t>OLED_setup</a:t>
            </a:r>
            <a:r>
              <a:rPr lang="it-IT" b="1" dirty="0"/>
              <a:t>(): </a:t>
            </a:r>
            <a:r>
              <a:rPr lang="it-IT" dirty="0"/>
              <a:t>setup </a:t>
            </a:r>
            <a:r>
              <a:rPr lang="it-IT" dirty="0" err="1"/>
              <a:t>pins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the Arduino/OLED </a:t>
            </a:r>
            <a:r>
              <a:rPr lang="it-IT" dirty="0" err="1"/>
              <a:t>interface</a:t>
            </a:r>
            <a:r>
              <a:rPr lang="it-IT" dirty="0"/>
              <a:t>, </a:t>
            </a:r>
            <a:r>
              <a:rPr lang="it-IT" dirty="0" err="1"/>
              <a:t>configure</a:t>
            </a:r>
            <a:r>
              <a:rPr lang="it-IT" dirty="0"/>
              <a:t> Serial (RS232) and SPI </a:t>
            </a:r>
            <a:r>
              <a:rPr lang="it-IT" dirty="0" err="1"/>
              <a:t>interfaces</a:t>
            </a:r>
            <a:endParaRPr lang="it-IT" dirty="0"/>
          </a:p>
          <a:p>
            <a:pPr lvl="2"/>
            <a:r>
              <a:rPr lang="it-IT" b="1" dirty="0" err="1"/>
              <a:t>OLED_init</a:t>
            </a:r>
            <a:r>
              <a:rPr lang="it-IT" b="1" dirty="0"/>
              <a:t>(): </a:t>
            </a:r>
            <a:r>
              <a:rPr lang="it-IT" dirty="0" err="1"/>
              <a:t>initialize</a:t>
            </a:r>
            <a:r>
              <a:rPr lang="it-IT" dirty="0"/>
              <a:t> OLED display with default </a:t>
            </a:r>
            <a:r>
              <a:rPr lang="it-IT" dirty="0" err="1"/>
              <a:t>settings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723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76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2. </a:t>
            </a:r>
            <a:r>
              <a:rPr lang="it-IT" sz="4400" kern="1200" dirty="0" err="1">
                <a:solidFill>
                  <a:schemeClr val="tx1"/>
                </a:solidFill>
              </a:rPr>
              <a:t>Send</a:t>
            </a:r>
            <a:r>
              <a:rPr lang="it-IT" sz="4400" kern="1200" dirty="0">
                <a:solidFill>
                  <a:schemeClr val="tx1"/>
                </a:solidFill>
              </a:rPr>
              <a:t> image to the OLED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680520"/>
          </a:xfrm>
        </p:spPr>
        <p:txBody>
          <a:bodyPr>
            <a:normAutofit/>
          </a:bodyPr>
          <a:lstStyle/>
          <a:p>
            <a:r>
              <a:rPr lang="it-IT" dirty="0"/>
              <a:t>Arduino code to </a:t>
            </a:r>
            <a:r>
              <a:rPr lang="it-IT" dirty="0" err="1"/>
              <a:t>implement</a:t>
            </a:r>
            <a:r>
              <a:rPr lang="it-IT" dirty="0"/>
              <a:t> (</a:t>
            </a:r>
            <a:r>
              <a:rPr lang="it-IT" dirty="0" err="1"/>
              <a:t>cont’d</a:t>
            </a:r>
            <a:r>
              <a:rPr lang="it-IT" dirty="0"/>
              <a:t>):</a:t>
            </a:r>
          </a:p>
          <a:p>
            <a:pPr lvl="1"/>
            <a:r>
              <a:rPr lang="it-IT" b="1" dirty="0" err="1"/>
              <a:t>Forward</a:t>
            </a:r>
            <a:r>
              <a:rPr lang="it-IT" b="1" dirty="0"/>
              <a:t> pixel </a:t>
            </a:r>
            <a:r>
              <a:rPr lang="it-IT" b="1" dirty="0" err="1"/>
              <a:t>values</a:t>
            </a:r>
            <a:r>
              <a:rPr lang="it-IT" b="1" dirty="0"/>
              <a:t> </a:t>
            </a:r>
            <a:r>
              <a:rPr lang="it-IT" dirty="0" err="1"/>
              <a:t>received</a:t>
            </a:r>
            <a:r>
              <a:rPr lang="it-IT" dirty="0"/>
              <a:t> on the RS-232 to the OLED</a:t>
            </a:r>
          </a:p>
          <a:p>
            <a:pPr lvl="2"/>
            <a:r>
              <a:rPr lang="it-IT" b="1" dirty="0" err="1"/>
              <a:t>void</a:t>
            </a:r>
            <a:r>
              <a:rPr lang="it-IT" b="1" dirty="0"/>
              <a:t> </a:t>
            </a:r>
            <a:r>
              <a:rPr lang="it-IT" b="1" dirty="0" err="1"/>
              <a:t>serialEvent</a:t>
            </a:r>
            <a:r>
              <a:rPr lang="it-IT" b="1" dirty="0"/>
              <a:t>(): </a:t>
            </a:r>
            <a:r>
              <a:rPr lang="it-IT" dirty="0"/>
              <a:t>default ISR to </a:t>
            </a:r>
            <a:r>
              <a:rPr lang="it-IT" dirty="0" err="1"/>
              <a:t>handle</a:t>
            </a:r>
            <a:r>
              <a:rPr lang="it-IT" dirty="0"/>
              <a:t> RS232 </a:t>
            </a:r>
            <a:r>
              <a:rPr lang="it-IT" dirty="0" err="1"/>
              <a:t>events</a:t>
            </a:r>
            <a:r>
              <a:rPr lang="it-IT" dirty="0"/>
              <a:t> (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bytes</a:t>
            </a:r>
            <a:r>
              <a:rPr lang="it-IT" dirty="0"/>
              <a:t>)</a:t>
            </a:r>
          </a:p>
          <a:p>
            <a:pPr lvl="2"/>
            <a:r>
              <a:rPr lang="it-IT" b="1" dirty="0" err="1"/>
              <a:t>Serial.read</a:t>
            </a:r>
            <a:r>
              <a:rPr lang="it-IT" b="1" dirty="0"/>
              <a:t>():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char</a:t>
            </a:r>
            <a:r>
              <a:rPr lang="it-IT" dirty="0"/>
              <a:t> from the RS232 </a:t>
            </a:r>
            <a:r>
              <a:rPr lang="it-IT" dirty="0" err="1"/>
              <a:t>channel</a:t>
            </a:r>
            <a:r>
              <a:rPr lang="it-IT" dirty="0"/>
              <a:t> (cast output to uint8_t). </a:t>
            </a:r>
          </a:p>
          <a:p>
            <a:pPr lvl="2"/>
            <a:r>
              <a:rPr lang="it-IT" b="1" dirty="0" err="1"/>
              <a:t>Serial.available</a:t>
            </a:r>
            <a:r>
              <a:rPr lang="it-IT" b="1" dirty="0"/>
              <a:t>(): </a:t>
            </a: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bytes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for </a:t>
            </a:r>
            <a:r>
              <a:rPr lang="it-IT" dirty="0" err="1"/>
              <a:t>reading</a:t>
            </a:r>
            <a:r>
              <a:rPr lang="it-IT" dirty="0"/>
              <a:t> in the RS232 </a:t>
            </a:r>
            <a:r>
              <a:rPr lang="it-IT" dirty="0" err="1"/>
              <a:t>channel</a:t>
            </a:r>
            <a:endParaRPr lang="it-IT" dirty="0"/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7600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76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2. </a:t>
            </a:r>
            <a:r>
              <a:rPr lang="it-IT" sz="4400" kern="1200" dirty="0" err="1">
                <a:solidFill>
                  <a:schemeClr val="tx1"/>
                </a:solidFill>
              </a:rPr>
              <a:t>Send</a:t>
            </a:r>
            <a:r>
              <a:rPr lang="it-IT" sz="4400" kern="1200" dirty="0">
                <a:solidFill>
                  <a:schemeClr val="tx1"/>
                </a:solidFill>
              </a:rPr>
              <a:t> image to the OLED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4680520"/>
          </a:xfrm>
        </p:spPr>
        <p:txBody>
          <a:bodyPr>
            <a:normAutofit/>
          </a:bodyPr>
          <a:lstStyle/>
          <a:p>
            <a:r>
              <a:rPr lang="it-IT" dirty="0"/>
              <a:t>Arduino code to </a:t>
            </a:r>
            <a:r>
              <a:rPr lang="it-IT" dirty="0" err="1"/>
              <a:t>implement</a:t>
            </a:r>
            <a:r>
              <a:rPr lang="it-IT" dirty="0"/>
              <a:t> (</a:t>
            </a:r>
            <a:r>
              <a:rPr lang="it-IT" dirty="0" err="1"/>
              <a:t>cont’d</a:t>
            </a:r>
            <a:r>
              <a:rPr lang="it-IT" dirty="0"/>
              <a:t>):</a:t>
            </a:r>
          </a:p>
          <a:p>
            <a:pPr lvl="1"/>
            <a:r>
              <a:rPr lang="it-IT" b="1" dirty="0" err="1"/>
              <a:t>Forward</a:t>
            </a:r>
            <a:r>
              <a:rPr lang="it-IT" b="1" dirty="0"/>
              <a:t> pixel </a:t>
            </a:r>
            <a:r>
              <a:rPr lang="it-IT" b="1" dirty="0" err="1"/>
              <a:t>values</a:t>
            </a:r>
            <a:r>
              <a:rPr lang="it-IT" b="1" dirty="0"/>
              <a:t> </a:t>
            </a:r>
            <a:r>
              <a:rPr lang="it-IT" dirty="0" err="1"/>
              <a:t>received</a:t>
            </a:r>
            <a:r>
              <a:rPr lang="it-IT" dirty="0"/>
              <a:t> on the RS-232 to the OLED</a:t>
            </a:r>
          </a:p>
          <a:p>
            <a:pPr lvl="2"/>
            <a:r>
              <a:rPr lang="it-IT" b="1" dirty="0"/>
              <a:t>OLED_Data_128128RGB(): </a:t>
            </a:r>
            <a:r>
              <a:rPr lang="it-IT" dirty="0" err="1"/>
              <a:t>write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color component to the screen</a:t>
            </a:r>
          </a:p>
          <a:p>
            <a:pPr lvl="3"/>
            <a:r>
              <a:rPr lang="it-IT" dirty="0"/>
              <a:t>Pixel </a:t>
            </a:r>
            <a:r>
              <a:rPr lang="it-IT" dirty="0" err="1"/>
              <a:t>addresses</a:t>
            </a:r>
            <a:r>
              <a:rPr lang="it-IT" dirty="0"/>
              <a:t> are </a:t>
            </a:r>
            <a:r>
              <a:rPr lang="it-IT" dirty="0" err="1"/>
              <a:t>updated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.</a:t>
            </a:r>
          </a:p>
          <a:p>
            <a:pPr lvl="3"/>
            <a:r>
              <a:rPr lang="it-IT" dirty="0" err="1"/>
              <a:t>Remember</a:t>
            </a:r>
            <a:r>
              <a:rPr lang="it-IT" dirty="0"/>
              <a:t> the BGR color </a:t>
            </a:r>
            <a:r>
              <a:rPr lang="it-IT" dirty="0" err="1"/>
              <a:t>order</a:t>
            </a:r>
            <a:endParaRPr lang="it-IT" dirty="0"/>
          </a:p>
          <a:p>
            <a:pPr lvl="2"/>
            <a:r>
              <a:rPr lang="it-IT" b="1" dirty="0"/>
              <a:t>OLED_SetRowAddress_128128RGB()</a:t>
            </a:r>
            <a:r>
              <a:rPr lang="it-IT" dirty="0"/>
              <a:t> and </a:t>
            </a:r>
            <a:r>
              <a:rPr lang="it-IT" b="1" dirty="0"/>
              <a:t>OLED_SetColumnAddress_128128RGB(): </a:t>
            </a:r>
            <a:r>
              <a:rPr lang="it-IT" dirty="0"/>
              <a:t>set the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address</a:t>
            </a:r>
            <a:r>
              <a:rPr lang="it-IT" dirty="0"/>
              <a:t> for a new image</a:t>
            </a:r>
          </a:p>
          <a:p>
            <a:pPr lvl="2"/>
            <a:r>
              <a:rPr lang="it-IT" b="1" dirty="0"/>
              <a:t>OLED_WriteMemoryStart_128128RGB():</a:t>
            </a:r>
            <a:r>
              <a:rPr lang="it-IT" dirty="0"/>
              <a:t> </a:t>
            </a:r>
            <a:r>
              <a:rPr lang="it-IT" dirty="0" err="1"/>
              <a:t>enable</a:t>
            </a:r>
            <a:r>
              <a:rPr lang="it-IT" dirty="0"/>
              <a:t> </a:t>
            </a:r>
            <a:r>
              <a:rPr lang="it-IT" dirty="0" err="1"/>
              <a:t>writing</a:t>
            </a:r>
            <a:r>
              <a:rPr lang="it-IT" dirty="0"/>
              <a:t> to the </a:t>
            </a:r>
            <a:r>
              <a:rPr lang="it-IT" dirty="0" err="1"/>
              <a:t>OLED’s</a:t>
            </a:r>
            <a:r>
              <a:rPr lang="it-IT" dirty="0"/>
              <a:t>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b="1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229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ra\Desktop\Polito\Didattica\EOES 14-15\Materiale\2013_2014\Labs\Lab3\MATLAB\Image_compensation\image_output\f16_org_3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5">
            <a:extLst>
              <a:ext uri="{FF2B5EF4-FFF2-40B4-BE49-F238E27FC236}">
                <a16:creationId xmlns:a16="http://schemas.microsoft.com/office/drawing/2014/main" id="{3BE3C407-47B5-A54C-94E7-B91A98BCEE33}"/>
              </a:ext>
            </a:extLst>
          </p:cNvPr>
          <p:cNvSpPr/>
          <p:nvPr/>
        </p:nvSpPr>
        <p:spPr>
          <a:xfrm>
            <a:off x="3387500" y="2534818"/>
            <a:ext cx="2279333" cy="118221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Send</a:t>
            </a:r>
            <a:r>
              <a:rPr lang="it-IT" sz="2000" dirty="0">
                <a:solidFill>
                  <a:schemeClr val="tx1"/>
                </a:solidFill>
              </a:rPr>
              <a:t> image to the OLED </a:t>
            </a:r>
            <a:r>
              <a:rPr lang="it-IT" sz="2000" dirty="0" err="1">
                <a:solidFill>
                  <a:schemeClr val="tx1"/>
                </a:solidFill>
              </a:rPr>
              <a:t>through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embedded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ttangolo arrotondato 5">
            <a:extLst>
              <a:ext uri="{FF2B5EF4-FFF2-40B4-BE49-F238E27FC236}">
                <a16:creationId xmlns:a16="http://schemas.microsoft.com/office/drawing/2014/main" id="{B5BAB140-327B-B440-984A-98E4EA1F5724}"/>
              </a:ext>
            </a:extLst>
          </p:cNvPr>
          <p:cNvSpPr/>
          <p:nvPr/>
        </p:nvSpPr>
        <p:spPr>
          <a:xfrm>
            <a:off x="3387500" y="751756"/>
            <a:ext cx="2279333" cy="109306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3" name="Rettangolo arrotondato 5">
            <a:extLst>
              <a:ext uri="{FF2B5EF4-FFF2-40B4-BE49-F238E27FC236}">
                <a16:creationId xmlns:a16="http://schemas.microsoft.com/office/drawing/2014/main" id="{99E4FA66-0C95-E346-80F5-3A78F0C8F81A}"/>
              </a:ext>
            </a:extLst>
          </p:cNvPr>
          <p:cNvSpPr/>
          <p:nvPr/>
        </p:nvSpPr>
        <p:spPr>
          <a:xfrm>
            <a:off x="395533" y="2546076"/>
            <a:ext cx="2095500" cy="1170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>
                <a:solidFill>
                  <a:schemeClr val="tx1"/>
                </a:solidFill>
              </a:rPr>
              <a:t>image transformations</a:t>
            </a:r>
            <a:r>
              <a:rPr lang="it-IT" sz="2000" dirty="0">
                <a:solidFill>
                  <a:schemeClr val="tx1"/>
                </a:solidFill>
              </a:rPr>
              <a:t> (in MATLAB)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Connettore 2 24">
            <a:extLst>
              <a:ext uri="{FF2B5EF4-FFF2-40B4-BE49-F238E27FC236}">
                <a16:creationId xmlns:a16="http://schemas.microsoft.com/office/drawing/2014/main" id="{4A834566-242D-1048-8E68-8B1EEB8C2B5A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2491036" y="1242864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195">
            <a:extLst>
              <a:ext uri="{FF2B5EF4-FFF2-40B4-BE49-F238E27FC236}">
                <a16:creationId xmlns:a16="http://schemas.microsoft.com/office/drawing/2014/main" id="{275421C8-1292-3A44-82F7-E65DBF77C458}"/>
              </a:ext>
            </a:extLst>
          </p:cNvPr>
          <p:cNvSpPr txBox="1"/>
          <p:nvPr/>
        </p:nvSpPr>
        <p:spPr>
          <a:xfrm>
            <a:off x="2726814" y="908720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39" name="Connettore 2 24">
            <a:extLst>
              <a:ext uri="{FF2B5EF4-FFF2-40B4-BE49-F238E27FC236}">
                <a16:creationId xmlns:a16="http://schemas.microsoft.com/office/drawing/2014/main" id="{55AA7280-9946-BE40-AA85-63B09552AEB9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4527167" y="1844824"/>
            <a:ext cx="0" cy="689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7195">
            <a:extLst>
              <a:ext uri="{FF2B5EF4-FFF2-40B4-BE49-F238E27FC236}">
                <a16:creationId xmlns:a16="http://schemas.microsoft.com/office/drawing/2014/main" id="{51F03936-41B6-6040-AD0D-29C279E15D92}"/>
              </a:ext>
            </a:extLst>
          </p:cNvPr>
          <p:cNvSpPr txBox="1"/>
          <p:nvPr/>
        </p:nvSpPr>
        <p:spPr>
          <a:xfrm>
            <a:off x="4644008" y="1844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43" name="Rettangolo arrotondato 64">
            <a:extLst>
              <a:ext uri="{FF2B5EF4-FFF2-40B4-BE49-F238E27FC236}">
                <a16:creationId xmlns:a16="http://schemas.microsoft.com/office/drawing/2014/main" id="{7C7943C3-C9E9-0643-B568-4C7D13059DB2}"/>
              </a:ext>
            </a:extLst>
          </p:cNvPr>
          <p:cNvSpPr/>
          <p:nvPr/>
        </p:nvSpPr>
        <p:spPr>
          <a:xfrm>
            <a:off x="3355066" y="4037694"/>
            <a:ext cx="2279333" cy="8382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65">
            <a:extLst>
              <a:ext uri="{FF2B5EF4-FFF2-40B4-BE49-F238E27FC236}">
                <a16:creationId xmlns:a16="http://schemas.microsoft.com/office/drawing/2014/main" id="{7ECE98A0-A02B-F04D-AE6D-0228E75C6FAB}"/>
              </a:ext>
            </a:extLst>
          </p:cNvPr>
          <p:cNvSpPr/>
          <p:nvPr/>
        </p:nvSpPr>
        <p:spPr>
          <a:xfrm>
            <a:off x="395534" y="4025079"/>
            <a:ext cx="2095500" cy="8382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Connettore 2 66">
            <a:extLst>
              <a:ext uri="{FF2B5EF4-FFF2-40B4-BE49-F238E27FC236}">
                <a16:creationId xmlns:a16="http://schemas.microsoft.com/office/drawing/2014/main" id="{C08DF489-118B-974B-B8CF-4216E855CC08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1443283" y="3717031"/>
            <a:ext cx="3051450" cy="3206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67">
            <a:extLst>
              <a:ext uri="{FF2B5EF4-FFF2-40B4-BE49-F238E27FC236}">
                <a16:creationId xmlns:a16="http://schemas.microsoft.com/office/drawing/2014/main" id="{6C55CE12-C71D-F04E-9F4C-70F7B66F7225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1443283" y="3717031"/>
            <a:ext cx="1" cy="308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24">
            <a:extLst>
              <a:ext uri="{FF2B5EF4-FFF2-40B4-BE49-F238E27FC236}">
                <a16:creationId xmlns:a16="http://schemas.microsoft.com/office/drawing/2014/main" id="{0BC55B08-4738-0348-AF99-ABFDE0B6338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443283" y="2057601"/>
            <a:ext cx="0" cy="4884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7195">
            <a:extLst>
              <a:ext uri="{FF2B5EF4-FFF2-40B4-BE49-F238E27FC236}">
                <a16:creationId xmlns:a16="http://schemas.microsoft.com/office/drawing/2014/main" id="{46950D46-3CC8-A54F-A47E-099CB87D39E9}"/>
              </a:ext>
            </a:extLst>
          </p:cNvPr>
          <p:cNvSpPr txBox="1"/>
          <p:nvPr/>
        </p:nvSpPr>
        <p:spPr>
          <a:xfrm>
            <a:off x="1475718" y="2057601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60" name="CasellaDiTesto 7195">
            <a:extLst>
              <a:ext uri="{FF2B5EF4-FFF2-40B4-BE49-F238E27FC236}">
                <a16:creationId xmlns:a16="http://schemas.microsoft.com/office/drawing/2014/main" id="{5BC1A419-E2FE-9E42-B25E-CB8BA79941E4}"/>
              </a:ext>
            </a:extLst>
          </p:cNvPr>
          <p:cNvSpPr txBox="1"/>
          <p:nvPr/>
        </p:nvSpPr>
        <p:spPr>
          <a:xfrm>
            <a:off x="1646173" y="3709315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endParaRPr lang="en-US" dirty="0"/>
          </a:p>
        </p:txBody>
      </p:sp>
      <p:sp>
        <p:nvSpPr>
          <p:cNvPr id="72" name="Rettangolo arrotondato 5">
            <a:extLst>
              <a:ext uri="{FF2B5EF4-FFF2-40B4-BE49-F238E27FC236}">
                <a16:creationId xmlns:a16="http://schemas.microsoft.com/office/drawing/2014/main" id="{87AFA554-E6AA-AB47-A1EE-0162A92DFB32}"/>
              </a:ext>
            </a:extLst>
          </p:cNvPr>
          <p:cNvSpPr/>
          <p:nvPr/>
        </p:nvSpPr>
        <p:spPr>
          <a:xfrm>
            <a:off x="6525791" y="2561223"/>
            <a:ext cx="2279333" cy="117095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image </a:t>
            </a:r>
            <a:r>
              <a:rPr lang="it-IT" sz="2000" dirty="0" err="1">
                <a:solidFill>
                  <a:schemeClr val="tx1"/>
                </a:solidFill>
              </a:rPr>
              <a:t>transformations</a:t>
            </a:r>
            <a:r>
              <a:rPr lang="it-IT" sz="2000" dirty="0">
                <a:solidFill>
                  <a:schemeClr val="tx1"/>
                </a:solidFill>
              </a:rPr>
              <a:t> in the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r>
              <a:rPr lang="en-US" sz="2000" dirty="0">
                <a:solidFill>
                  <a:schemeClr val="tx1"/>
                </a:solidFill>
              </a:rPr>
              <a:t>’s MCU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74" name="Connettore 2 24">
            <a:extLst>
              <a:ext uri="{FF2B5EF4-FFF2-40B4-BE49-F238E27FC236}">
                <a16:creationId xmlns:a16="http://schemas.microsoft.com/office/drawing/2014/main" id="{48133721-D162-7E46-BE67-AEB6954FBD2C}"/>
              </a:ext>
            </a:extLst>
          </p:cNvPr>
          <p:cNvCxnSpPr>
            <a:cxnSpLocks/>
          </p:cNvCxnSpPr>
          <p:nvPr/>
        </p:nvCxnSpPr>
        <p:spPr>
          <a:xfrm>
            <a:off x="5666833" y="3140968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195">
            <a:extLst>
              <a:ext uri="{FF2B5EF4-FFF2-40B4-BE49-F238E27FC236}">
                <a16:creationId xmlns:a16="http://schemas.microsoft.com/office/drawing/2014/main" id="{406E6F7C-4294-8846-A86B-675658C06C3B}"/>
              </a:ext>
            </a:extLst>
          </p:cNvPr>
          <p:cNvSpPr txBox="1"/>
          <p:nvPr/>
        </p:nvSpPr>
        <p:spPr>
          <a:xfrm>
            <a:off x="5902611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  <a:endParaRPr lang="en-US" dirty="0"/>
          </a:p>
        </p:txBody>
      </p:sp>
      <p:sp>
        <p:nvSpPr>
          <p:cNvPr id="76" name="Parentesi graffa chiusa 27">
            <a:extLst>
              <a:ext uri="{FF2B5EF4-FFF2-40B4-BE49-F238E27FC236}">
                <a16:creationId xmlns:a16="http://schemas.microsoft.com/office/drawing/2014/main" id="{85A004BB-D2E3-BC40-BDCC-F86B26BBC2A1}"/>
              </a:ext>
            </a:extLst>
          </p:cNvPr>
          <p:cNvSpPr/>
          <p:nvPr/>
        </p:nvSpPr>
        <p:spPr>
          <a:xfrm rot="5400000">
            <a:off x="2861971" y="2348394"/>
            <a:ext cx="360040" cy="5721240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ngolo ripiegato 26">
            <a:extLst>
              <a:ext uri="{FF2B5EF4-FFF2-40B4-BE49-F238E27FC236}">
                <a16:creationId xmlns:a16="http://schemas.microsoft.com/office/drawing/2014/main" id="{49DD865D-31F8-CB4B-A925-5DE7C8E862B0}"/>
              </a:ext>
            </a:extLst>
          </p:cNvPr>
          <p:cNvSpPr/>
          <p:nvPr/>
        </p:nvSpPr>
        <p:spPr>
          <a:xfrm>
            <a:off x="1033220" y="5506619"/>
            <a:ext cx="4017541" cy="838200"/>
          </a:xfrm>
          <a:prstGeom prst="foldedCorner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Evaluate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r>
              <a:rPr lang="it-IT" sz="2000" dirty="0">
                <a:solidFill>
                  <a:schemeClr val="tx1"/>
                </a:solidFill>
              </a:rPr>
              <a:t> / image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tradeoff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Connettore 2 24">
            <a:extLst>
              <a:ext uri="{FF2B5EF4-FFF2-40B4-BE49-F238E27FC236}">
                <a16:creationId xmlns:a16="http://schemas.microsoft.com/office/drawing/2014/main" id="{A4A6299A-F020-F04F-BD24-035346F572B9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2491033" y="3125924"/>
            <a:ext cx="896467" cy="563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7195">
            <a:extLst>
              <a:ext uri="{FF2B5EF4-FFF2-40B4-BE49-F238E27FC236}">
                <a16:creationId xmlns:a16="http://schemas.microsoft.com/office/drawing/2014/main" id="{4B9DF4E3-97E3-A149-802A-3678ED7D3C1D}"/>
              </a:ext>
            </a:extLst>
          </p:cNvPr>
          <p:cNvSpPr txBox="1"/>
          <p:nvPr/>
        </p:nvSpPr>
        <p:spPr>
          <a:xfrm>
            <a:off x="2734126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61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48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3. </a:t>
            </a:r>
            <a:r>
              <a:rPr lang="it-IT" sz="4400" kern="1200" dirty="0" err="1">
                <a:solidFill>
                  <a:schemeClr val="tx1"/>
                </a:solidFill>
              </a:rPr>
              <a:t>Apply</a:t>
            </a:r>
            <a:r>
              <a:rPr lang="it-IT" sz="4400" kern="1200" dirty="0">
                <a:solidFill>
                  <a:schemeClr val="tx1"/>
                </a:solidFill>
              </a:rPr>
              <a:t> image </a:t>
            </a:r>
            <a:r>
              <a:rPr lang="it-IT" sz="4400" kern="1200" dirty="0" err="1">
                <a:solidFill>
                  <a:schemeClr val="tx1"/>
                </a:solidFill>
              </a:rPr>
              <a:t>transformations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4497363"/>
          </a:xfrm>
        </p:spPr>
        <p:txBody>
          <a:bodyPr>
            <a:normAutofit/>
          </a:bodyPr>
          <a:lstStyle/>
          <a:p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Session 1:</a:t>
            </a:r>
          </a:p>
          <a:p>
            <a:endParaRPr lang="it-IT" dirty="0"/>
          </a:p>
          <a:p>
            <a:pPr lvl="1"/>
            <a:r>
              <a:rPr lang="it-IT" dirty="0" err="1"/>
              <a:t>Apply</a:t>
            </a:r>
            <a:r>
              <a:rPr lang="it-IT" dirty="0"/>
              <a:t> pixel-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transformations</a:t>
            </a:r>
            <a:r>
              <a:rPr lang="it-IT" dirty="0"/>
              <a:t> (blue </a:t>
            </a:r>
            <a:r>
              <a:rPr lang="it-IT" dirty="0" err="1"/>
              <a:t>reduction</a:t>
            </a:r>
            <a:r>
              <a:rPr lang="it-IT" dirty="0"/>
              <a:t>, pixel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scaling</a:t>
            </a:r>
            <a:r>
              <a:rPr lang="it-IT" dirty="0"/>
              <a:t>, </a:t>
            </a:r>
            <a:r>
              <a:rPr lang="it-IT" dirty="0" err="1"/>
              <a:t>cubic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, etc.)</a:t>
            </a:r>
          </a:p>
          <a:p>
            <a:pPr lvl="1"/>
            <a:endParaRPr lang="it-IT" dirty="0"/>
          </a:p>
          <a:p>
            <a:pPr lvl="1"/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transformations</a:t>
            </a:r>
            <a:r>
              <a:rPr lang="it-IT" dirty="0"/>
              <a:t> </a:t>
            </a:r>
            <a:r>
              <a:rPr lang="it-IT" b="1" dirty="0" err="1"/>
              <a:t>before</a:t>
            </a:r>
            <a:r>
              <a:rPr lang="it-IT" dirty="0"/>
              <a:t> processing the image for </a:t>
            </a:r>
            <a:r>
              <a:rPr lang="it-IT" dirty="0" err="1"/>
              <a:t>transmission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18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ra\Desktop\Polito\Didattica\EOES 14-15\Materiale\2013_2014\Labs\Lab3\MATLAB\Image_compensation\image_output\f16_org_3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5">
            <a:extLst>
              <a:ext uri="{FF2B5EF4-FFF2-40B4-BE49-F238E27FC236}">
                <a16:creationId xmlns:a16="http://schemas.microsoft.com/office/drawing/2014/main" id="{3BE3C407-47B5-A54C-94E7-B91A98BCEE33}"/>
              </a:ext>
            </a:extLst>
          </p:cNvPr>
          <p:cNvSpPr/>
          <p:nvPr/>
        </p:nvSpPr>
        <p:spPr>
          <a:xfrm>
            <a:off x="3387500" y="2534818"/>
            <a:ext cx="2279333" cy="118221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Send</a:t>
            </a:r>
            <a:r>
              <a:rPr lang="it-IT" sz="2000" dirty="0">
                <a:solidFill>
                  <a:schemeClr val="tx1"/>
                </a:solidFill>
              </a:rPr>
              <a:t> image to the OLED </a:t>
            </a:r>
            <a:r>
              <a:rPr lang="it-IT" sz="2000" dirty="0" err="1">
                <a:solidFill>
                  <a:schemeClr val="tx1"/>
                </a:solidFill>
              </a:rPr>
              <a:t>through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embedded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ttangolo arrotondato 5">
            <a:extLst>
              <a:ext uri="{FF2B5EF4-FFF2-40B4-BE49-F238E27FC236}">
                <a16:creationId xmlns:a16="http://schemas.microsoft.com/office/drawing/2014/main" id="{B5BAB140-327B-B440-984A-98E4EA1F5724}"/>
              </a:ext>
            </a:extLst>
          </p:cNvPr>
          <p:cNvSpPr/>
          <p:nvPr/>
        </p:nvSpPr>
        <p:spPr>
          <a:xfrm>
            <a:off x="3387500" y="751756"/>
            <a:ext cx="2279333" cy="109306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3" name="Rettangolo arrotondato 5">
            <a:extLst>
              <a:ext uri="{FF2B5EF4-FFF2-40B4-BE49-F238E27FC236}">
                <a16:creationId xmlns:a16="http://schemas.microsoft.com/office/drawing/2014/main" id="{99E4FA66-0C95-E346-80F5-3A78F0C8F81A}"/>
              </a:ext>
            </a:extLst>
          </p:cNvPr>
          <p:cNvSpPr/>
          <p:nvPr/>
        </p:nvSpPr>
        <p:spPr>
          <a:xfrm>
            <a:off x="395533" y="2546076"/>
            <a:ext cx="2095500" cy="1170955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>
                <a:solidFill>
                  <a:schemeClr val="tx1"/>
                </a:solidFill>
              </a:rPr>
              <a:t>image transformations</a:t>
            </a:r>
            <a:r>
              <a:rPr lang="it-IT" sz="2000" dirty="0">
                <a:solidFill>
                  <a:schemeClr val="tx1"/>
                </a:solidFill>
              </a:rPr>
              <a:t> (in MATLAB)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Connettore 2 24">
            <a:extLst>
              <a:ext uri="{FF2B5EF4-FFF2-40B4-BE49-F238E27FC236}">
                <a16:creationId xmlns:a16="http://schemas.microsoft.com/office/drawing/2014/main" id="{4A834566-242D-1048-8E68-8B1EEB8C2B5A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2491036" y="1242864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195">
            <a:extLst>
              <a:ext uri="{FF2B5EF4-FFF2-40B4-BE49-F238E27FC236}">
                <a16:creationId xmlns:a16="http://schemas.microsoft.com/office/drawing/2014/main" id="{275421C8-1292-3A44-82F7-E65DBF77C458}"/>
              </a:ext>
            </a:extLst>
          </p:cNvPr>
          <p:cNvSpPr txBox="1"/>
          <p:nvPr/>
        </p:nvSpPr>
        <p:spPr>
          <a:xfrm>
            <a:off x="2726814" y="908720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39" name="Connettore 2 24">
            <a:extLst>
              <a:ext uri="{FF2B5EF4-FFF2-40B4-BE49-F238E27FC236}">
                <a16:creationId xmlns:a16="http://schemas.microsoft.com/office/drawing/2014/main" id="{55AA7280-9946-BE40-AA85-63B09552AEB9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4527167" y="1844824"/>
            <a:ext cx="0" cy="689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7195">
            <a:extLst>
              <a:ext uri="{FF2B5EF4-FFF2-40B4-BE49-F238E27FC236}">
                <a16:creationId xmlns:a16="http://schemas.microsoft.com/office/drawing/2014/main" id="{51F03936-41B6-6040-AD0D-29C279E15D92}"/>
              </a:ext>
            </a:extLst>
          </p:cNvPr>
          <p:cNvSpPr txBox="1"/>
          <p:nvPr/>
        </p:nvSpPr>
        <p:spPr>
          <a:xfrm>
            <a:off x="4644008" y="1844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43" name="Rettangolo arrotondato 64">
            <a:extLst>
              <a:ext uri="{FF2B5EF4-FFF2-40B4-BE49-F238E27FC236}">
                <a16:creationId xmlns:a16="http://schemas.microsoft.com/office/drawing/2014/main" id="{7C7943C3-C9E9-0643-B568-4C7D13059DB2}"/>
              </a:ext>
            </a:extLst>
          </p:cNvPr>
          <p:cNvSpPr/>
          <p:nvPr/>
        </p:nvSpPr>
        <p:spPr>
          <a:xfrm>
            <a:off x="3355066" y="4037694"/>
            <a:ext cx="2279333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65">
            <a:extLst>
              <a:ext uri="{FF2B5EF4-FFF2-40B4-BE49-F238E27FC236}">
                <a16:creationId xmlns:a16="http://schemas.microsoft.com/office/drawing/2014/main" id="{7ECE98A0-A02B-F04D-AE6D-0228E75C6FAB}"/>
              </a:ext>
            </a:extLst>
          </p:cNvPr>
          <p:cNvSpPr/>
          <p:nvPr/>
        </p:nvSpPr>
        <p:spPr>
          <a:xfrm>
            <a:off x="395534" y="4025079"/>
            <a:ext cx="2095500" cy="8382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Connettore 2 66">
            <a:extLst>
              <a:ext uri="{FF2B5EF4-FFF2-40B4-BE49-F238E27FC236}">
                <a16:creationId xmlns:a16="http://schemas.microsoft.com/office/drawing/2014/main" id="{C08DF489-118B-974B-B8CF-4216E855CC08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1443283" y="3717031"/>
            <a:ext cx="3051450" cy="3206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67">
            <a:extLst>
              <a:ext uri="{FF2B5EF4-FFF2-40B4-BE49-F238E27FC236}">
                <a16:creationId xmlns:a16="http://schemas.microsoft.com/office/drawing/2014/main" id="{6C55CE12-C71D-F04E-9F4C-70F7B66F7225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1443283" y="3717031"/>
            <a:ext cx="1" cy="308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24">
            <a:extLst>
              <a:ext uri="{FF2B5EF4-FFF2-40B4-BE49-F238E27FC236}">
                <a16:creationId xmlns:a16="http://schemas.microsoft.com/office/drawing/2014/main" id="{0BC55B08-4738-0348-AF99-ABFDE0B6338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443283" y="2057601"/>
            <a:ext cx="0" cy="4884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7195">
            <a:extLst>
              <a:ext uri="{FF2B5EF4-FFF2-40B4-BE49-F238E27FC236}">
                <a16:creationId xmlns:a16="http://schemas.microsoft.com/office/drawing/2014/main" id="{46950D46-3CC8-A54F-A47E-099CB87D39E9}"/>
              </a:ext>
            </a:extLst>
          </p:cNvPr>
          <p:cNvSpPr txBox="1"/>
          <p:nvPr/>
        </p:nvSpPr>
        <p:spPr>
          <a:xfrm>
            <a:off x="1475718" y="2057601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60" name="CasellaDiTesto 7195">
            <a:extLst>
              <a:ext uri="{FF2B5EF4-FFF2-40B4-BE49-F238E27FC236}">
                <a16:creationId xmlns:a16="http://schemas.microsoft.com/office/drawing/2014/main" id="{5BC1A419-E2FE-9E42-B25E-CB8BA79941E4}"/>
              </a:ext>
            </a:extLst>
          </p:cNvPr>
          <p:cNvSpPr txBox="1"/>
          <p:nvPr/>
        </p:nvSpPr>
        <p:spPr>
          <a:xfrm>
            <a:off x="1646173" y="3709315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endParaRPr lang="en-US" dirty="0"/>
          </a:p>
        </p:txBody>
      </p:sp>
      <p:sp>
        <p:nvSpPr>
          <p:cNvPr id="72" name="Rettangolo arrotondato 5">
            <a:extLst>
              <a:ext uri="{FF2B5EF4-FFF2-40B4-BE49-F238E27FC236}">
                <a16:creationId xmlns:a16="http://schemas.microsoft.com/office/drawing/2014/main" id="{87AFA554-E6AA-AB47-A1EE-0162A92DFB32}"/>
              </a:ext>
            </a:extLst>
          </p:cNvPr>
          <p:cNvSpPr/>
          <p:nvPr/>
        </p:nvSpPr>
        <p:spPr>
          <a:xfrm>
            <a:off x="6525791" y="2561223"/>
            <a:ext cx="2279333" cy="117095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image </a:t>
            </a:r>
            <a:r>
              <a:rPr lang="it-IT" sz="2000" dirty="0" err="1">
                <a:solidFill>
                  <a:schemeClr val="tx1"/>
                </a:solidFill>
              </a:rPr>
              <a:t>transformations</a:t>
            </a:r>
            <a:r>
              <a:rPr lang="it-IT" sz="2000" dirty="0">
                <a:solidFill>
                  <a:schemeClr val="tx1"/>
                </a:solidFill>
              </a:rPr>
              <a:t> in the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r>
              <a:rPr lang="en-US" sz="2000" dirty="0">
                <a:solidFill>
                  <a:schemeClr val="tx1"/>
                </a:solidFill>
              </a:rPr>
              <a:t>’s MCU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74" name="Connettore 2 24">
            <a:extLst>
              <a:ext uri="{FF2B5EF4-FFF2-40B4-BE49-F238E27FC236}">
                <a16:creationId xmlns:a16="http://schemas.microsoft.com/office/drawing/2014/main" id="{48133721-D162-7E46-BE67-AEB6954FBD2C}"/>
              </a:ext>
            </a:extLst>
          </p:cNvPr>
          <p:cNvCxnSpPr>
            <a:cxnSpLocks/>
          </p:cNvCxnSpPr>
          <p:nvPr/>
        </p:nvCxnSpPr>
        <p:spPr>
          <a:xfrm>
            <a:off x="5666833" y="3140968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195">
            <a:extLst>
              <a:ext uri="{FF2B5EF4-FFF2-40B4-BE49-F238E27FC236}">
                <a16:creationId xmlns:a16="http://schemas.microsoft.com/office/drawing/2014/main" id="{406E6F7C-4294-8846-A86B-675658C06C3B}"/>
              </a:ext>
            </a:extLst>
          </p:cNvPr>
          <p:cNvSpPr txBox="1"/>
          <p:nvPr/>
        </p:nvSpPr>
        <p:spPr>
          <a:xfrm>
            <a:off x="5902611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  <a:endParaRPr lang="en-US" dirty="0"/>
          </a:p>
        </p:txBody>
      </p:sp>
      <p:sp>
        <p:nvSpPr>
          <p:cNvPr id="76" name="Parentesi graffa chiusa 27">
            <a:extLst>
              <a:ext uri="{FF2B5EF4-FFF2-40B4-BE49-F238E27FC236}">
                <a16:creationId xmlns:a16="http://schemas.microsoft.com/office/drawing/2014/main" id="{85A004BB-D2E3-BC40-BDCC-F86B26BBC2A1}"/>
              </a:ext>
            </a:extLst>
          </p:cNvPr>
          <p:cNvSpPr/>
          <p:nvPr/>
        </p:nvSpPr>
        <p:spPr>
          <a:xfrm rot="5400000">
            <a:off x="2861971" y="2348394"/>
            <a:ext cx="360040" cy="5721240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ngolo ripiegato 26">
            <a:extLst>
              <a:ext uri="{FF2B5EF4-FFF2-40B4-BE49-F238E27FC236}">
                <a16:creationId xmlns:a16="http://schemas.microsoft.com/office/drawing/2014/main" id="{49DD865D-31F8-CB4B-A925-5DE7C8E862B0}"/>
              </a:ext>
            </a:extLst>
          </p:cNvPr>
          <p:cNvSpPr/>
          <p:nvPr/>
        </p:nvSpPr>
        <p:spPr>
          <a:xfrm>
            <a:off x="1033220" y="5506619"/>
            <a:ext cx="4017541" cy="838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>
                <a:solidFill>
                  <a:schemeClr val="tx1"/>
                </a:solidFill>
              </a:rPr>
              <a:t>Evaluate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>
                <a:solidFill>
                  <a:schemeClr val="tx1"/>
                </a:solidFill>
              </a:rPr>
              <a:t>the power consumption</a:t>
            </a:r>
            <a:r>
              <a:rPr lang="it-IT" sz="2000" dirty="0">
                <a:solidFill>
                  <a:schemeClr val="tx1"/>
                </a:solidFill>
              </a:rPr>
              <a:t> / </a:t>
            </a:r>
            <a:r>
              <a:rPr lang="it-IT" sz="2000">
                <a:solidFill>
                  <a:schemeClr val="tx1"/>
                </a:solidFill>
              </a:rPr>
              <a:t>image distortion </a:t>
            </a:r>
            <a:r>
              <a:rPr lang="it-IT" sz="2000" dirty="0" err="1">
                <a:solidFill>
                  <a:schemeClr val="tx1"/>
                </a:solidFill>
              </a:rPr>
              <a:t>tradeoff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Connettore 2 24">
            <a:extLst>
              <a:ext uri="{FF2B5EF4-FFF2-40B4-BE49-F238E27FC236}">
                <a16:creationId xmlns:a16="http://schemas.microsoft.com/office/drawing/2014/main" id="{A4A6299A-F020-F04F-BD24-035346F572B9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2491033" y="3125924"/>
            <a:ext cx="896467" cy="563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7195">
            <a:extLst>
              <a:ext uri="{FF2B5EF4-FFF2-40B4-BE49-F238E27FC236}">
                <a16:creationId xmlns:a16="http://schemas.microsoft.com/office/drawing/2014/main" id="{4B9DF4E3-97E3-A149-802A-3678ED7D3C1D}"/>
              </a:ext>
            </a:extLst>
          </p:cNvPr>
          <p:cNvSpPr txBox="1"/>
          <p:nvPr/>
        </p:nvSpPr>
        <p:spPr>
          <a:xfrm>
            <a:off x="2734126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57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48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4. Compute </a:t>
            </a:r>
            <a:r>
              <a:rPr lang="it-IT" sz="4400" kern="1200" dirty="0" err="1">
                <a:solidFill>
                  <a:schemeClr val="tx1"/>
                </a:solidFill>
              </a:rPr>
              <a:t>distortion</a:t>
            </a:r>
            <a:r>
              <a:rPr lang="it-IT" sz="4400" kern="1200" dirty="0">
                <a:solidFill>
                  <a:schemeClr val="tx1"/>
                </a:solidFill>
              </a:rPr>
              <a:t> and </a:t>
            </a:r>
            <a:r>
              <a:rPr lang="it-IT" sz="4400" kern="1200" dirty="0" err="1">
                <a:solidFill>
                  <a:schemeClr val="tx1"/>
                </a:solidFill>
              </a:rPr>
              <a:t>evaluate</a:t>
            </a:r>
            <a:r>
              <a:rPr lang="it-IT" sz="4400" kern="1200" dirty="0">
                <a:solidFill>
                  <a:schemeClr val="tx1"/>
                </a:solidFill>
              </a:rPr>
              <a:t> </a:t>
            </a:r>
            <a:r>
              <a:rPr lang="it-IT" sz="4400" kern="1200" dirty="0" err="1">
                <a:solidFill>
                  <a:schemeClr val="tx1"/>
                </a:solidFill>
              </a:rPr>
              <a:t>trade</a:t>
            </a:r>
            <a:r>
              <a:rPr lang="it-IT" sz="4400" kern="1200" dirty="0">
                <a:solidFill>
                  <a:schemeClr val="tx1"/>
                </a:solidFill>
              </a:rPr>
              <a:t>-off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00808"/>
            <a:ext cx="8507288" cy="5040560"/>
          </a:xfrm>
        </p:spPr>
        <p:txBody>
          <a:bodyPr>
            <a:normAutofit/>
          </a:bodyPr>
          <a:lstStyle/>
          <a:p>
            <a:r>
              <a:rPr lang="it-IT" dirty="0" err="1"/>
              <a:t>Almost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Session 1</a:t>
            </a:r>
          </a:p>
          <a:p>
            <a:endParaRPr lang="it-IT" dirty="0"/>
          </a:p>
          <a:p>
            <a:r>
              <a:rPr lang="it-IT" dirty="0"/>
              <a:t>Small </a:t>
            </a:r>
            <a:r>
              <a:rPr lang="it-IT" dirty="0" err="1"/>
              <a:t>difference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Some «</a:t>
            </a:r>
            <a:r>
              <a:rPr lang="it-IT" dirty="0" err="1"/>
              <a:t>distortions</a:t>
            </a:r>
            <a:r>
              <a:rPr lang="it-IT" dirty="0"/>
              <a:t>» are </a:t>
            </a:r>
            <a:r>
              <a:rPr lang="it-IT" dirty="0" err="1"/>
              <a:t>eliminated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converting</a:t>
            </a:r>
            <a:r>
              <a:rPr lang="it-IT" dirty="0"/>
              <a:t> to 6-bit RGB and </a:t>
            </a:r>
            <a:r>
              <a:rPr lang="it-IT" dirty="0" err="1"/>
              <a:t>resizing</a:t>
            </a:r>
            <a:r>
              <a:rPr lang="it-IT" dirty="0"/>
              <a:t> the image</a:t>
            </a:r>
            <a:endParaRPr lang="it-IT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10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ra\Desktop\Polito\Didattica\EOES 14-15\Materiale\2013_2014\Labs\Lab3\MATLAB\Image_compensation\image_output\f16_org_3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5">
            <a:extLst>
              <a:ext uri="{FF2B5EF4-FFF2-40B4-BE49-F238E27FC236}">
                <a16:creationId xmlns:a16="http://schemas.microsoft.com/office/drawing/2014/main" id="{3BE3C407-47B5-A54C-94E7-B91A98BCEE33}"/>
              </a:ext>
            </a:extLst>
          </p:cNvPr>
          <p:cNvSpPr/>
          <p:nvPr/>
        </p:nvSpPr>
        <p:spPr>
          <a:xfrm>
            <a:off x="3387500" y="2534818"/>
            <a:ext cx="2279333" cy="118221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Send</a:t>
            </a:r>
            <a:r>
              <a:rPr lang="it-IT" sz="2000" dirty="0">
                <a:solidFill>
                  <a:schemeClr val="tx1"/>
                </a:solidFill>
              </a:rPr>
              <a:t> image to the OLED </a:t>
            </a:r>
            <a:r>
              <a:rPr lang="it-IT" sz="2000" dirty="0" err="1">
                <a:solidFill>
                  <a:schemeClr val="tx1"/>
                </a:solidFill>
              </a:rPr>
              <a:t>through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embedded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ttangolo arrotondato 5">
            <a:extLst>
              <a:ext uri="{FF2B5EF4-FFF2-40B4-BE49-F238E27FC236}">
                <a16:creationId xmlns:a16="http://schemas.microsoft.com/office/drawing/2014/main" id="{B5BAB140-327B-B440-984A-98E4EA1F5724}"/>
              </a:ext>
            </a:extLst>
          </p:cNvPr>
          <p:cNvSpPr/>
          <p:nvPr/>
        </p:nvSpPr>
        <p:spPr>
          <a:xfrm>
            <a:off x="3387500" y="751756"/>
            <a:ext cx="2279333" cy="109306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3" name="Rettangolo arrotondato 5">
            <a:extLst>
              <a:ext uri="{FF2B5EF4-FFF2-40B4-BE49-F238E27FC236}">
                <a16:creationId xmlns:a16="http://schemas.microsoft.com/office/drawing/2014/main" id="{99E4FA66-0C95-E346-80F5-3A78F0C8F81A}"/>
              </a:ext>
            </a:extLst>
          </p:cNvPr>
          <p:cNvSpPr/>
          <p:nvPr/>
        </p:nvSpPr>
        <p:spPr>
          <a:xfrm>
            <a:off x="395533" y="2546076"/>
            <a:ext cx="2095500" cy="1170955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>
                <a:solidFill>
                  <a:schemeClr val="tx1"/>
                </a:solidFill>
              </a:rPr>
              <a:t>image transformations</a:t>
            </a:r>
            <a:r>
              <a:rPr lang="it-IT" sz="2000" dirty="0">
                <a:solidFill>
                  <a:schemeClr val="tx1"/>
                </a:solidFill>
              </a:rPr>
              <a:t> (in MATLAB)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Connettore 2 24">
            <a:extLst>
              <a:ext uri="{FF2B5EF4-FFF2-40B4-BE49-F238E27FC236}">
                <a16:creationId xmlns:a16="http://schemas.microsoft.com/office/drawing/2014/main" id="{4A834566-242D-1048-8E68-8B1EEB8C2B5A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2491036" y="1242864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195">
            <a:extLst>
              <a:ext uri="{FF2B5EF4-FFF2-40B4-BE49-F238E27FC236}">
                <a16:creationId xmlns:a16="http://schemas.microsoft.com/office/drawing/2014/main" id="{275421C8-1292-3A44-82F7-E65DBF77C458}"/>
              </a:ext>
            </a:extLst>
          </p:cNvPr>
          <p:cNvSpPr txBox="1"/>
          <p:nvPr/>
        </p:nvSpPr>
        <p:spPr>
          <a:xfrm>
            <a:off x="2726814" y="908720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39" name="Connettore 2 24">
            <a:extLst>
              <a:ext uri="{FF2B5EF4-FFF2-40B4-BE49-F238E27FC236}">
                <a16:creationId xmlns:a16="http://schemas.microsoft.com/office/drawing/2014/main" id="{55AA7280-9946-BE40-AA85-63B09552AEB9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4527167" y="1844824"/>
            <a:ext cx="0" cy="689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7195">
            <a:extLst>
              <a:ext uri="{FF2B5EF4-FFF2-40B4-BE49-F238E27FC236}">
                <a16:creationId xmlns:a16="http://schemas.microsoft.com/office/drawing/2014/main" id="{51F03936-41B6-6040-AD0D-29C279E15D92}"/>
              </a:ext>
            </a:extLst>
          </p:cNvPr>
          <p:cNvSpPr txBox="1"/>
          <p:nvPr/>
        </p:nvSpPr>
        <p:spPr>
          <a:xfrm>
            <a:off x="4644008" y="1844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43" name="Rettangolo arrotondato 64">
            <a:extLst>
              <a:ext uri="{FF2B5EF4-FFF2-40B4-BE49-F238E27FC236}">
                <a16:creationId xmlns:a16="http://schemas.microsoft.com/office/drawing/2014/main" id="{7C7943C3-C9E9-0643-B568-4C7D13059DB2}"/>
              </a:ext>
            </a:extLst>
          </p:cNvPr>
          <p:cNvSpPr/>
          <p:nvPr/>
        </p:nvSpPr>
        <p:spPr>
          <a:xfrm>
            <a:off x="3355066" y="4037694"/>
            <a:ext cx="2279333" cy="8382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65">
            <a:extLst>
              <a:ext uri="{FF2B5EF4-FFF2-40B4-BE49-F238E27FC236}">
                <a16:creationId xmlns:a16="http://schemas.microsoft.com/office/drawing/2014/main" id="{7ECE98A0-A02B-F04D-AE6D-0228E75C6FAB}"/>
              </a:ext>
            </a:extLst>
          </p:cNvPr>
          <p:cNvSpPr/>
          <p:nvPr/>
        </p:nvSpPr>
        <p:spPr>
          <a:xfrm>
            <a:off x="395534" y="4025079"/>
            <a:ext cx="2095500" cy="8382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Connettore 2 66">
            <a:extLst>
              <a:ext uri="{FF2B5EF4-FFF2-40B4-BE49-F238E27FC236}">
                <a16:creationId xmlns:a16="http://schemas.microsoft.com/office/drawing/2014/main" id="{C08DF489-118B-974B-B8CF-4216E855CC08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1443283" y="3717031"/>
            <a:ext cx="3051450" cy="3206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67">
            <a:extLst>
              <a:ext uri="{FF2B5EF4-FFF2-40B4-BE49-F238E27FC236}">
                <a16:creationId xmlns:a16="http://schemas.microsoft.com/office/drawing/2014/main" id="{6C55CE12-C71D-F04E-9F4C-70F7B66F7225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1443283" y="3717031"/>
            <a:ext cx="1" cy="308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24">
            <a:extLst>
              <a:ext uri="{FF2B5EF4-FFF2-40B4-BE49-F238E27FC236}">
                <a16:creationId xmlns:a16="http://schemas.microsoft.com/office/drawing/2014/main" id="{0BC55B08-4738-0348-AF99-ABFDE0B6338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443283" y="2057601"/>
            <a:ext cx="0" cy="4884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7195">
            <a:extLst>
              <a:ext uri="{FF2B5EF4-FFF2-40B4-BE49-F238E27FC236}">
                <a16:creationId xmlns:a16="http://schemas.microsoft.com/office/drawing/2014/main" id="{46950D46-3CC8-A54F-A47E-099CB87D39E9}"/>
              </a:ext>
            </a:extLst>
          </p:cNvPr>
          <p:cNvSpPr txBox="1"/>
          <p:nvPr/>
        </p:nvSpPr>
        <p:spPr>
          <a:xfrm>
            <a:off x="1475718" y="2057601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60" name="CasellaDiTesto 7195">
            <a:extLst>
              <a:ext uri="{FF2B5EF4-FFF2-40B4-BE49-F238E27FC236}">
                <a16:creationId xmlns:a16="http://schemas.microsoft.com/office/drawing/2014/main" id="{5BC1A419-E2FE-9E42-B25E-CB8BA79941E4}"/>
              </a:ext>
            </a:extLst>
          </p:cNvPr>
          <p:cNvSpPr txBox="1"/>
          <p:nvPr/>
        </p:nvSpPr>
        <p:spPr>
          <a:xfrm>
            <a:off x="1646173" y="3709315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endParaRPr lang="en-US" dirty="0"/>
          </a:p>
        </p:txBody>
      </p:sp>
      <p:sp>
        <p:nvSpPr>
          <p:cNvPr id="72" name="Rettangolo arrotondato 5">
            <a:extLst>
              <a:ext uri="{FF2B5EF4-FFF2-40B4-BE49-F238E27FC236}">
                <a16:creationId xmlns:a16="http://schemas.microsoft.com/office/drawing/2014/main" id="{87AFA554-E6AA-AB47-A1EE-0162A92DFB32}"/>
              </a:ext>
            </a:extLst>
          </p:cNvPr>
          <p:cNvSpPr/>
          <p:nvPr/>
        </p:nvSpPr>
        <p:spPr>
          <a:xfrm>
            <a:off x="6525791" y="2561223"/>
            <a:ext cx="2279333" cy="1170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image </a:t>
            </a:r>
            <a:r>
              <a:rPr lang="it-IT" sz="2000" dirty="0" err="1">
                <a:solidFill>
                  <a:schemeClr val="tx1"/>
                </a:solidFill>
              </a:rPr>
              <a:t>transformations</a:t>
            </a:r>
            <a:r>
              <a:rPr lang="it-IT" sz="2000" dirty="0">
                <a:solidFill>
                  <a:schemeClr val="tx1"/>
                </a:solidFill>
              </a:rPr>
              <a:t> in the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r>
              <a:rPr lang="en-US" sz="2000" dirty="0">
                <a:solidFill>
                  <a:schemeClr val="tx1"/>
                </a:solidFill>
              </a:rPr>
              <a:t>’s MCU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74" name="Connettore 2 24">
            <a:extLst>
              <a:ext uri="{FF2B5EF4-FFF2-40B4-BE49-F238E27FC236}">
                <a16:creationId xmlns:a16="http://schemas.microsoft.com/office/drawing/2014/main" id="{48133721-D162-7E46-BE67-AEB6954FBD2C}"/>
              </a:ext>
            </a:extLst>
          </p:cNvPr>
          <p:cNvCxnSpPr>
            <a:cxnSpLocks/>
          </p:cNvCxnSpPr>
          <p:nvPr/>
        </p:nvCxnSpPr>
        <p:spPr>
          <a:xfrm>
            <a:off x="5666833" y="3140968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195">
            <a:extLst>
              <a:ext uri="{FF2B5EF4-FFF2-40B4-BE49-F238E27FC236}">
                <a16:creationId xmlns:a16="http://schemas.microsoft.com/office/drawing/2014/main" id="{406E6F7C-4294-8846-A86B-675658C06C3B}"/>
              </a:ext>
            </a:extLst>
          </p:cNvPr>
          <p:cNvSpPr txBox="1"/>
          <p:nvPr/>
        </p:nvSpPr>
        <p:spPr>
          <a:xfrm>
            <a:off x="5902611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</a:t>
            </a:r>
            <a:endParaRPr lang="en-US" dirty="0"/>
          </a:p>
        </p:txBody>
      </p:sp>
      <p:sp>
        <p:nvSpPr>
          <p:cNvPr id="76" name="Parentesi graffa chiusa 27">
            <a:extLst>
              <a:ext uri="{FF2B5EF4-FFF2-40B4-BE49-F238E27FC236}">
                <a16:creationId xmlns:a16="http://schemas.microsoft.com/office/drawing/2014/main" id="{85A004BB-D2E3-BC40-BDCC-F86B26BBC2A1}"/>
              </a:ext>
            </a:extLst>
          </p:cNvPr>
          <p:cNvSpPr/>
          <p:nvPr/>
        </p:nvSpPr>
        <p:spPr>
          <a:xfrm rot="5400000">
            <a:off x="2861971" y="2348394"/>
            <a:ext cx="360040" cy="5721240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ngolo ripiegato 26">
            <a:extLst>
              <a:ext uri="{FF2B5EF4-FFF2-40B4-BE49-F238E27FC236}">
                <a16:creationId xmlns:a16="http://schemas.microsoft.com/office/drawing/2014/main" id="{49DD865D-31F8-CB4B-A925-5DE7C8E862B0}"/>
              </a:ext>
            </a:extLst>
          </p:cNvPr>
          <p:cNvSpPr/>
          <p:nvPr/>
        </p:nvSpPr>
        <p:spPr>
          <a:xfrm>
            <a:off x="1033220" y="5506619"/>
            <a:ext cx="4017541" cy="838200"/>
          </a:xfrm>
          <a:prstGeom prst="foldedCorner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>
                <a:solidFill>
                  <a:schemeClr val="tx1"/>
                </a:solidFill>
              </a:rPr>
              <a:t>Evaluate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>
                <a:solidFill>
                  <a:schemeClr val="tx1"/>
                </a:solidFill>
              </a:rPr>
              <a:t>the power consumption</a:t>
            </a:r>
            <a:r>
              <a:rPr lang="it-IT" sz="2000" dirty="0">
                <a:solidFill>
                  <a:schemeClr val="tx1"/>
                </a:solidFill>
              </a:rPr>
              <a:t> / </a:t>
            </a:r>
            <a:r>
              <a:rPr lang="it-IT" sz="2000">
                <a:solidFill>
                  <a:schemeClr val="tx1"/>
                </a:solidFill>
              </a:rPr>
              <a:t>image distortion </a:t>
            </a:r>
            <a:r>
              <a:rPr lang="it-IT" sz="2000" dirty="0" err="1">
                <a:solidFill>
                  <a:schemeClr val="tx1"/>
                </a:solidFill>
              </a:rPr>
              <a:t>tradeoff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Connettore 2 24">
            <a:extLst>
              <a:ext uri="{FF2B5EF4-FFF2-40B4-BE49-F238E27FC236}">
                <a16:creationId xmlns:a16="http://schemas.microsoft.com/office/drawing/2014/main" id="{A4A6299A-F020-F04F-BD24-035346F572B9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2491033" y="3125924"/>
            <a:ext cx="896467" cy="563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7195">
            <a:extLst>
              <a:ext uri="{FF2B5EF4-FFF2-40B4-BE49-F238E27FC236}">
                <a16:creationId xmlns:a16="http://schemas.microsoft.com/office/drawing/2014/main" id="{4B9DF4E3-97E3-A149-802A-3678ED7D3C1D}"/>
              </a:ext>
            </a:extLst>
          </p:cNvPr>
          <p:cNvSpPr txBox="1"/>
          <p:nvPr/>
        </p:nvSpPr>
        <p:spPr>
          <a:xfrm>
            <a:off x="2734126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37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4800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r>
              <a:rPr lang="it-IT" sz="4400" kern="1200" dirty="0">
                <a:solidFill>
                  <a:schemeClr val="tx1"/>
                </a:solidFill>
              </a:rPr>
              <a:t>6. </a:t>
            </a:r>
            <a:r>
              <a:rPr lang="it-IT" sz="4400" kern="1200" dirty="0" err="1">
                <a:solidFill>
                  <a:schemeClr val="tx1"/>
                </a:solidFill>
              </a:rPr>
              <a:t>Apply</a:t>
            </a:r>
            <a:r>
              <a:rPr lang="it-IT" sz="4400" kern="1200" dirty="0">
                <a:solidFill>
                  <a:schemeClr val="tx1"/>
                </a:solidFill>
              </a:rPr>
              <a:t> image </a:t>
            </a:r>
            <a:r>
              <a:rPr lang="it-IT" sz="4400" kern="1200" dirty="0" err="1">
                <a:solidFill>
                  <a:schemeClr val="tx1"/>
                </a:solidFill>
              </a:rPr>
              <a:t>transformations</a:t>
            </a:r>
            <a:r>
              <a:rPr lang="it-IT" sz="4400" kern="1200" dirty="0">
                <a:solidFill>
                  <a:schemeClr val="tx1"/>
                </a:solidFill>
              </a:rPr>
              <a:t> in the </a:t>
            </a:r>
            <a:r>
              <a:rPr lang="it-IT" sz="4400" kern="1200" dirty="0" err="1">
                <a:solidFill>
                  <a:schemeClr val="tx1"/>
                </a:solidFill>
              </a:rPr>
              <a:t>board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00808"/>
            <a:ext cx="8507288" cy="5040560"/>
          </a:xfrm>
        </p:spPr>
        <p:txBody>
          <a:bodyPr>
            <a:normAutofit/>
          </a:bodyPr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transformations</a:t>
            </a:r>
            <a:r>
              <a:rPr lang="it-IT" dirty="0"/>
              <a:t> can be </a:t>
            </a:r>
            <a:r>
              <a:rPr lang="it-IT" dirty="0" err="1"/>
              <a:t>applied</a:t>
            </a:r>
            <a:r>
              <a:rPr lang="it-IT" dirty="0"/>
              <a:t>?</a:t>
            </a:r>
          </a:p>
          <a:p>
            <a:endParaRPr lang="it-IT" b="1" dirty="0"/>
          </a:p>
          <a:p>
            <a:r>
              <a:rPr lang="it-IT" dirty="0" err="1"/>
              <a:t>What</a:t>
            </a:r>
            <a:r>
              <a:rPr lang="it-IT" dirty="0"/>
              <a:t> are the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MATLAB?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 txBox="1">
            <a:spLocks/>
          </p:cNvSpPr>
          <p:nvPr/>
        </p:nvSpPr>
        <p:spPr>
          <a:xfrm>
            <a:off x="457200" y="2790056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None/>
              <a:defRPr lang="it-IT" sz="4400" b="1">
                <a:latin typeface="Cambria" pitchFamily="18" charset="0"/>
                <a:ea typeface="+mj-ea"/>
                <a:cs typeface="+mj-cs"/>
              </a:defRPr>
            </a:lvl1pPr>
          </a:lstStyle>
          <a:p>
            <a:r>
              <a:rPr lang="it-IT" dirty="0" err="1"/>
              <a:t>Assignment</a:t>
            </a:r>
            <a:r>
              <a:rPr lang="it-IT" dirty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1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D11FD9-B34C-C943-95DC-F023B3E4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12839-2835-4242-A568-909B8B2E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pixel transformations studied in the first session on a real compact OLED display. </a:t>
            </a:r>
          </a:p>
          <a:p>
            <a:pPr lvl="1"/>
            <a:r>
              <a:rPr lang="en-US" dirty="0"/>
              <a:t>Check the </a:t>
            </a:r>
            <a:r>
              <a:rPr lang="en-US" i="1" dirty="0"/>
              <a:t>real</a:t>
            </a:r>
            <a:r>
              <a:rPr lang="en-US" dirty="0"/>
              <a:t> visual quality of the output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332451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ra\Desktop\Polito\Didattica\EOES 14-15\Materiale\2013_2014\Labs\Lab3\MATLAB\Image_compensation\image_output\f16_org_3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tangolo arrotondato 5">
            <a:extLst>
              <a:ext uri="{FF2B5EF4-FFF2-40B4-BE49-F238E27FC236}">
                <a16:creationId xmlns:a16="http://schemas.microsoft.com/office/drawing/2014/main" id="{B5BAB140-327B-B440-984A-98E4EA1F5724}"/>
              </a:ext>
            </a:extLst>
          </p:cNvPr>
          <p:cNvSpPr/>
          <p:nvPr/>
        </p:nvSpPr>
        <p:spPr>
          <a:xfrm>
            <a:off x="3387500" y="751756"/>
            <a:ext cx="2279333" cy="109306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34" name="Connettore 2 24">
            <a:extLst>
              <a:ext uri="{FF2B5EF4-FFF2-40B4-BE49-F238E27FC236}">
                <a16:creationId xmlns:a16="http://schemas.microsoft.com/office/drawing/2014/main" id="{4A834566-242D-1048-8E68-8B1EEB8C2B5A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2491036" y="1242864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195">
            <a:extLst>
              <a:ext uri="{FF2B5EF4-FFF2-40B4-BE49-F238E27FC236}">
                <a16:creationId xmlns:a16="http://schemas.microsoft.com/office/drawing/2014/main" id="{275421C8-1292-3A44-82F7-E65DBF77C458}"/>
              </a:ext>
            </a:extLst>
          </p:cNvPr>
          <p:cNvSpPr txBox="1"/>
          <p:nvPr/>
        </p:nvSpPr>
        <p:spPr>
          <a:xfrm>
            <a:off x="2726814" y="908720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9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ra\Desktop\Polito\Didattica\EOES 14-15\Materiale\2013_2014\Labs\Lab3\MATLAB\Image_compensation\image_output\f16_org_3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5">
            <a:extLst>
              <a:ext uri="{FF2B5EF4-FFF2-40B4-BE49-F238E27FC236}">
                <a16:creationId xmlns:a16="http://schemas.microsoft.com/office/drawing/2014/main" id="{3BE3C407-47B5-A54C-94E7-B91A98BCEE33}"/>
              </a:ext>
            </a:extLst>
          </p:cNvPr>
          <p:cNvSpPr/>
          <p:nvPr/>
        </p:nvSpPr>
        <p:spPr>
          <a:xfrm>
            <a:off x="3387500" y="2534818"/>
            <a:ext cx="2279333" cy="1182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Send</a:t>
            </a:r>
            <a:r>
              <a:rPr lang="it-IT" sz="2000" dirty="0">
                <a:solidFill>
                  <a:schemeClr val="tx1"/>
                </a:solidFill>
              </a:rPr>
              <a:t> image to the OLED </a:t>
            </a:r>
            <a:r>
              <a:rPr lang="it-IT" sz="2000" dirty="0" err="1">
                <a:solidFill>
                  <a:schemeClr val="tx1"/>
                </a:solidFill>
              </a:rPr>
              <a:t>through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embedded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ttangolo arrotondato 5">
            <a:extLst>
              <a:ext uri="{FF2B5EF4-FFF2-40B4-BE49-F238E27FC236}">
                <a16:creationId xmlns:a16="http://schemas.microsoft.com/office/drawing/2014/main" id="{B5BAB140-327B-B440-984A-98E4EA1F5724}"/>
              </a:ext>
            </a:extLst>
          </p:cNvPr>
          <p:cNvSpPr/>
          <p:nvPr/>
        </p:nvSpPr>
        <p:spPr>
          <a:xfrm>
            <a:off x="3387500" y="751756"/>
            <a:ext cx="2279333" cy="109306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34" name="Connettore 2 24">
            <a:extLst>
              <a:ext uri="{FF2B5EF4-FFF2-40B4-BE49-F238E27FC236}">
                <a16:creationId xmlns:a16="http://schemas.microsoft.com/office/drawing/2014/main" id="{4A834566-242D-1048-8E68-8B1EEB8C2B5A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2491036" y="1242864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195">
            <a:extLst>
              <a:ext uri="{FF2B5EF4-FFF2-40B4-BE49-F238E27FC236}">
                <a16:creationId xmlns:a16="http://schemas.microsoft.com/office/drawing/2014/main" id="{275421C8-1292-3A44-82F7-E65DBF77C458}"/>
              </a:ext>
            </a:extLst>
          </p:cNvPr>
          <p:cNvSpPr txBox="1"/>
          <p:nvPr/>
        </p:nvSpPr>
        <p:spPr>
          <a:xfrm>
            <a:off x="2726814" y="908720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39" name="Connettore 2 24">
            <a:extLst>
              <a:ext uri="{FF2B5EF4-FFF2-40B4-BE49-F238E27FC236}">
                <a16:creationId xmlns:a16="http://schemas.microsoft.com/office/drawing/2014/main" id="{55AA7280-9946-BE40-AA85-63B09552AEB9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4527167" y="1844824"/>
            <a:ext cx="0" cy="689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7195">
            <a:extLst>
              <a:ext uri="{FF2B5EF4-FFF2-40B4-BE49-F238E27FC236}">
                <a16:creationId xmlns:a16="http://schemas.microsoft.com/office/drawing/2014/main" id="{51F03936-41B6-6040-AD0D-29C279E15D92}"/>
              </a:ext>
            </a:extLst>
          </p:cNvPr>
          <p:cNvSpPr txBox="1"/>
          <p:nvPr/>
        </p:nvSpPr>
        <p:spPr>
          <a:xfrm>
            <a:off x="4644008" y="1844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7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ra\Desktop\Polito\Didattica\EOES 14-15\Materiale\2013_2014\Labs\Lab3\MATLAB\Image_compensation\image_output\f16_org_3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tangolo arrotondato 5">
            <a:extLst>
              <a:ext uri="{FF2B5EF4-FFF2-40B4-BE49-F238E27FC236}">
                <a16:creationId xmlns:a16="http://schemas.microsoft.com/office/drawing/2014/main" id="{B5BAB140-327B-B440-984A-98E4EA1F5724}"/>
              </a:ext>
            </a:extLst>
          </p:cNvPr>
          <p:cNvSpPr/>
          <p:nvPr/>
        </p:nvSpPr>
        <p:spPr>
          <a:xfrm>
            <a:off x="3387500" y="751756"/>
            <a:ext cx="2279333" cy="109306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3" name="Rettangolo arrotondato 5">
            <a:extLst>
              <a:ext uri="{FF2B5EF4-FFF2-40B4-BE49-F238E27FC236}">
                <a16:creationId xmlns:a16="http://schemas.microsoft.com/office/drawing/2014/main" id="{99E4FA66-0C95-E346-80F5-3A78F0C8F81A}"/>
              </a:ext>
            </a:extLst>
          </p:cNvPr>
          <p:cNvSpPr/>
          <p:nvPr/>
        </p:nvSpPr>
        <p:spPr>
          <a:xfrm>
            <a:off x="395533" y="2546076"/>
            <a:ext cx="2095500" cy="1170955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image </a:t>
            </a:r>
            <a:r>
              <a:rPr lang="it-IT" sz="2000" dirty="0" err="1">
                <a:solidFill>
                  <a:schemeClr val="tx1"/>
                </a:solidFill>
              </a:rPr>
              <a:t>transformations</a:t>
            </a:r>
            <a:r>
              <a:rPr lang="it-IT" sz="2000" dirty="0">
                <a:solidFill>
                  <a:schemeClr val="tx1"/>
                </a:solidFill>
              </a:rPr>
              <a:t> (in MATLAB)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Connettore 2 24">
            <a:extLst>
              <a:ext uri="{FF2B5EF4-FFF2-40B4-BE49-F238E27FC236}">
                <a16:creationId xmlns:a16="http://schemas.microsoft.com/office/drawing/2014/main" id="{4A834566-242D-1048-8E68-8B1EEB8C2B5A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2491036" y="1242864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195">
            <a:extLst>
              <a:ext uri="{FF2B5EF4-FFF2-40B4-BE49-F238E27FC236}">
                <a16:creationId xmlns:a16="http://schemas.microsoft.com/office/drawing/2014/main" id="{275421C8-1292-3A44-82F7-E65DBF77C458}"/>
              </a:ext>
            </a:extLst>
          </p:cNvPr>
          <p:cNvSpPr txBox="1"/>
          <p:nvPr/>
        </p:nvSpPr>
        <p:spPr>
          <a:xfrm>
            <a:off x="2726814" y="908720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39" name="Connettore 2 24">
            <a:extLst>
              <a:ext uri="{FF2B5EF4-FFF2-40B4-BE49-F238E27FC236}">
                <a16:creationId xmlns:a16="http://schemas.microsoft.com/office/drawing/2014/main" id="{55AA7280-9946-BE40-AA85-63B09552AEB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27167" y="1844824"/>
            <a:ext cx="0" cy="689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7195">
            <a:extLst>
              <a:ext uri="{FF2B5EF4-FFF2-40B4-BE49-F238E27FC236}">
                <a16:creationId xmlns:a16="http://schemas.microsoft.com/office/drawing/2014/main" id="{51F03936-41B6-6040-AD0D-29C279E15D92}"/>
              </a:ext>
            </a:extLst>
          </p:cNvPr>
          <p:cNvSpPr txBox="1"/>
          <p:nvPr/>
        </p:nvSpPr>
        <p:spPr>
          <a:xfrm>
            <a:off x="4644008" y="1844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cxnSp>
        <p:nvCxnSpPr>
          <p:cNvPr id="51" name="Connettore 2 24">
            <a:extLst>
              <a:ext uri="{FF2B5EF4-FFF2-40B4-BE49-F238E27FC236}">
                <a16:creationId xmlns:a16="http://schemas.microsoft.com/office/drawing/2014/main" id="{0BC55B08-4738-0348-AF99-ABFDE0B6338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443283" y="2057601"/>
            <a:ext cx="0" cy="4884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7195">
            <a:extLst>
              <a:ext uri="{FF2B5EF4-FFF2-40B4-BE49-F238E27FC236}">
                <a16:creationId xmlns:a16="http://schemas.microsoft.com/office/drawing/2014/main" id="{46950D46-3CC8-A54F-A47E-099CB87D39E9}"/>
              </a:ext>
            </a:extLst>
          </p:cNvPr>
          <p:cNvSpPr txBox="1"/>
          <p:nvPr/>
        </p:nvSpPr>
        <p:spPr>
          <a:xfrm>
            <a:off x="1475718" y="2057601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24" name="Rettangolo arrotondato 5">
            <a:extLst>
              <a:ext uri="{FF2B5EF4-FFF2-40B4-BE49-F238E27FC236}">
                <a16:creationId xmlns:a16="http://schemas.microsoft.com/office/drawing/2014/main" id="{3E606980-1510-5B4F-AD49-34174362E50F}"/>
              </a:ext>
            </a:extLst>
          </p:cNvPr>
          <p:cNvSpPr/>
          <p:nvPr/>
        </p:nvSpPr>
        <p:spPr>
          <a:xfrm>
            <a:off x="3387500" y="2534818"/>
            <a:ext cx="2279333" cy="1182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Send</a:t>
            </a:r>
            <a:r>
              <a:rPr lang="it-IT" sz="2000" dirty="0">
                <a:solidFill>
                  <a:schemeClr val="tx1"/>
                </a:solidFill>
              </a:rPr>
              <a:t> image to the OLED </a:t>
            </a:r>
            <a:r>
              <a:rPr lang="it-IT" sz="2000" dirty="0" err="1">
                <a:solidFill>
                  <a:schemeClr val="tx1"/>
                </a:solidFill>
              </a:rPr>
              <a:t>through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embedded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0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ra\Desktop\Polito\Didattica\EOES 14-15\Materiale\2013_2014\Labs\Lab3\MATLAB\Image_compensation\image_output\f16_org_3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5">
            <a:extLst>
              <a:ext uri="{FF2B5EF4-FFF2-40B4-BE49-F238E27FC236}">
                <a16:creationId xmlns:a16="http://schemas.microsoft.com/office/drawing/2014/main" id="{3BE3C407-47B5-A54C-94E7-B91A98BCEE33}"/>
              </a:ext>
            </a:extLst>
          </p:cNvPr>
          <p:cNvSpPr/>
          <p:nvPr/>
        </p:nvSpPr>
        <p:spPr>
          <a:xfrm>
            <a:off x="3387500" y="2534818"/>
            <a:ext cx="2279333" cy="1182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Send</a:t>
            </a:r>
            <a:r>
              <a:rPr lang="it-IT" sz="2000" dirty="0">
                <a:solidFill>
                  <a:schemeClr val="tx1"/>
                </a:solidFill>
              </a:rPr>
              <a:t> image to the OLED </a:t>
            </a:r>
            <a:r>
              <a:rPr lang="it-IT" sz="2000" dirty="0" err="1">
                <a:solidFill>
                  <a:schemeClr val="tx1"/>
                </a:solidFill>
              </a:rPr>
              <a:t>through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embedded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ttangolo arrotondato 5">
            <a:extLst>
              <a:ext uri="{FF2B5EF4-FFF2-40B4-BE49-F238E27FC236}">
                <a16:creationId xmlns:a16="http://schemas.microsoft.com/office/drawing/2014/main" id="{B5BAB140-327B-B440-984A-98E4EA1F5724}"/>
              </a:ext>
            </a:extLst>
          </p:cNvPr>
          <p:cNvSpPr/>
          <p:nvPr/>
        </p:nvSpPr>
        <p:spPr>
          <a:xfrm>
            <a:off x="3387500" y="751756"/>
            <a:ext cx="2279333" cy="109306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3" name="Rettangolo arrotondato 5">
            <a:extLst>
              <a:ext uri="{FF2B5EF4-FFF2-40B4-BE49-F238E27FC236}">
                <a16:creationId xmlns:a16="http://schemas.microsoft.com/office/drawing/2014/main" id="{99E4FA66-0C95-E346-80F5-3A78F0C8F81A}"/>
              </a:ext>
            </a:extLst>
          </p:cNvPr>
          <p:cNvSpPr/>
          <p:nvPr/>
        </p:nvSpPr>
        <p:spPr>
          <a:xfrm>
            <a:off x="395533" y="2546076"/>
            <a:ext cx="2095500" cy="1170955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image </a:t>
            </a:r>
            <a:r>
              <a:rPr lang="it-IT" sz="2000" dirty="0" err="1">
                <a:solidFill>
                  <a:schemeClr val="tx1"/>
                </a:solidFill>
              </a:rPr>
              <a:t>transformations</a:t>
            </a:r>
            <a:r>
              <a:rPr lang="it-IT" sz="2000" dirty="0">
                <a:solidFill>
                  <a:schemeClr val="tx1"/>
                </a:solidFill>
              </a:rPr>
              <a:t> (in MATLAB)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Connettore 2 24">
            <a:extLst>
              <a:ext uri="{FF2B5EF4-FFF2-40B4-BE49-F238E27FC236}">
                <a16:creationId xmlns:a16="http://schemas.microsoft.com/office/drawing/2014/main" id="{4A834566-242D-1048-8E68-8B1EEB8C2B5A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2491036" y="1242864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195">
            <a:extLst>
              <a:ext uri="{FF2B5EF4-FFF2-40B4-BE49-F238E27FC236}">
                <a16:creationId xmlns:a16="http://schemas.microsoft.com/office/drawing/2014/main" id="{275421C8-1292-3A44-82F7-E65DBF77C458}"/>
              </a:ext>
            </a:extLst>
          </p:cNvPr>
          <p:cNvSpPr txBox="1"/>
          <p:nvPr/>
        </p:nvSpPr>
        <p:spPr>
          <a:xfrm>
            <a:off x="2726814" y="908720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39" name="Connettore 2 24">
            <a:extLst>
              <a:ext uri="{FF2B5EF4-FFF2-40B4-BE49-F238E27FC236}">
                <a16:creationId xmlns:a16="http://schemas.microsoft.com/office/drawing/2014/main" id="{55AA7280-9946-BE40-AA85-63B09552AEB9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4527167" y="1844824"/>
            <a:ext cx="0" cy="689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7195">
            <a:extLst>
              <a:ext uri="{FF2B5EF4-FFF2-40B4-BE49-F238E27FC236}">
                <a16:creationId xmlns:a16="http://schemas.microsoft.com/office/drawing/2014/main" id="{51F03936-41B6-6040-AD0D-29C279E15D92}"/>
              </a:ext>
            </a:extLst>
          </p:cNvPr>
          <p:cNvSpPr txBox="1"/>
          <p:nvPr/>
        </p:nvSpPr>
        <p:spPr>
          <a:xfrm>
            <a:off x="4644008" y="1844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43" name="Rettangolo arrotondato 64">
            <a:extLst>
              <a:ext uri="{FF2B5EF4-FFF2-40B4-BE49-F238E27FC236}">
                <a16:creationId xmlns:a16="http://schemas.microsoft.com/office/drawing/2014/main" id="{7C7943C3-C9E9-0643-B568-4C7D13059DB2}"/>
              </a:ext>
            </a:extLst>
          </p:cNvPr>
          <p:cNvSpPr/>
          <p:nvPr/>
        </p:nvSpPr>
        <p:spPr>
          <a:xfrm>
            <a:off x="3355066" y="4037694"/>
            <a:ext cx="2279333" cy="8382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65">
            <a:extLst>
              <a:ext uri="{FF2B5EF4-FFF2-40B4-BE49-F238E27FC236}">
                <a16:creationId xmlns:a16="http://schemas.microsoft.com/office/drawing/2014/main" id="{7ECE98A0-A02B-F04D-AE6D-0228E75C6FAB}"/>
              </a:ext>
            </a:extLst>
          </p:cNvPr>
          <p:cNvSpPr/>
          <p:nvPr/>
        </p:nvSpPr>
        <p:spPr>
          <a:xfrm>
            <a:off x="395534" y="4025079"/>
            <a:ext cx="2095500" cy="8382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Connettore 2 66">
            <a:extLst>
              <a:ext uri="{FF2B5EF4-FFF2-40B4-BE49-F238E27FC236}">
                <a16:creationId xmlns:a16="http://schemas.microsoft.com/office/drawing/2014/main" id="{C08DF489-118B-974B-B8CF-4216E855CC08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1443283" y="3717031"/>
            <a:ext cx="3051450" cy="3206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67">
            <a:extLst>
              <a:ext uri="{FF2B5EF4-FFF2-40B4-BE49-F238E27FC236}">
                <a16:creationId xmlns:a16="http://schemas.microsoft.com/office/drawing/2014/main" id="{6C55CE12-C71D-F04E-9F4C-70F7B66F7225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1443283" y="3717031"/>
            <a:ext cx="1" cy="308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24">
            <a:extLst>
              <a:ext uri="{FF2B5EF4-FFF2-40B4-BE49-F238E27FC236}">
                <a16:creationId xmlns:a16="http://schemas.microsoft.com/office/drawing/2014/main" id="{0BC55B08-4738-0348-AF99-ABFDE0B6338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443283" y="2057601"/>
            <a:ext cx="0" cy="4884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7195">
            <a:extLst>
              <a:ext uri="{FF2B5EF4-FFF2-40B4-BE49-F238E27FC236}">
                <a16:creationId xmlns:a16="http://schemas.microsoft.com/office/drawing/2014/main" id="{46950D46-3CC8-A54F-A47E-099CB87D39E9}"/>
              </a:ext>
            </a:extLst>
          </p:cNvPr>
          <p:cNvSpPr txBox="1"/>
          <p:nvPr/>
        </p:nvSpPr>
        <p:spPr>
          <a:xfrm>
            <a:off x="1475718" y="2057601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60" name="CasellaDiTesto 7195">
            <a:extLst>
              <a:ext uri="{FF2B5EF4-FFF2-40B4-BE49-F238E27FC236}">
                <a16:creationId xmlns:a16="http://schemas.microsoft.com/office/drawing/2014/main" id="{5BC1A419-E2FE-9E42-B25E-CB8BA79941E4}"/>
              </a:ext>
            </a:extLst>
          </p:cNvPr>
          <p:cNvSpPr txBox="1"/>
          <p:nvPr/>
        </p:nvSpPr>
        <p:spPr>
          <a:xfrm>
            <a:off x="1646173" y="3709315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7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ra\Desktop\Polito\Didattica\EOES 14-15\Materiale\2013_2014\Labs\Lab3\MATLAB\Image_compensation\image_output\f16_org_30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5">
            <a:extLst>
              <a:ext uri="{FF2B5EF4-FFF2-40B4-BE49-F238E27FC236}">
                <a16:creationId xmlns:a16="http://schemas.microsoft.com/office/drawing/2014/main" id="{3BE3C407-47B5-A54C-94E7-B91A98BCEE33}"/>
              </a:ext>
            </a:extLst>
          </p:cNvPr>
          <p:cNvSpPr/>
          <p:nvPr/>
        </p:nvSpPr>
        <p:spPr>
          <a:xfrm>
            <a:off x="3387500" y="2534818"/>
            <a:ext cx="2279333" cy="1182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Send</a:t>
            </a:r>
            <a:r>
              <a:rPr lang="it-IT" sz="2000" dirty="0">
                <a:solidFill>
                  <a:schemeClr val="tx1"/>
                </a:solidFill>
              </a:rPr>
              <a:t> image to the OLED </a:t>
            </a:r>
            <a:r>
              <a:rPr lang="it-IT" sz="2000" dirty="0" err="1">
                <a:solidFill>
                  <a:schemeClr val="tx1"/>
                </a:solidFill>
              </a:rPr>
              <a:t>through</a:t>
            </a:r>
            <a:r>
              <a:rPr lang="it-IT" sz="2000" dirty="0">
                <a:solidFill>
                  <a:schemeClr val="tx1"/>
                </a:solidFill>
              </a:rPr>
              <a:t> the </a:t>
            </a:r>
            <a:r>
              <a:rPr lang="it-IT" sz="2000" dirty="0" err="1">
                <a:solidFill>
                  <a:schemeClr val="tx1"/>
                </a:solidFill>
              </a:rPr>
              <a:t>embedded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board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ttangolo arrotondato 5">
            <a:extLst>
              <a:ext uri="{FF2B5EF4-FFF2-40B4-BE49-F238E27FC236}">
                <a16:creationId xmlns:a16="http://schemas.microsoft.com/office/drawing/2014/main" id="{B5BAB140-327B-B440-984A-98E4EA1F5724}"/>
              </a:ext>
            </a:extLst>
          </p:cNvPr>
          <p:cNvSpPr/>
          <p:nvPr/>
        </p:nvSpPr>
        <p:spPr>
          <a:xfrm>
            <a:off x="3387500" y="751756"/>
            <a:ext cx="2279333" cy="1093068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3" name="Rettangolo arrotondato 5">
            <a:extLst>
              <a:ext uri="{FF2B5EF4-FFF2-40B4-BE49-F238E27FC236}">
                <a16:creationId xmlns:a16="http://schemas.microsoft.com/office/drawing/2014/main" id="{99E4FA66-0C95-E346-80F5-3A78F0C8F81A}"/>
              </a:ext>
            </a:extLst>
          </p:cNvPr>
          <p:cNvSpPr/>
          <p:nvPr/>
        </p:nvSpPr>
        <p:spPr>
          <a:xfrm>
            <a:off x="395533" y="2546076"/>
            <a:ext cx="2095500" cy="1170955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Apply</a:t>
            </a:r>
            <a:r>
              <a:rPr lang="it-IT" sz="2000" dirty="0">
                <a:solidFill>
                  <a:schemeClr val="tx1"/>
                </a:solidFill>
              </a:rPr>
              <a:t> image </a:t>
            </a:r>
            <a:r>
              <a:rPr lang="it-IT" sz="2000" dirty="0" err="1">
                <a:solidFill>
                  <a:schemeClr val="tx1"/>
                </a:solidFill>
              </a:rPr>
              <a:t>transformations</a:t>
            </a:r>
            <a:r>
              <a:rPr lang="it-IT" sz="2000" dirty="0">
                <a:solidFill>
                  <a:schemeClr val="tx1"/>
                </a:solidFill>
              </a:rPr>
              <a:t> (in MATLAB)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Connettore 2 24">
            <a:extLst>
              <a:ext uri="{FF2B5EF4-FFF2-40B4-BE49-F238E27FC236}">
                <a16:creationId xmlns:a16="http://schemas.microsoft.com/office/drawing/2014/main" id="{4A834566-242D-1048-8E68-8B1EEB8C2B5A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2491036" y="1242864"/>
            <a:ext cx="86403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7195">
            <a:extLst>
              <a:ext uri="{FF2B5EF4-FFF2-40B4-BE49-F238E27FC236}">
                <a16:creationId xmlns:a16="http://schemas.microsoft.com/office/drawing/2014/main" id="{275421C8-1292-3A44-82F7-E65DBF77C458}"/>
              </a:ext>
            </a:extLst>
          </p:cNvPr>
          <p:cNvSpPr txBox="1"/>
          <p:nvPr/>
        </p:nvSpPr>
        <p:spPr>
          <a:xfrm>
            <a:off x="2726814" y="908720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cxnSp>
        <p:nvCxnSpPr>
          <p:cNvPr id="39" name="Connettore 2 24">
            <a:extLst>
              <a:ext uri="{FF2B5EF4-FFF2-40B4-BE49-F238E27FC236}">
                <a16:creationId xmlns:a16="http://schemas.microsoft.com/office/drawing/2014/main" id="{55AA7280-9946-BE40-AA85-63B09552AEB9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4527167" y="1844824"/>
            <a:ext cx="0" cy="689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7195">
            <a:extLst>
              <a:ext uri="{FF2B5EF4-FFF2-40B4-BE49-F238E27FC236}">
                <a16:creationId xmlns:a16="http://schemas.microsoft.com/office/drawing/2014/main" id="{51F03936-41B6-6040-AD0D-29C279E15D92}"/>
              </a:ext>
            </a:extLst>
          </p:cNvPr>
          <p:cNvSpPr txBox="1"/>
          <p:nvPr/>
        </p:nvSpPr>
        <p:spPr>
          <a:xfrm>
            <a:off x="4644008" y="1844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43" name="Rettangolo arrotondato 64">
            <a:extLst>
              <a:ext uri="{FF2B5EF4-FFF2-40B4-BE49-F238E27FC236}">
                <a16:creationId xmlns:a16="http://schemas.microsoft.com/office/drawing/2014/main" id="{7C7943C3-C9E9-0643-B568-4C7D13059DB2}"/>
              </a:ext>
            </a:extLst>
          </p:cNvPr>
          <p:cNvSpPr/>
          <p:nvPr/>
        </p:nvSpPr>
        <p:spPr>
          <a:xfrm>
            <a:off x="3355066" y="4037694"/>
            <a:ext cx="2279333" cy="8382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distortion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4" name="Rettangolo arrotondato 65">
            <a:extLst>
              <a:ext uri="{FF2B5EF4-FFF2-40B4-BE49-F238E27FC236}">
                <a16:creationId xmlns:a16="http://schemas.microsoft.com/office/drawing/2014/main" id="{7ECE98A0-A02B-F04D-AE6D-0228E75C6FAB}"/>
              </a:ext>
            </a:extLst>
          </p:cNvPr>
          <p:cNvSpPr/>
          <p:nvPr/>
        </p:nvSpPr>
        <p:spPr>
          <a:xfrm>
            <a:off x="395534" y="4025079"/>
            <a:ext cx="2095500" cy="8382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Compute </a:t>
            </a:r>
            <a:r>
              <a:rPr lang="it-IT" sz="2000" dirty="0" err="1">
                <a:solidFill>
                  <a:schemeClr val="tx1"/>
                </a:solidFill>
              </a:rPr>
              <a:t>power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consumption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Connettore 2 66">
            <a:extLst>
              <a:ext uri="{FF2B5EF4-FFF2-40B4-BE49-F238E27FC236}">
                <a16:creationId xmlns:a16="http://schemas.microsoft.com/office/drawing/2014/main" id="{C08DF489-118B-974B-B8CF-4216E855CC08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1443283" y="3717031"/>
            <a:ext cx="3051450" cy="3206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67">
            <a:extLst>
              <a:ext uri="{FF2B5EF4-FFF2-40B4-BE49-F238E27FC236}">
                <a16:creationId xmlns:a16="http://schemas.microsoft.com/office/drawing/2014/main" id="{6C55CE12-C71D-F04E-9F4C-70F7B66F7225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1443283" y="3717031"/>
            <a:ext cx="1" cy="3080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24">
            <a:extLst>
              <a:ext uri="{FF2B5EF4-FFF2-40B4-BE49-F238E27FC236}">
                <a16:creationId xmlns:a16="http://schemas.microsoft.com/office/drawing/2014/main" id="{0BC55B08-4738-0348-AF99-ABFDE0B6338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443283" y="2057601"/>
            <a:ext cx="0" cy="4884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7195">
            <a:extLst>
              <a:ext uri="{FF2B5EF4-FFF2-40B4-BE49-F238E27FC236}">
                <a16:creationId xmlns:a16="http://schemas.microsoft.com/office/drawing/2014/main" id="{46950D46-3CC8-A54F-A47E-099CB87D39E9}"/>
              </a:ext>
            </a:extLst>
          </p:cNvPr>
          <p:cNvSpPr txBox="1"/>
          <p:nvPr/>
        </p:nvSpPr>
        <p:spPr>
          <a:xfrm>
            <a:off x="1475718" y="2057601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60" name="CasellaDiTesto 7195">
            <a:extLst>
              <a:ext uri="{FF2B5EF4-FFF2-40B4-BE49-F238E27FC236}">
                <a16:creationId xmlns:a16="http://schemas.microsoft.com/office/drawing/2014/main" id="{5BC1A419-E2FE-9E42-B25E-CB8BA79941E4}"/>
              </a:ext>
            </a:extLst>
          </p:cNvPr>
          <p:cNvSpPr txBox="1"/>
          <p:nvPr/>
        </p:nvSpPr>
        <p:spPr>
          <a:xfrm>
            <a:off x="1646173" y="3709315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endParaRPr lang="en-US" dirty="0"/>
          </a:p>
        </p:txBody>
      </p:sp>
      <p:cxnSp>
        <p:nvCxnSpPr>
          <p:cNvPr id="22" name="Connettore 2 24">
            <a:extLst>
              <a:ext uri="{FF2B5EF4-FFF2-40B4-BE49-F238E27FC236}">
                <a16:creationId xmlns:a16="http://schemas.microsoft.com/office/drawing/2014/main" id="{A4A6299A-F020-F04F-BD24-035346F572B9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2491033" y="3125924"/>
            <a:ext cx="896467" cy="563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7195">
            <a:extLst>
              <a:ext uri="{FF2B5EF4-FFF2-40B4-BE49-F238E27FC236}">
                <a16:creationId xmlns:a16="http://schemas.microsoft.com/office/drawing/2014/main" id="{4B9DF4E3-97E3-A149-802A-3678ED7D3C1D}"/>
              </a:ext>
            </a:extLst>
          </p:cNvPr>
          <p:cNvSpPr txBox="1"/>
          <p:nvPr/>
        </p:nvSpPr>
        <p:spPr>
          <a:xfrm>
            <a:off x="2734126" y="2806824"/>
            <a:ext cx="2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7914E6-B690-C240-B306-7674D56B96E4}"/>
              </a:ext>
            </a:extLst>
          </p:cNvPr>
          <p:cNvSpPr/>
          <p:nvPr/>
        </p:nvSpPr>
        <p:spPr>
          <a:xfrm rot="643935">
            <a:off x="2638381" y="2686816"/>
            <a:ext cx="490034" cy="8634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89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</TotalTime>
  <Words>1282</Words>
  <Application>Microsoft Macintosh PowerPoint</Application>
  <PresentationFormat>On-screen Show (4:3)</PresentationFormat>
  <Paragraphs>252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</vt:lpstr>
      <vt:lpstr>Tema di Office</vt:lpstr>
      <vt:lpstr>Lab 2 Energy efficient image processing</vt:lpstr>
      <vt:lpstr>Objective and organization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Send image to the OLED</vt:lpstr>
      <vt:lpstr>2. Send image to the OLED</vt:lpstr>
      <vt:lpstr>2. Send image to the OLED</vt:lpstr>
      <vt:lpstr>2. Send image to the OLED</vt:lpstr>
      <vt:lpstr>2. Send image to the OLED</vt:lpstr>
      <vt:lpstr>2. Send image to the OLED</vt:lpstr>
      <vt:lpstr>2. Send image to the OLED</vt:lpstr>
      <vt:lpstr>2. Send image to the OLED</vt:lpstr>
      <vt:lpstr>2. Send image to the OLED</vt:lpstr>
      <vt:lpstr>2. Send image to the OLED</vt:lpstr>
      <vt:lpstr>PowerPoint Presentation</vt:lpstr>
      <vt:lpstr>3. Apply image transformations</vt:lpstr>
      <vt:lpstr>PowerPoint Presentation</vt:lpstr>
      <vt:lpstr>4. Compute distortion and evaluate trade-off</vt:lpstr>
      <vt:lpstr>PowerPoint Presentation</vt:lpstr>
      <vt:lpstr>6. Apply image transformations in the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Open-Source Framework for Formal Specification and Simulation of Electrical Energy Systems</dc:title>
  <dc:creator>Sara</dc:creator>
  <cp:lastModifiedBy>JAHIER PAGLIARI  DANIELE</cp:lastModifiedBy>
  <cp:revision>311</cp:revision>
  <cp:lastPrinted>2016-12-06T18:09:16Z</cp:lastPrinted>
  <dcterms:created xsi:type="dcterms:W3CDTF">2014-07-18T11:54:00Z</dcterms:created>
  <dcterms:modified xsi:type="dcterms:W3CDTF">2019-12-11T14:01:33Z</dcterms:modified>
</cp:coreProperties>
</file>