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4" r:id="rId5"/>
    <p:sldId id="275" r:id="rId6"/>
    <p:sldId id="277" r:id="rId7"/>
    <p:sldId id="276" r:id="rId8"/>
    <p:sldId id="278" r:id="rId9"/>
    <p:sldId id="279" r:id="rId10"/>
    <p:sldId id="280" r:id="rId11"/>
    <p:sldId id="281" r:id="rId12"/>
    <p:sldId id="282" r:id="rId13"/>
    <p:sldId id="270" r:id="rId14"/>
    <p:sldId id="271" r:id="rId15"/>
    <p:sldId id="272" r:id="rId16"/>
    <p:sldId id="283" r:id="rId17"/>
    <p:sldId id="273" r:id="rId18"/>
    <p:sldId id="2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oldo" initials="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7E733B-4620-4AF5-B071-4CB879585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6CB99BC-DD13-4168-9A0F-1EE61C852A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CD009B-BD4D-468E-B762-96CD34357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6CBA-9380-4614-9296-347CE8204E67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005A91-21B4-46BD-9B92-4856999E0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C458AC0-E414-4995-9356-74096966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92E2-1D0A-46B5-8FA1-C68F45C74BB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411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F805F1-62ED-4781-9CB6-9ED2502DF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07A743D-F6CC-4998-BB19-E1609DF69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2E399B-0D7F-4F0D-A747-438E42094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6CBA-9380-4614-9296-347CE8204E67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7FEF06-E8B9-4A3E-844B-046F6C2EB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A020A13-4194-4783-8363-9565FC23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92E2-1D0A-46B5-8FA1-C68F45C74BB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398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7120310-DD64-4AE4-8621-9E981579A3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58D768F-67FC-4A0F-8BF2-EA521FEA2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3C1E7B4-1E14-4F4F-8FB9-31C5EE1D0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6CBA-9380-4614-9296-347CE8204E67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20AB238-E918-4931-9FE3-C071B2E79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2D2E75F-19D8-4C15-AEF0-4FFB5469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92E2-1D0A-46B5-8FA1-C68F45C74BB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137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083935-4AB9-4E97-A8AD-B2559448E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863C70-B7B6-4DD8-9A0D-1F6EA207B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B2041C9-E955-4D87-B643-71EF97060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6CBA-9380-4614-9296-347CE8204E67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565B126-B9F5-47F5-A05B-AF24F2542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CB33B49-99F3-4941-97FA-9F1FBB7F6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92E2-1D0A-46B5-8FA1-C68F45C74BB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237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4E8089-D4C5-4CBA-AC68-8A8AF8640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272D5FF-BB50-4B7B-848B-BE4BBF037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7FD2E36-AD4E-4268-88DA-FF013E915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6CBA-9380-4614-9296-347CE8204E67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ED0D7E6-4761-4F33-93BA-73CA3FF1B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78727F6-6608-413B-89BD-C3EF3C055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92E2-1D0A-46B5-8FA1-C68F45C74BB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175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3CD404-BD00-4CED-A63B-CD4164EB0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1319EA-2A8B-4AAD-88BE-77BDE10551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C43227D-BFC8-4B84-9C91-5A719A2C3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C509D56-9AEE-412B-987E-4B601B2C5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6CBA-9380-4614-9296-347CE8204E67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5F21961-F8D3-482F-98D0-663ED6514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60AFEE0-6A89-405C-BE01-7787FE09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92E2-1D0A-46B5-8FA1-C68F45C74BB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252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7271B4-22F4-4D91-A108-2845E1084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DFC88B6-F2EF-40D9-8163-690911AE6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D11656D-A66E-455A-8D94-B08ADD0F8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17267B9-DD4F-40A6-A129-84324B8562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8CF7D9C-DD93-4691-A765-A59206C20E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4771D47-C006-43BD-9959-520A36A92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6CBA-9380-4614-9296-347CE8204E67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18D2B0D-BA85-453B-AE6D-8FCD845D7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86F7A7C-95AF-4A10-AAB7-8BE7C6DDD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92E2-1D0A-46B5-8FA1-C68F45C74BB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506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FA9449-3AE5-4AD7-BC86-616F3C7E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B7D846E-10F2-4556-89C4-4BA338E49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6CBA-9380-4614-9296-347CE8204E67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08771C6-3B63-403A-BF06-2832F42AC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3031CFE-54EB-4B0F-BD12-B554C41AA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92E2-1D0A-46B5-8FA1-C68F45C74BB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433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402BDE8-BCD7-46EE-A3C9-2277DC448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6CBA-9380-4614-9296-347CE8204E67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1955234-9F25-4C3C-BD9E-E131FBD78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4DA613F-265C-4A74-AD7C-07C2D077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92E2-1D0A-46B5-8FA1-C68F45C74BB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393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4B1F9D-B85A-4BE6-8640-43DF1B35E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9924D9-AA12-4C63-BFB7-5C8B5015E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10FDF18-E7B1-4F74-A092-59F93AB91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4DAB225-DE2C-4BA3-9FAA-5C0A84770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6CBA-9380-4614-9296-347CE8204E67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C21AA0E-4531-48B7-B302-E667DB0CF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6ECF975-04A4-46F6-BBAA-7DE331118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92E2-1D0A-46B5-8FA1-C68F45C74BB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617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1B0FD9-AC06-4F12-A3E0-86548FF8B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3428D9D-2745-4250-A657-C6810103EB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B27265E-4943-4421-A197-00CB8CDA8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978F0FA-A3BE-48CB-BDEC-AA074CC8A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6CBA-9380-4614-9296-347CE8204E67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6E34280-9D99-47BE-8001-41D346C1E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4AC21A7-2DB8-49FB-95D0-B3A854C5E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92E2-1D0A-46B5-8FA1-C68F45C74BB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89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06BA226-748D-4076-B1B9-4BEB50156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C99071A-341E-46AC-B4C1-43AF138FE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314CE29-1472-440E-80B9-D0FCA34A83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F6CBA-9380-4614-9296-347CE8204E67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6FFC5E-BF2E-43DF-9D5A-F0F14C5546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79488DC-3C59-4B7A-97E5-14C99283D8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492E2-1D0A-46B5-8FA1-C68F45C74BB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9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4322B89C-4416-40D4-AC7C-7C1D4D0A2BC7}"/>
              </a:ext>
            </a:extLst>
          </p:cNvPr>
          <p:cNvSpPr/>
          <p:nvPr/>
        </p:nvSpPr>
        <p:spPr>
          <a:xfrm>
            <a:off x="1442720" y="1559243"/>
            <a:ext cx="9306560" cy="226568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E17F314-5390-412C-9703-1C063E632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1440" y="1979720"/>
            <a:ext cx="9306560" cy="1127098"/>
          </a:xfrm>
        </p:spPr>
        <p:txBody>
          <a:bodyPr/>
          <a:lstStyle/>
          <a:p>
            <a:r>
              <a:rPr lang="it-IT" b="1" dirty="0" err="1">
                <a:solidFill>
                  <a:schemeClr val="bg1"/>
                </a:solidFill>
              </a:rPr>
              <a:t>Thermostat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85A8DAD-C5B0-454B-BC23-05E432841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2720" y="4470876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/>
              <a:t>Projects and laboratory on communication systems </a:t>
            </a:r>
            <a:r>
              <a:rPr lang="it-IT" b="1" dirty="0"/>
              <a:t>2018/2019</a:t>
            </a:r>
          </a:p>
          <a:p>
            <a:r>
              <a:rPr lang="it-IT" b="1" dirty="0"/>
              <a:t>Students:</a:t>
            </a:r>
          </a:p>
          <a:p>
            <a:r>
              <a:rPr lang="it-IT" b="1">
                <a:cs typeface="Calibri"/>
              </a:rPr>
              <a:t>Paolo Calao, Samuele Yves Cerini, Federico Pozzana</a:t>
            </a:r>
            <a:endParaRPr lang="it-IT" b="1" dirty="0">
              <a:cs typeface="Calibri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0FF2BD0-DA7D-4C7E-8F02-33F16D31A80C}"/>
              </a:ext>
            </a:extLst>
          </p:cNvPr>
          <p:cNvSpPr txBox="1"/>
          <p:nvPr/>
        </p:nvSpPr>
        <p:spPr>
          <a:xfrm>
            <a:off x="0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9535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o 24">
            <a:extLst>
              <a:ext uri="{FF2B5EF4-FFF2-40B4-BE49-F238E27FC236}">
                <a16:creationId xmlns:a16="http://schemas.microsoft.com/office/drawing/2014/main" id="{5D8F8AB8-2A80-4451-B3F0-545E13B638BF}"/>
              </a:ext>
            </a:extLst>
          </p:cNvPr>
          <p:cNvGrpSpPr/>
          <p:nvPr/>
        </p:nvGrpSpPr>
        <p:grpSpPr>
          <a:xfrm>
            <a:off x="2073919" y="3166624"/>
            <a:ext cx="6294268" cy="1815878"/>
            <a:chOff x="1935332" y="3182250"/>
            <a:chExt cx="6294268" cy="1815878"/>
          </a:xfrm>
        </p:grpSpPr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C013D0D0-3DFF-456D-98F7-14F9CBD4806D}"/>
                </a:ext>
              </a:extLst>
            </p:cNvPr>
            <p:cNvSpPr/>
            <p:nvPr/>
          </p:nvSpPr>
          <p:spPr>
            <a:xfrm>
              <a:off x="1935332" y="3204839"/>
              <a:ext cx="6294268" cy="179328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D3D58989-998D-4336-B0BC-B8AEC93A07BB}"/>
                </a:ext>
              </a:extLst>
            </p:cNvPr>
            <p:cNvSpPr txBox="1"/>
            <p:nvPr/>
          </p:nvSpPr>
          <p:spPr>
            <a:xfrm>
              <a:off x="1935332" y="3182250"/>
              <a:ext cx="19086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 err="1"/>
                <a:t>Raspberry</a:t>
              </a:r>
              <a:endParaRPr lang="en-GB" sz="1400" dirty="0"/>
            </a:p>
          </p:txBody>
        </p:sp>
      </p:grp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F1387E9A-163F-4878-BF26-CE12D52ED5DD}"/>
              </a:ext>
            </a:extLst>
          </p:cNvPr>
          <p:cNvSpPr/>
          <p:nvPr/>
        </p:nvSpPr>
        <p:spPr>
          <a:xfrm>
            <a:off x="508000" y="335280"/>
            <a:ext cx="11226800" cy="8331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D953A7BB-0DA3-4F8A-B66D-F52684468FF0}"/>
              </a:ext>
            </a:extLst>
          </p:cNvPr>
          <p:cNvSpPr txBox="1"/>
          <p:nvPr/>
        </p:nvSpPr>
        <p:spPr>
          <a:xfrm>
            <a:off x="880857" y="1793072"/>
            <a:ext cx="10597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400" dirty="0"/>
              <a:t>Central component of the system, </a:t>
            </a:r>
            <a:r>
              <a:rPr lang="it-IT" sz="2400" dirty="0" err="1"/>
              <a:t>gives</a:t>
            </a:r>
            <a:r>
              <a:rPr lang="it-IT" sz="2400" dirty="0"/>
              <a:t> life to devices interactions</a:t>
            </a:r>
            <a:endParaRPr lang="it-IT" sz="24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400" dirty="0" err="1"/>
              <a:t>Retrieve</a:t>
            </a:r>
            <a:r>
              <a:rPr lang="it-IT" sz="2400" dirty="0"/>
              <a:t> </a:t>
            </a:r>
            <a:r>
              <a:rPr lang="it-IT" sz="2400" dirty="0" err="1"/>
              <a:t>all</a:t>
            </a:r>
            <a:r>
              <a:rPr lang="it-IT" sz="2400" dirty="0"/>
              <a:t> temperature </a:t>
            </a:r>
            <a:r>
              <a:rPr lang="it-IT" sz="2400" dirty="0" err="1"/>
              <a:t>messages</a:t>
            </a:r>
            <a:endParaRPr lang="it-IT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400" dirty="0" err="1"/>
              <a:t>Decides</a:t>
            </a:r>
            <a:r>
              <a:rPr lang="it-IT" sz="2400" dirty="0"/>
              <a:t> </a:t>
            </a:r>
            <a:r>
              <a:rPr lang="it-IT" sz="2400" dirty="0" err="1"/>
              <a:t>which</a:t>
            </a:r>
            <a:r>
              <a:rPr lang="it-IT" sz="2400" dirty="0"/>
              <a:t> </a:t>
            </a:r>
            <a:r>
              <a:rPr lang="it-IT" sz="2400" dirty="0" err="1"/>
              <a:t>actuator</a:t>
            </a:r>
            <a:r>
              <a:rPr lang="it-IT" sz="2400" dirty="0"/>
              <a:t> must be </a:t>
            </a:r>
            <a:r>
              <a:rPr lang="it-IT" sz="2400" dirty="0" err="1"/>
              <a:t>driven</a:t>
            </a:r>
            <a:r>
              <a:rPr lang="it-IT" sz="2400" dirty="0"/>
              <a:t> </a:t>
            </a:r>
            <a:r>
              <a:rPr lang="it-IT" sz="2400" dirty="0" err="1"/>
              <a:t>their</a:t>
            </a:r>
            <a:r>
              <a:rPr lang="it-IT" sz="2400" dirty="0"/>
              <a:t> </a:t>
            </a:r>
            <a:r>
              <a:rPr lang="it-IT" sz="2400" dirty="0" err="1"/>
              <a:t>working</a:t>
            </a:r>
            <a:r>
              <a:rPr lang="it-IT" sz="2400" dirty="0"/>
              <a:t> mode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80134C42-0A23-4746-8F54-FDEB3C9E59C3}"/>
              </a:ext>
            </a:extLst>
          </p:cNvPr>
          <p:cNvSpPr txBox="1"/>
          <p:nvPr/>
        </p:nvSpPr>
        <p:spPr>
          <a:xfrm>
            <a:off x="650240" y="290175"/>
            <a:ext cx="7325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dirty="0" err="1">
                <a:solidFill>
                  <a:schemeClr val="bg1"/>
                </a:solidFill>
              </a:rPr>
              <a:t>RPi</a:t>
            </a:r>
            <a:r>
              <a:rPr lang="it-IT" sz="5400" b="1" dirty="0">
                <a:solidFill>
                  <a:schemeClr val="bg1"/>
                </a:solidFill>
              </a:rPr>
              <a:t> core </a:t>
            </a:r>
            <a:r>
              <a:rPr lang="it-IT" sz="5400" b="1" dirty="0" err="1">
                <a:solidFill>
                  <a:schemeClr val="bg1"/>
                </a:solidFill>
              </a:rPr>
              <a:t>logic</a:t>
            </a:r>
            <a:endParaRPr lang="en-GB" sz="5400" b="1" dirty="0">
              <a:solidFill>
                <a:schemeClr val="bg1"/>
              </a:solidFill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D7A4A8E1-5FF7-43F5-8ECB-022FDDC3529E}"/>
              </a:ext>
            </a:extLst>
          </p:cNvPr>
          <p:cNvSpPr txBox="1"/>
          <p:nvPr/>
        </p:nvSpPr>
        <p:spPr>
          <a:xfrm>
            <a:off x="880857" y="5137969"/>
            <a:ext cx="10836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400" dirty="0" err="1"/>
              <a:t>Needs</a:t>
            </a:r>
            <a:r>
              <a:rPr lang="it-IT" sz="2400" dirty="0"/>
              <a:t> a </a:t>
            </a:r>
            <a:r>
              <a:rPr lang="it-IT" sz="2400" dirty="0" err="1"/>
              <a:t>communication</a:t>
            </a:r>
            <a:r>
              <a:rPr lang="it-IT" sz="2400" dirty="0"/>
              <a:t> </a:t>
            </a:r>
            <a:r>
              <a:rPr lang="it-IT" sz="2400" dirty="0" err="1"/>
              <a:t>channel</a:t>
            </a:r>
            <a:r>
              <a:rPr lang="it-IT" sz="2400" dirty="0"/>
              <a:t>, in </a:t>
            </a:r>
            <a:r>
              <a:rPr lang="it-IT" sz="2400" dirty="0" err="1"/>
              <a:t>order</a:t>
            </a:r>
            <a:r>
              <a:rPr lang="it-IT" sz="2400" dirty="0"/>
              <a:t> to control the flow of </a:t>
            </a:r>
            <a:r>
              <a:rPr lang="it-IT" sz="2400" dirty="0" err="1"/>
              <a:t>messages</a:t>
            </a:r>
            <a:endParaRPr lang="it-IT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400" dirty="0" err="1"/>
              <a:t>Needs</a:t>
            </a:r>
            <a:r>
              <a:rPr lang="it-IT" sz="2400" dirty="0"/>
              <a:t> a Storage to </a:t>
            </a:r>
            <a:r>
              <a:rPr lang="it-IT" sz="2400" dirty="0" err="1"/>
              <a:t>save</a:t>
            </a:r>
            <a:r>
              <a:rPr lang="it-IT" sz="2400" dirty="0"/>
              <a:t> and </a:t>
            </a:r>
            <a:r>
              <a:rPr lang="it-IT" sz="2400" dirty="0" err="1"/>
              <a:t>retrieve</a:t>
            </a:r>
            <a:r>
              <a:rPr lang="it-IT" sz="2400" dirty="0"/>
              <a:t> </a:t>
            </a:r>
            <a:r>
              <a:rPr lang="it-IT" sz="2400" dirty="0" err="1"/>
              <a:t>interesting</a:t>
            </a:r>
            <a:r>
              <a:rPr lang="it-IT" sz="2400" dirty="0"/>
              <a:t> </a:t>
            </a:r>
            <a:r>
              <a:rPr lang="it-IT" sz="2400" dirty="0" err="1"/>
              <a:t>informations</a:t>
            </a:r>
            <a:endParaRPr lang="it-IT" sz="2400" dirty="0"/>
          </a:p>
        </p:txBody>
      </p: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70EE54FE-FC83-4D8D-AF48-73502A0A57D1}"/>
              </a:ext>
            </a:extLst>
          </p:cNvPr>
          <p:cNvGrpSpPr/>
          <p:nvPr/>
        </p:nvGrpSpPr>
        <p:grpSpPr>
          <a:xfrm>
            <a:off x="2456767" y="3581846"/>
            <a:ext cx="5528572" cy="948027"/>
            <a:chOff x="2272683" y="3423812"/>
            <a:chExt cx="5528572" cy="948027"/>
          </a:xfrm>
        </p:grpSpPr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FC63727B-84E9-4AF9-988A-CFD6CCF8F263}"/>
                </a:ext>
              </a:extLst>
            </p:cNvPr>
            <p:cNvSpPr txBox="1"/>
            <p:nvPr/>
          </p:nvSpPr>
          <p:spPr>
            <a:xfrm>
              <a:off x="2272683" y="3787064"/>
              <a:ext cx="1207363" cy="584775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b="1" dirty="0"/>
                <a:t>Storage </a:t>
              </a:r>
            </a:p>
            <a:p>
              <a:pPr algn="ctr"/>
              <a:r>
                <a:rPr lang="it-IT" sz="1400" dirty="0"/>
                <a:t>(DB manager)</a:t>
              </a:r>
              <a:endParaRPr lang="en-GB" sz="1400" dirty="0"/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9B993C38-9A18-441E-89C7-2E237525FF84}"/>
                </a:ext>
              </a:extLst>
            </p:cNvPr>
            <p:cNvSpPr txBox="1"/>
            <p:nvPr/>
          </p:nvSpPr>
          <p:spPr>
            <a:xfrm>
              <a:off x="6593892" y="3787064"/>
              <a:ext cx="1207363" cy="584775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b="1" dirty="0"/>
                <a:t>Connection Manager</a:t>
              </a:r>
              <a:endParaRPr lang="en-GB" sz="1200" dirty="0"/>
            </a:p>
          </p:txBody>
        </p:sp>
        <p:sp>
          <p:nvSpPr>
            <p:cNvPr id="2" name="Ovale 1">
              <a:extLst>
                <a:ext uri="{FF2B5EF4-FFF2-40B4-BE49-F238E27FC236}">
                  <a16:creationId xmlns:a16="http://schemas.microsoft.com/office/drawing/2014/main" id="{4AD0EBA0-4757-4918-9F13-C04812D5DAA7}"/>
                </a:ext>
              </a:extLst>
            </p:cNvPr>
            <p:cNvSpPr/>
            <p:nvPr/>
          </p:nvSpPr>
          <p:spPr>
            <a:xfrm>
              <a:off x="4390747" y="3423812"/>
              <a:ext cx="1207363" cy="7726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Core </a:t>
              </a:r>
              <a:r>
                <a:rPr lang="it-IT" dirty="0" err="1"/>
                <a:t>Logic</a:t>
              </a:r>
              <a:endParaRPr lang="en-GB" dirty="0"/>
            </a:p>
          </p:txBody>
        </p:sp>
      </p:grp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D86B04B9-3914-4204-A6DA-A656C7BC2D32}"/>
              </a:ext>
            </a:extLst>
          </p:cNvPr>
          <p:cNvCxnSpPr>
            <a:stCxn id="10" idx="3"/>
            <a:endCxn id="2" idx="2"/>
          </p:cNvCxnSpPr>
          <p:nvPr/>
        </p:nvCxnSpPr>
        <p:spPr>
          <a:xfrm flipV="1">
            <a:off x="3664130" y="3968188"/>
            <a:ext cx="910701" cy="269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A33E947A-12AA-424E-9DB3-05445F0F05FB}"/>
              </a:ext>
            </a:extLst>
          </p:cNvPr>
          <p:cNvCxnSpPr>
            <a:stCxn id="2" idx="6"/>
            <a:endCxn id="24" idx="1"/>
          </p:cNvCxnSpPr>
          <p:nvPr/>
        </p:nvCxnSpPr>
        <p:spPr>
          <a:xfrm>
            <a:off x="5782194" y="3968188"/>
            <a:ext cx="995782" cy="269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43C8031C-5B8E-4248-B829-2F3E15C7A182}"/>
              </a:ext>
            </a:extLst>
          </p:cNvPr>
          <p:cNvGrpSpPr/>
          <p:nvPr/>
        </p:nvGrpSpPr>
        <p:grpSpPr>
          <a:xfrm>
            <a:off x="9052999" y="3743840"/>
            <a:ext cx="1045102" cy="987290"/>
            <a:chOff x="9072979" y="3474401"/>
            <a:chExt cx="1045102" cy="987290"/>
          </a:xfrm>
        </p:grpSpPr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9F2F4B0C-7EFF-4990-A9D1-B43B24189DBD}"/>
                </a:ext>
              </a:extLst>
            </p:cNvPr>
            <p:cNvSpPr/>
            <p:nvPr/>
          </p:nvSpPr>
          <p:spPr>
            <a:xfrm>
              <a:off x="9072979" y="3474401"/>
              <a:ext cx="1045102" cy="2897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400" dirty="0" err="1"/>
                <a:t>Actuator</a:t>
              </a:r>
              <a:r>
                <a:rPr lang="it-IT" sz="1400" dirty="0"/>
                <a:t> 1</a:t>
              </a:r>
              <a:endParaRPr lang="en-GB" sz="1400" dirty="0"/>
            </a:p>
          </p:txBody>
        </p:sp>
        <p:sp>
          <p:nvSpPr>
            <p:cNvPr id="32" name="Rettangolo 31">
              <a:extLst>
                <a:ext uri="{FF2B5EF4-FFF2-40B4-BE49-F238E27FC236}">
                  <a16:creationId xmlns:a16="http://schemas.microsoft.com/office/drawing/2014/main" id="{A033581F-ABB2-4155-94DE-BBEAB23DAA93}"/>
                </a:ext>
              </a:extLst>
            </p:cNvPr>
            <p:cNvSpPr/>
            <p:nvPr/>
          </p:nvSpPr>
          <p:spPr>
            <a:xfrm>
              <a:off x="9072979" y="3813106"/>
              <a:ext cx="1045102" cy="2897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400" dirty="0" err="1"/>
                <a:t>Actuator</a:t>
              </a:r>
              <a:r>
                <a:rPr lang="it-IT" sz="1400" dirty="0"/>
                <a:t> 2</a:t>
              </a:r>
              <a:endParaRPr lang="en-GB" sz="1400" dirty="0"/>
            </a:p>
          </p:txBody>
        </p:sp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97FE732C-4DC4-45AA-A40C-21BC7E9E23FC}"/>
                </a:ext>
              </a:extLst>
            </p:cNvPr>
            <p:cNvSpPr/>
            <p:nvPr/>
          </p:nvSpPr>
          <p:spPr>
            <a:xfrm>
              <a:off x="9072979" y="4171960"/>
              <a:ext cx="1045102" cy="2897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400" dirty="0"/>
                <a:t>Sensor 1</a:t>
              </a:r>
              <a:endParaRPr lang="en-GB" sz="1400" dirty="0"/>
            </a:p>
          </p:txBody>
        </p:sp>
      </p:grp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B72E794B-2BC0-4324-AD02-3310D3363E55}"/>
              </a:ext>
            </a:extLst>
          </p:cNvPr>
          <p:cNvCxnSpPr>
            <a:stCxn id="24" idx="3"/>
            <a:endCxn id="31" idx="1"/>
          </p:cNvCxnSpPr>
          <p:nvPr/>
        </p:nvCxnSpPr>
        <p:spPr>
          <a:xfrm flipV="1">
            <a:off x="7985339" y="3888706"/>
            <a:ext cx="1067660" cy="348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2CC71C82-B144-442F-971F-C27750680091}"/>
              </a:ext>
            </a:extLst>
          </p:cNvPr>
          <p:cNvCxnSpPr>
            <a:cxnSpLocks/>
            <a:stCxn id="24" idx="3"/>
            <a:endCxn id="32" idx="1"/>
          </p:cNvCxnSpPr>
          <p:nvPr/>
        </p:nvCxnSpPr>
        <p:spPr>
          <a:xfrm flipV="1">
            <a:off x="7985339" y="4227411"/>
            <a:ext cx="1067660" cy="10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3E48B955-7432-48F7-8198-25396E7E5E9E}"/>
              </a:ext>
            </a:extLst>
          </p:cNvPr>
          <p:cNvCxnSpPr>
            <a:cxnSpLocks/>
            <a:stCxn id="24" idx="3"/>
            <a:endCxn id="33" idx="1"/>
          </p:cNvCxnSpPr>
          <p:nvPr/>
        </p:nvCxnSpPr>
        <p:spPr>
          <a:xfrm>
            <a:off x="7985339" y="4237486"/>
            <a:ext cx="1067660" cy="348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FCEF96D4-2248-4AD3-93B4-52C15B406FA0}"/>
              </a:ext>
            </a:extLst>
          </p:cNvPr>
          <p:cNvSpPr txBox="1"/>
          <p:nvPr/>
        </p:nvSpPr>
        <p:spPr>
          <a:xfrm>
            <a:off x="0" y="6488668"/>
            <a:ext cx="418704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it-IT" dirty="0"/>
              <a:t>10</a:t>
            </a:r>
            <a:endParaRPr lang="it-IT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826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F1387E9A-163F-4878-BF26-CE12D52ED5DD}"/>
              </a:ext>
            </a:extLst>
          </p:cNvPr>
          <p:cNvSpPr/>
          <p:nvPr/>
        </p:nvSpPr>
        <p:spPr>
          <a:xfrm>
            <a:off x="508000" y="335280"/>
            <a:ext cx="11226800" cy="8331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7E9AA02-D028-421F-8150-E8A6073DDBAF}"/>
              </a:ext>
            </a:extLst>
          </p:cNvPr>
          <p:cNvSpPr txBox="1"/>
          <p:nvPr/>
        </p:nvSpPr>
        <p:spPr>
          <a:xfrm>
            <a:off x="6137429" y="5060663"/>
            <a:ext cx="1258804" cy="646331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Database Manager</a:t>
            </a:r>
            <a:endParaRPr lang="en-GB" b="1" dirty="0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D953A7BB-0DA3-4F8A-B66D-F52684468FF0}"/>
              </a:ext>
            </a:extLst>
          </p:cNvPr>
          <p:cNvSpPr txBox="1"/>
          <p:nvPr/>
        </p:nvSpPr>
        <p:spPr>
          <a:xfrm>
            <a:off x="880857" y="1793072"/>
            <a:ext cx="105979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400" dirty="0"/>
              <a:t>Common source of </a:t>
            </a:r>
            <a:r>
              <a:rPr lang="it-IT" sz="2400" dirty="0" err="1"/>
              <a:t>interesting</a:t>
            </a:r>
            <a:r>
              <a:rPr lang="it-IT" sz="2400" dirty="0"/>
              <a:t> </a:t>
            </a:r>
            <a:r>
              <a:rPr lang="it-IT" sz="2400" dirty="0" err="1"/>
              <a:t>informations</a:t>
            </a:r>
            <a:r>
              <a:rPr lang="it-IT" sz="2400" dirty="0"/>
              <a:t> for </a:t>
            </a:r>
            <a:r>
              <a:rPr lang="it-IT" sz="2400" dirty="0" err="1"/>
              <a:t>every</a:t>
            </a:r>
            <a:r>
              <a:rPr lang="it-IT" sz="2400" dirty="0"/>
              <a:t> component of the system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400" dirty="0" err="1"/>
              <a:t>Informations</a:t>
            </a:r>
            <a:r>
              <a:rPr lang="it-IT" sz="2400" dirty="0"/>
              <a:t> </a:t>
            </a:r>
            <a:r>
              <a:rPr lang="it-IT" sz="2400" dirty="0" err="1"/>
              <a:t>always</a:t>
            </a:r>
            <a:r>
              <a:rPr lang="it-IT" sz="2400" dirty="0"/>
              <a:t> </a:t>
            </a:r>
            <a:r>
              <a:rPr lang="it-IT" sz="2400" dirty="0" err="1"/>
              <a:t>updated</a:t>
            </a:r>
            <a:r>
              <a:rPr lang="it-IT" sz="2400" dirty="0"/>
              <a:t> and </a:t>
            </a:r>
            <a:r>
              <a:rPr lang="it-IT" sz="2400" dirty="0" err="1"/>
              <a:t>shared</a:t>
            </a:r>
            <a:r>
              <a:rPr lang="it-IT" sz="2400" dirty="0"/>
              <a:t>, race </a:t>
            </a:r>
            <a:r>
              <a:rPr lang="it-IT" sz="2400" dirty="0" err="1"/>
              <a:t>conditions</a:t>
            </a:r>
            <a:r>
              <a:rPr lang="it-IT" sz="2400" dirty="0"/>
              <a:t> </a:t>
            </a:r>
            <a:r>
              <a:rPr lang="it-IT" sz="2400" dirty="0" err="1"/>
              <a:t>avoided</a:t>
            </a:r>
            <a:endParaRPr lang="it-IT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400" dirty="0" err="1"/>
              <a:t>NoSQL</a:t>
            </a:r>
            <a:r>
              <a:rPr lang="it-IT" sz="2400" dirty="0"/>
              <a:t> DB stores </a:t>
            </a:r>
            <a:r>
              <a:rPr lang="it-IT" sz="2400" dirty="0" err="1"/>
              <a:t>informations</a:t>
            </a:r>
            <a:r>
              <a:rPr lang="it-IT" sz="2400" dirty="0"/>
              <a:t> in </a:t>
            </a:r>
            <a:r>
              <a:rPr lang="it-IT" sz="2400" dirty="0" err="1"/>
              <a:t>documents</a:t>
            </a:r>
            <a:r>
              <a:rPr lang="it-IT" sz="2400" dirty="0"/>
              <a:t>, format </a:t>
            </a:r>
            <a:r>
              <a:rPr lang="it-IT" sz="2400" dirty="0" err="1"/>
              <a:t>used</a:t>
            </a:r>
            <a:r>
              <a:rPr lang="it-IT" sz="2400" dirty="0"/>
              <a:t> to </a:t>
            </a:r>
            <a:r>
              <a:rPr lang="it-IT" sz="2400" dirty="0" err="1"/>
              <a:t>send</a:t>
            </a:r>
            <a:r>
              <a:rPr lang="it-IT" sz="2400" dirty="0"/>
              <a:t> </a:t>
            </a:r>
            <a:r>
              <a:rPr lang="it-IT" sz="2400" dirty="0" err="1"/>
              <a:t>messages</a:t>
            </a:r>
            <a:r>
              <a:rPr lang="it-IT" sz="2400" dirty="0"/>
              <a:t>. No data </a:t>
            </a:r>
            <a:r>
              <a:rPr lang="it-IT" sz="2400" dirty="0" err="1"/>
              <a:t>manipulation</a:t>
            </a:r>
            <a:r>
              <a:rPr lang="it-IT" sz="2400" dirty="0"/>
              <a:t> </a:t>
            </a:r>
            <a:r>
              <a:rPr lang="it-IT" sz="2400" dirty="0" err="1"/>
              <a:t>needed</a:t>
            </a:r>
            <a:r>
              <a:rPr lang="it-IT" sz="2400" dirty="0"/>
              <a:t>.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80134C42-0A23-4746-8F54-FDEB3C9E59C3}"/>
              </a:ext>
            </a:extLst>
          </p:cNvPr>
          <p:cNvSpPr txBox="1"/>
          <p:nvPr/>
        </p:nvSpPr>
        <p:spPr>
          <a:xfrm>
            <a:off x="650240" y="290175"/>
            <a:ext cx="7325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dirty="0" err="1">
                <a:solidFill>
                  <a:schemeClr val="bg1"/>
                </a:solidFill>
              </a:rPr>
              <a:t>RPi</a:t>
            </a:r>
            <a:r>
              <a:rPr lang="it-IT" sz="5400" b="1" dirty="0">
                <a:solidFill>
                  <a:schemeClr val="bg1"/>
                </a:solidFill>
              </a:rPr>
              <a:t> Database Manager</a:t>
            </a:r>
            <a:endParaRPr lang="en-GB" sz="5400" b="1" dirty="0">
              <a:solidFill>
                <a:schemeClr val="bg1"/>
              </a:solidFill>
            </a:endParaRPr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8F839825-5699-432C-AB02-43FF2D59FAC3}"/>
              </a:ext>
            </a:extLst>
          </p:cNvPr>
          <p:cNvSpPr/>
          <p:nvPr/>
        </p:nvSpPr>
        <p:spPr>
          <a:xfrm>
            <a:off x="1904335" y="5055757"/>
            <a:ext cx="1434658" cy="64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Web Interface</a:t>
            </a:r>
            <a:endParaRPr lang="en-GB" dirty="0"/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350A0B75-ECD9-4856-B7EE-2DBB8BC9D17C}"/>
              </a:ext>
            </a:extLst>
          </p:cNvPr>
          <p:cNvSpPr/>
          <p:nvPr/>
        </p:nvSpPr>
        <p:spPr>
          <a:xfrm>
            <a:off x="6049502" y="3942299"/>
            <a:ext cx="1434658" cy="64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GUI</a:t>
            </a:r>
            <a:endParaRPr lang="en-GB" dirty="0"/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F8B0FBB7-3227-457C-AC53-2E3C3569E691}"/>
              </a:ext>
            </a:extLst>
          </p:cNvPr>
          <p:cNvSpPr/>
          <p:nvPr/>
        </p:nvSpPr>
        <p:spPr>
          <a:xfrm>
            <a:off x="8501144" y="5059233"/>
            <a:ext cx="1434658" cy="64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Core </a:t>
            </a:r>
            <a:r>
              <a:rPr lang="it-IT" dirty="0" err="1"/>
              <a:t>Logic</a:t>
            </a:r>
            <a:endParaRPr lang="en-GB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9B1E0189-AD23-4204-A55F-BAA8E076D3DF}"/>
              </a:ext>
            </a:extLst>
          </p:cNvPr>
          <p:cNvCxnSpPr>
            <a:stCxn id="28" idx="4"/>
            <a:endCxn id="12" idx="0"/>
          </p:cNvCxnSpPr>
          <p:nvPr/>
        </p:nvCxnSpPr>
        <p:spPr>
          <a:xfrm>
            <a:off x="6766831" y="4588630"/>
            <a:ext cx="0" cy="472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6F09E65C-5162-4A83-B853-BA1CED9CC7B7}"/>
              </a:ext>
            </a:extLst>
          </p:cNvPr>
          <p:cNvCxnSpPr>
            <a:stCxn id="12" idx="3"/>
            <a:endCxn id="29" idx="2"/>
          </p:cNvCxnSpPr>
          <p:nvPr/>
        </p:nvCxnSpPr>
        <p:spPr>
          <a:xfrm flipV="1">
            <a:off x="7396233" y="5382399"/>
            <a:ext cx="1104911" cy="1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ilindro 30">
            <a:extLst>
              <a:ext uri="{FF2B5EF4-FFF2-40B4-BE49-F238E27FC236}">
                <a16:creationId xmlns:a16="http://schemas.microsoft.com/office/drawing/2014/main" id="{BF3E7689-B9AF-4779-BC16-C129E170C1AA}"/>
              </a:ext>
            </a:extLst>
          </p:cNvPr>
          <p:cNvSpPr/>
          <p:nvPr/>
        </p:nvSpPr>
        <p:spPr>
          <a:xfrm>
            <a:off x="4371023" y="4864019"/>
            <a:ext cx="782844" cy="1029809"/>
          </a:xfrm>
          <a:prstGeom prst="can">
            <a:avLst/>
          </a:prstGeom>
          <a:ln w="38100">
            <a:solidFill>
              <a:srgbClr val="C55A1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/>
              <a:t>DB</a:t>
            </a:r>
            <a:endParaRPr lang="en-GB" b="1" dirty="0"/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7BB03D5F-DFE9-49A0-9713-09066B3F5152}"/>
              </a:ext>
            </a:extLst>
          </p:cNvPr>
          <p:cNvCxnSpPr>
            <a:stCxn id="12" idx="1"/>
            <a:endCxn id="31" idx="4"/>
          </p:cNvCxnSpPr>
          <p:nvPr/>
        </p:nvCxnSpPr>
        <p:spPr>
          <a:xfrm flipH="1" flipV="1">
            <a:off x="5153867" y="5378924"/>
            <a:ext cx="983562" cy="4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1446A242-2C53-42F4-9697-F62E09DF9323}"/>
              </a:ext>
            </a:extLst>
          </p:cNvPr>
          <p:cNvCxnSpPr>
            <a:stCxn id="25" idx="6"/>
            <a:endCxn id="31" idx="2"/>
          </p:cNvCxnSpPr>
          <p:nvPr/>
        </p:nvCxnSpPr>
        <p:spPr>
          <a:xfrm>
            <a:off x="3338993" y="5378923"/>
            <a:ext cx="103203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BFD25D0-6C51-4213-A57B-C21C23869FC9}"/>
              </a:ext>
            </a:extLst>
          </p:cNvPr>
          <p:cNvSpPr txBox="1"/>
          <p:nvPr/>
        </p:nvSpPr>
        <p:spPr>
          <a:xfrm>
            <a:off x="0" y="6488668"/>
            <a:ext cx="418704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it-IT" dirty="0"/>
              <a:t>11</a:t>
            </a:r>
            <a:endParaRPr lang="it-IT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2477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po 36">
            <a:extLst>
              <a:ext uri="{FF2B5EF4-FFF2-40B4-BE49-F238E27FC236}">
                <a16:creationId xmlns:a16="http://schemas.microsoft.com/office/drawing/2014/main" id="{C13613A5-52C2-4BD2-9CF1-38345C4DE911}"/>
              </a:ext>
            </a:extLst>
          </p:cNvPr>
          <p:cNvGrpSpPr/>
          <p:nvPr/>
        </p:nvGrpSpPr>
        <p:grpSpPr>
          <a:xfrm>
            <a:off x="2889978" y="3327407"/>
            <a:ext cx="3710940" cy="1925640"/>
            <a:chOff x="1935332" y="3182250"/>
            <a:chExt cx="6294268" cy="1815878"/>
          </a:xfrm>
        </p:grpSpPr>
        <p:sp>
          <p:nvSpPr>
            <p:cNvPr id="38" name="Rettangolo 37">
              <a:extLst>
                <a:ext uri="{FF2B5EF4-FFF2-40B4-BE49-F238E27FC236}">
                  <a16:creationId xmlns:a16="http://schemas.microsoft.com/office/drawing/2014/main" id="{D8CAB849-83DA-4FA0-AA60-1BE53D30BBBD}"/>
                </a:ext>
              </a:extLst>
            </p:cNvPr>
            <p:cNvSpPr/>
            <p:nvPr/>
          </p:nvSpPr>
          <p:spPr>
            <a:xfrm>
              <a:off x="1935332" y="3204839"/>
              <a:ext cx="6294268" cy="179328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9" name="CasellaDiTesto 38">
              <a:extLst>
                <a:ext uri="{FF2B5EF4-FFF2-40B4-BE49-F238E27FC236}">
                  <a16:creationId xmlns:a16="http://schemas.microsoft.com/office/drawing/2014/main" id="{EA42B027-23AB-4EB7-A276-1F59E80ACD6F}"/>
                </a:ext>
              </a:extLst>
            </p:cNvPr>
            <p:cNvSpPr txBox="1"/>
            <p:nvPr/>
          </p:nvSpPr>
          <p:spPr>
            <a:xfrm>
              <a:off x="1935332" y="3182250"/>
              <a:ext cx="19086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 err="1"/>
                <a:t>Raspberry</a:t>
              </a:r>
              <a:endParaRPr lang="en-GB" sz="1400" dirty="0"/>
            </a:p>
          </p:txBody>
        </p:sp>
      </p:grp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F1387E9A-163F-4878-BF26-CE12D52ED5DD}"/>
              </a:ext>
            </a:extLst>
          </p:cNvPr>
          <p:cNvSpPr/>
          <p:nvPr/>
        </p:nvSpPr>
        <p:spPr>
          <a:xfrm>
            <a:off x="508000" y="335280"/>
            <a:ext cx="11226800" cy="8331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C63727B-84E9-4AF9-988A-CFD6CCF8F263}"/>
              </a:ext>
            </a:extLst>
          </p:cNvPr>
          <p:cNvSpPr txBox="1"/>
          <p:nvPr/>
        </p:nvSpPr>
        <p:spPr>
          <a:xfrm>
            <a:off x="3323271" y="3954102"/>
            <a:ext cx="1416210" cy="646331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Connection Manager</a:t>
            </a:r>
            <a:endParaRPr lang="en-GB" b="1" dirty="0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D953A7BB-0DA3-4F8A-B66D-F52684468FF0}"/>
              </a:ext>
            </a:extLst>
          </p:cNvPr>
          <p:cNvSpPr txBox="1"/>
          <p:nvPr/>
        </p:nvSpPr>
        <p:spPr>
          <a:xfrm>
            <a:off x="880857" y="1793072"/>
            <a:ext cx="10597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400" dirty="0"/>
              <a:t>MQTT </a:t>
            </a:r>
            <a:r>
              <a:rPr lang="it-IT" sz="2400" dirty="0" err="1"/>
              <a:t>protocol</a:t>
            </a:r>
            <a:r>
              <a:rPr lang="it-IT" sz="2400" dirty="0"/>
              <a:t> </a:t>
            </a:r>
            <a:r>
              <a:rPr lang="it-IT" sz="2400" dirty="0" err="1"/>
              <a:t>adopted</a:t>
            </a:r>
            <a:r>
              <a:rPr lang="it-IT" sz="2400" dirty="0"/>
              <a:t> to </a:t>
            </a:r>
            <a:r>
              <a:rPr lang="it-IT" sz="2400" dirty="0" err="1"/>
              <a:t>allow</a:t>
            </a:r>
            <a:r>
              <a:rPr lang="it-IT" sz="2400" dirty="0"/>
              <a:t> devices </a:t>
            </a:r>
            <a:r>
              <a:rPr lang="it-IT" sz="2400" dirty="0" err="1"/>
              <a:t>communication</a:t>
            </a:r>
            <a:endParaRPr lang="it-IT" sz="24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400" dirty="0"/>
              <a:t>MDNS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exploited</a:t>
            </a:r>
            <a:r>
              <a:rPr lang="it-IT" sz="2400" dirty="0"/>
              <a:t> in </a:t>
            </a:r>
            <a:r>
              <a:rPr lang="it-IT" sz="2400" dirty="0" err="1"/>
              <a:t>order</a:t>
            </a:r>
            <a:r>
              <a:rPr lang="it-IT" sz="2400" dirty="0"/>
              <a:t> to make the </a:t>
            </a:r>
            <a:r>
              <a:rPr lang="it-IT" sz="2400" dirty="0" err="1"/>
              <a:t>raspberry</a:t>
            </a:r>
            <a:r>
              <a:rPr lang="it-IT" sz="2400" dirty="0"/>
              <a:t> </a:t>
            </a:r>
            <a:r>
              <a:rPr lang="it-IT" sz="2400" dirty="0" err="1"/>
              <a:t>reachable</a:t>
            </a:r>
            <a:r>
              <a:rPr lang="it-IT" sz="2400" dirty="0"/>
              <a:t> from </a:t>
            </a:r>
            <a:r>
              <a:rPr lang="it-IT" sz="2400" dirty="0" err="1"/>
              <a:t>its</a:t>
            </a:r>
            <a:r>
              <a:rPr lang="it-IT" sz="2400" dirty="0"/>
              <a:t> </a:t>
            </a:r>
            <a:r>
              <a:rPr lang="it-IT" sz="2400" dirty="0" err="1"/>
              <a:t>local</a:t>
            </a:r>
            <a:r>
              <a:rPr lang="it-IT" sz="2400" dirty="0"/>
              <a:t> net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400" dirty="0"/>
              <a:t>The MQTT broker </a:t>
            </a:r>
            <a:r>
              <a:rPr lang="it-IT" sz="2400" dirty="0" err="1"/>
              <a:t>resides</a:t>
            </a:r>
            <a:r>
              <a:rPr lang="it-IT" sz="2400" dirty="0"/>
              <a:t> in the </a:t>
            </a:r>
            <a:r>
              <a:rPr lang="it-IT" sz="2400" dirty="0" err="1"/>
              <a:t>RPi</a:t>
            </a:r>
            <a:r>
              <a:rPr lang="it-IT" sz="2400" dirty="0"/>
              <a:t>, </a:t>
            </a:r>
            <a:r>
              <a:rPr lang="it-IT" sz="2400" dirty="0" err="1"/>
              <a:t>Mosquitto</a:t>
            </a:r>
            <a:r>
              <a:rPr lang="it-IT" sz="2400" dirty="0"/>
              <a:t> </a:t>
            </a:r>
            <a:r>
              <a:rPr lang="it-IT" sz="2400" dirty="0" err="1"/>
              <a:t>was</a:t>
            </a:r>
            <a:r>
              <a:rPr lang="it-IT" sz="2400" dirty="0"/>
              <a:t> </a:t>
            </a:r>
            <a:r>
              <a:rPr lang="it-IT" sz="2400" dirty="0" err="1"/>
              <a:t>used</a:t>
            </a:r>
            <a:endParaRPr lang="it-IT" sz="2400" dirty="0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80134C42-0A23-4746-8F54-FDEB3C9E59C3}"/>
              </a:ext>
            </a:extLst>
          </p:cNvPr>
          <p:cNvSpPr txBox="1"/>
          <p:nvPr/>
        </p:nvSpPr>
        <p:spPr>
          <a:xfrm>
            <a:off x="650240" y="290175"/>
            <a:ext cx="7325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dirty="0" err="1">
                <a:solidFill>
                  <a:schemeClr val="bg1"/>
                </a:solidFill>
              </a:rPr>
              <a:t>RPi</a:t>
            </a:r>
            <a:r>
              <a:rPr lang="it-IT" sz="5400" b="1" dirty="0">
                <a:solidFill>
                  <a:schemeClr val="bg1"/>
                </a:solidFill>
              </a:rPr>
              <a:t> Connection Manager</a:t>
            </a:r>
            <a:endParaRPr lang="en-GB" sz="5400" b="1" dirty="0">
              <a:solidFill>
                <a:schemeClr val="bg1"/>
              </a:solidFill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D7A4A8E1-5FF7-43F5-8ECB-022FDDC3529E}"/>
              </a:ext>
            </a:extLst>
          </p:cNvPr>
          <p:cNvSpPr txBox="1"/>
          <p:nvPr/>
        </p:nvSpPr>
        <p:spPr>
          <a:xfrm>
            <a:off x="880857" y="6070123"/>
            <a:ext cx="10836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400" dirty="0"/>
              <a:t>Connection Manager component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used</a:t>
            </a:r>
            <a:r>
              <a:rPr lang="it-IT" sz="2400" dirty="0"/>
              <a:t> by the </a:t>
            </a:r>
            <a:r>
              <a:rPr lang="it-IT" sz="2400" dirty="0" err="1"/>
              <a:t>logic</a:t>
            </a:r>
            <a:r>
              <a:rPr lang="it-IT" sz="2400" dirty="0"/>
              <a:t> for </a:t>
            </a:r>
            <a:r>
              <a:rPr lang="it-IT" sz="2400" dirty="0" err="1"/>
              <a:t>subscribing</a:t>
            </a:r>
            <a:r>
              <a:rPr lang="it-IT" sz="2400" dirty="0"/>
              <a:t>/publishing</a:t>
            </a:r>
          </a:p>
        </p:txBody>
      </p:sp>
      <p:sp>
        <p:nvSpPr>
          <p:cNvPr id="2" name="Cilindro 1">
            <a:extLst>
              <a:ext uri="{FF2B5EF4-FFF2-40B4-BE49-F238E27FC236}">
                <a16:creationId xmlns:a16="http://schemas.microsoft.com/office/drawing/2014/main" id="{17EFD63A-705B-4E13-A4DB-68AB95647F46}"/>
              </a:ext>
            </a:extLst>
          </p:cNvPr>
          <p:cNvSpPr/>
          <p:nvPr/>
        </p:nvSpPr>
        <p:spPr>
          <a:xfrm>
            <a:off x="5364257" y="3733751"/>
            <a:ext cx="870899" cy="109585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MQTT broker</a:t>
            </a:r>
            <a:endParaRPr lang="en-GB" dirty="0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96B4C635-EBD0-4D50-ABAF-10464A0B384E}"/>
              </a:ext>
            </a:extLst>
          </p:cNvPr>
          <p:cNvCxnSpPr>
            <a:cxnSpLocks/>
            <a:stCxn id="10" idx="3"/>
            <a:endCxn id="2" idx="2"/>
          </p:cNvCxnSpPr>
          <p:nvPr/>
        </p:nvCxnSpPr>
        <p:spPr>
          <a:xfrm>
            <a:off x="4739481" y="4277268"/>
            <a:ext cx="624776" cy="4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39573B7B-1EC5-4E74-80A5-787DE32CEEC3}"/>
              </a:ext>
            </a:extLst>
          </p:cNvPr>
          <p:cNvGrpSpPr/>
          <p:nvPr/>
        </p:nvGrpSpPr>
        <p:grpSpPr>
          <a:xfrm>
            <a:off x="8033477" y="3842312"/>
            <a:ext cx="1045102" cy="987290"/>
            <a:chOff x="9072979" y="3474401"/>
            <a:chExt cx="1045102" cy="987290"/>
          </a:xfrm>
        </p:grpSpPr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45D23D72-0858-4FEF-A1DE-CC667EF6972B}"/>
                </a:ext>
              </a:extLst>
            </p:cNvPr>
            <p:cNvSpPr/>
            <p:nvPr/>
          </p:nvSpPr>
          <p:spPr>
            <a:xfrm>
              <a:off x="9072979" y="3474401"/>
              <a:ext cx="1045102" cy="2897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400" dirty="0" err="1"/>
                <a:t>Actuator</a:t>
              </a:r>
              <a:r>
                <a:rPr lang="it-IT" sz="1400" dirty="0"/>
                <a:t> 1</a:t>
              </a:r>
              <a:endParaRPr lang="en-GB" sz="1400" dirty="0"/>
            </a:p>
          </p:txBody>
        </p:sp>
        <p:sp>
          <p:nvSpPr>
            <p:cNvPr id="28" name="Rettangolo 27">
              <a:extLst>
                <a:ext uri="{FF2B5EF4-FFF2-40B4-BE49-F238E27FC236}">
                  <a16:creationId xmlns:a16="http://schemas.microsoft.com/office/drawing/2014/main" id="{6F4572CF-40C7-4474-ACC3-8C7B6C3E92C1}"/>
                </a:ext>
              </a:extLst>
            </p:cNvPr>
            <p:cNvSpPr/>
            <p:nvPr/>
          </p:nvSpPr>
          <p:spPr>
            <a:xfrm>
              <a:off x="9072979" y="3813106"/>
              <a:ext cx="1045102" cy="2897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400" dirty="0" err="1"/>
                <a:t>Actuator</a:t>
              </a:r>
              <a:r>
                <a:rPr lang="it-IT" sz="1400" dirty="0"/>
                <a:t> 2</a:t>
              </a:r>
              <a:endParaRPr lang="en-GB" sz="1400" dirty="0"/>
            </a:p>
          </p:txBody>
        </p:sp>
        <p:sp>
          <p:nvSpPr>
            <p:cNvPr id="29" name="Rettangolo 28">
              <a:extLst>
                <a:ext uri="{FF2B5EF4-FFF2-40B4-BE49-F238E27FC236}">
                  <a16:creationId xmlns:a16="http://schemas.microsoft.com/office/drawing/2014/main" id="{A184E488-E787-4B26-9CF0-2E2D0081CD37}"/>
                </a:ext>
              </a:extLst>
            </p:cNvPr>
            <p:cNvSpPr/>
            <p:nvPr/>
          </p:nvSpPr>
          <p:spPr>
            <a:xfrm>
              <a:off x="9072979" y="4171960"/>
              <a:ext cx="1045102" cy="2897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400" dirty="0"/>
                <a:t>Sensor 1</a:t>
              </a:r>
              <a:endParaRPr lang="en-GB" sz="1400" dirty="0"/>
            </a:p>
          </p:txBody>
        </p:sp>
      </p:grp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2D96AD57-5E88-4DF2-8FDD-2521E02E6D95}"/>
              </a:ext>
            </a:extLst>
          </p:cNvPr>
          <p:cNvCxnSpPr>
            <a:cxnSpLocks/>
          </p:cNvCxnSpPr>
          <p:nvPr/>
        </p:nvCxnSpPr>
        <p:spPr>
          <a:xfrm flipV="1">
            <a:off x="6250397" y="3842313"/>
            <a:ext cx="1783080" cy="183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8C84D6A7-CD15-43C1-A255-278FA3EB640B}"/>
              </a:ext>
            </a:extLst>
          </p:cNvPr>
          <p:cNvCxnSpPr>
            <a:cxnSpLocks/>
          </p:cNvCxnSpPr>
          <p:nvPr/>
        </p:nvCxnSpPr>
        <p:spPr>
          <a:xfrm>
            <a:off x="6250397" y="4519722"/>
            <a:ext cx="1783080" cy="309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5C18DC5C-1D76-42C6-9BC2-E6321921F6BB}"/>
              </a:ext>
            </a:extLst>
          </p:cNvPr>
          <p:cNvSpPr txBox="1"/>
          <p:nvPr/>
        </p:nvSpPr>
        <p:spPr>
          <a:xfrm>
            <a:off x="6570436" y="3557103"/>
            <a:ext cx="1493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Local network</a:t>
            </a:r>
            <a:endParaRPr lang="en-GB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C938161-F81F-4FDE-B638-144A111BE417}"/>
              </a:ext>
            </a:extLst>
          </p:cNvPr>
          <p:cNvSpPr txBox="1"/>
          <p:nvPr/>
        </p:nvSpPr>
        <p:spPr>
          <a:xfrm>
            <a:off x="0" y="6488668"/>
            <a:ext cx="418704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it-IT" dirty="0"/>
              <a:t>12</a:t>
            </a:r>
            <a:endParaRPr lang="it-IT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885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2FA34045-4E94-42A4-9EB6-A7F729DB0958}"/>
              </a:ext>
            </a:extLst>
          </p:cNvPr>
          <p:cNvSpPr/>
          <p:nvPr/>
        </p:nvSpPr>
        <p:spPr>
          <a:xfrm>
            <a:off x="508000" y="335280"/>
            <a:ext cx="11226800" cy="8331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B0FB723-14D4-4D6A-9B7C-1E4D90BC6365}"/>
              </a:ext>
            </a:extLst>
          </p:cNvPr>
          <p:cNvSpPr txBox="1"/>
          <p:nvPr/>
        </p:nvSpPr>
        <p:spPr>
          <a:xfrm>
            <a:off x="650240" y="290175"/>
            <a:ext cx="5574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dirty="0">
                <a:solidFill>
                  <a:schemeClr val="bg1"/>
                </a:solidFill>
              </a:rPr>
              <a:t>Hardware </a:t>
            </a:r>
            <a:r>
              <a:rPr lang="it-IT" sz="5400" b="1" dirty="0" err="1">
                <a:solidFill>
                  <a:schemeClr val="bg1"/>
                </a:solidFill>
              </a:rPr>
              <a:t>used</a:t>
            </a:r>
            <a:endParaRPr lang="en-GB" sz="5400" b="1" dirty="0">
              <a:solidFill>
                <a:schemeClr val="bg1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1D5BC93-8F41-46CE-869F-E45D8E02B35B}"/>
              </a:ext>
            </a:extLst>
          </p:cNvPr>
          <p:cNvSpPr txBox="1"/>
          <p:nvPr/>
        </p:nvSpPr>
        <p:spPr>
          <a:xfrm>
            <a:off x="1187374" y="2100930"/>
            <a:ext cx="9868051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400" dirty="0"/>
              <a:t>ESP32 board</a:t>
            </a:r>
          </a:p>
          <a:p>
            <a:endParaRPr lang="it-IT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400" dirty="0"/>
              <a:t>DHT22 temperature </a:t>
            </a:r>
            <a:r>
              <a:rPr lang="it-IT" sz="2400" dirty="0" err="1"/>
              <a:t>sensor</a:t>
            </a:r>
            <a:endParaRPr lang="it-IT" sz="2400" dirty="0"/>
          </a:p>
          <a:p>
            <a:endParaRPr lang="it-IT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 err="1"/>
              <a:t>Relè</a:t>
            </a:r>
            <a:r>
              <a:rPr lang="en-GB" sz="2400" dirty="0"/>
              <a:t> module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4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/>
              <a:t>IR transmitter and receiver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/>
              <a:t>Li-Ion batteries and relative circuit</a:t>
            </a:r>
          </a:p>
          <a:p>
            <a:r>
              <a:rPr lang="en-GB" sz="2400" i="1" dirty="0"/>
              <a:t>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A6F5410-4878-42C1-BBCA-2AF330177A7D}"/>
              </a:ext>
            </a:extLst>
          </p:cNvPr>
          <p:cNvSpPr txBox="1"/>
          <p:nvPr/>
        </p:nvSpPr>
        <p:spPr>
          <a:xfrm>
            <a:off x="0" y="6488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13</a:t>
            </a:r>
            <a:endParaRPr lang="en-GB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631" y="1594339"/>
            <a:ext cx="2123708" cy="2123708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399" y="1966074"/>
            <a:ext cx="1751973" cy="1751973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769" y="2901407"/>
            <a:ext cx="1931182" cy="1810483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951" y="4508110"/>
            <a:ext cx="1353312" cy="96012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543" y="4374174"/>
            <a:ext cx="1227992" cy="1227992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792" y="4881746"/>
            <a:ext cx="1440839" cy="144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657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2FA34045-4E94-42A4-9EB6-A7F729DB0958}"/>
              </a:ext>
            </a:extLst>
          </p:cNvPr>
          <p:cNvSpPr/>
          <p:nvPr/>
        </p:nvSpPr>
        <p:spPr>
          <a:xfrm>
            <a:off x="508000" y="335280"/>
            <a:ext cx="11226800" cy="8331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B0FB723-14D4-4D6A-9B7C-1E4D90BC6365}"/>
              </a:ext>
            </a:extLst>
          </p:cNvPr>
          <p:cNvSpPr txBox="1"/>
          <p:nvPr/>
        </p:nvSpPr>
        <p:spPr>
          <a:xfrm>
            <a:off x="650240" y="290175"/>
            <a:ext cx="3749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dirty="0" err="1">
                <a:solidFill>
                  <a:schemeClr val="bg1"/>
                </a:solidFill>
              </a:rPr>
              <a:t>Motivations</a:t>
            </a:r>
            <a:endParaRPr lang="en-GB" sz="5400" b="1" dirty="0">
              <a:solidFill>
                <a:schemeClr val="bg1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1D5BC93-8F41-46CE-869F-E45D8E02B35B}"/>
              </a:ext>
            </a:extLst>
          </p:cNvPr>
          <p:cNvSpPr txBox="1"/>
          <p:nvPr/>
        </p:nvSpPr>
        <p:spPr>
          <a:xfrm>
            <a:off x="1187374" y="2100930"/>
            <a:ext cx="98680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All</a:t>
            </a:r>
            <a:r>
              <a:rPr lang="it-IT" sz="2400" dirty="0"/>
              <a:t> the </a:t>
            </a:r>
            <a:r>
              <a:rPr lang="it-IT" sz="2400" dirty="0" err="1"/>
              <a:t>components</a:t>
            </a:r>
            <a:r>
              <a:rPr lang="it-IT" sz="2400" dirty="0"/>
              <a:t> </a:t>
            </a:r>
            <a:r>
              <a:rPr lang="it-IT" sz="2400" dirty="0" err="1"/>
              <a:t>used</a:t>
            </a:r>
            <a:r>
              <a:rPr lang="it-IT" sz="2400" dirty="0"/>
              <a:t> in </a:t>
            </a:r>
            <a:r>
              <a:rPr lang="it-IT" sz="2400" dirty="0" err="1"/>
              <a:t>this</a:t>
            </a:r>
            <a:r>
              <a:rPr lang="it-IT" sz="2400" dirty="0"/>
              <a:t> </a:t>
            </a:r>
            <a:r>
              <a:rPr lang="it-IT" sz="2400" dirty="0" err="1"/>
              <a:t>project</a:t>
            </a:r>
            <a:r>
              <a:rPr lang="it-IT" sz="2400" dirty="0"/>
              <a:t> </a:t>
            </a:r>
            <a:r>
              <a:rPr lang="it-IT" sz="2400" dirty="0" err="1"/>
              <a:t>respect</a:t>
            </a:r>
            <a:r>
              <a:rPr lang="it-IT" sz="2400" dirty="0"/>
              <a:t> </a:t>
            </a:r>
            <a:r>
              <a:rPr lang="it-IT" sz="2400" dirty="0" err="1"/>
              <a:t>this</a:t>
            </a:r>
            <a:r>
              <a:rPr lang="it-IT" sz="2400" dirty="0"/>
              <a:t> </a:t>
            </a:r>
            <a:r>
              <a:rPr lang="it-IT" sz="2400" dirty="0" err="1"/>
              <a:t>requirements</a:t>
            </a:r>
            <a:endParaRPr lang="it-IT" sz="2400" dirty="0"/>
          </a:p>
          <a:p>
            <a:endParaRPr lang="it-IT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400" dirty="0" err="1"/>
              <a:t>Availability</a:t>
            </a:r>
            <a:r>
              <a:rPr lang="it-IT" sz="2400" dirty="0"/>
              <a:t> </a:t>
            </a:r>
            <a:r>
              <a:rPr lang="it-IT" sz="2400" dirty="0" err="1"/>
              <a:t>among</a:t>
            </a:r>
            <a:r>
              <a:rPr lang="it-IT" sz="2400" dirty="0"/>
              <a:t> </a:t>
            </a:r>
            <a:r>
              <a:rPr lang="it-IT" sz="2400" dirty="0" err="1"/>
              <a:t>group</a:t>
            </a:r>
            <a:r>
              <a:rPr lang="it-IT" sz="2400" dirty="0"/>
              <a:t> </a:t>
            </a:r>
            <a:r>
              <a:rPr lang="it-IT" sz="2400" dirty="0" err="1"/>
              <a:t>members</a:t>
            </a:r>
            <a:endParaRPr lang="it-IT" sz="2400" dirty="0"/>
          </a:p>
          <a:p>
            <a:endParaRPr lang="it-IT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/>
              <a:t>Availability of libraries on the </a:t>
            </a:r>
            <a:r>
              <a:rPr lang="en-GB" sz="2400" dirty="0" err="1"/>
              <a:t>intenet</a:t>
            </a:r>
            <a:r>
              <a:rPr lang="en-GB" sz="2400" dirty="0"/>
              <a:t> (see DHT22)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400" b="1" dirty="0"/>
          </a:p>
          <a:p>
            <a:r>
              <a:rPr lang="en-GB" sz="2400" dirty="0"/>
              <a:t>In any case all the components had to be compliant with the project specifications</a:t>
            </a:r>
          </a:p>
          <a:p>
            <a:endParaRPr lang="en-GB" sz="24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A6F5410-4878-42C1-BBCA-2AF330177A7D}"/>
              </a:ext>
            </a:extLst>
          </p:cNvPr>
          <p:cNvSpPr txBox="1"/>
          <p:nvPr/>
        </p:nvSpPr>
        <p:spPr>
          <a:xfrm>
            <a:off x="0" y="6488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9656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2FA34045-4E94-42A4-9EB6-A7F729DB0958}"/>
              </a:ext>
            </a:extLst>
          </p:cNvPr>
          <p:cNvSpPr/>
          <p:nvPr/>
        </p:nvSpPr>
        <p:spPr>
          <a:xfrm>
            <a:off x="508000" y="335280"/>
            <a:ext cx="11226800" cy="8331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B0FB723-14D4-4D6A-9B7C-1E4D90BC6365}"/>
              </a:ext>
            </a:extLst>
          </p:cNvPr>
          <p:cNvSpPr txBox="1"/>
          <p:nvPr/>
        </p:nvSpPr>
        <p:spPr>
          <a:xfrm>
            <a:off x="650239" y="290175"/>
            <a:ext cx="7086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dirty="0" err="1">
                <a:solidFill>
                  <a:schemeClr val="bg1"/>
                </a:solidFill>
              </a:rPr>
              <a:t>Example</a:t>
            </a:r>
            <a:r>
              <a:rPr lang="it-IT" sz="5400" b="1" dirty="0">
                <a:solidFill>
                  <a:schemeClr val="bg1"/>
                </a:solidFill>
              </a:rPr>
              <a:t> of </a:t>
            </a:r>
            <a:r>
              <a:rPr lang="it-IT" sz="5400" b="1" dirty="0" err="1">
                <a:solidFill>
                  <a:schemeClr val="bg1"/>
                </a:solidFill>
              </a:rPr>
              <a:t>compliance</a:t>
            </a:r>
            <a:endParaRPr lang="en-GB" sz="5400" b="1" dirty="0">
              <a:solidFill>
                <a:schemeClr val="bg1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1D5BC93-8F41-46CE-869F-E45D8E02B35B}"/>
              </a:ext>
            </a:extLst>
          </p:cNvPr>
          <p:cNvSpPr txBox="1"/>
          <p:nvPr/>
        </p:nvSpPr>
        <p:spPr>
          <a:xfrm>
            <a:off x="1187374" y="2100930"/>
            <a:ext cx="98680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400" dirty="0"/>
              <a:t>Project </a:t>
            </a:r>
            <a:r>
              <a:rPr lang="it-IT" sz="2400" dirty="0" err="1"/>
              <a:t>specification</a:t>
            </a:r>
            <a:r>
              <a:rPr lang="it-IT" sz="2400" dirty="0"/>
              <a:t> : </a:t>
            </a:r>
            <a:r>
              <a:rPr lang="en-US" sz="2400" dirty="0"/>
              <a:t>Temperature must be controlled in the range from     -10 °C up to +40 °C with an accuracy of 0,5 °C</a:t>
            </a:r>
            <a:endParaRPr lang="it-IT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it-IT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400" dirty="0"/>
              <a:t>DHT22 </a:t>
            </a:r>
            <a:r>
              <a:rPr lang="it-IT" sz="2400" dirty="0" err="1"/>
              <a:t>accuracy</a:t>
            </a:r>
            <a:r>
              <a:rPr lang="it-IT" sz="2400" dirty="0"/>
              <a:t> and </a:t>
            </a:r>
            <a:r>
              <a:rPr lang="it-IT" sz="2400" dirty="0" err="1"/>
              <a:t>range</a:t>
            </a:r>
            <a:r>
              <a:rPr lang="it-IT" sz="2400" dirty="0"/>
              <a:t> : 0.5 °C </a:t>
            </a:r>
            <a:r>
              <a:rPr lang="it-IT" sz="2400" dirty="0" err="1"/>
              <a:t>accuracy</a:t>
            </a:r>
            <a:r>
              <a:rPr lang="it-IT" sz="2400" dirty="0"/>
              <a:t>, </a:t>
            </a:r>
            <a:r>
              <a:rPr lang="it-IT" sz="2400" dirty="0" err="1"/>
              <a:t>range</a:t>
            </a:r>
            <a:r>
              <a:rPr lang="it-IT" sz="2400" dirty="0"/>
              <a:t> -40 °C up to 80 °C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it-IT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400" dirty="0"/>
              <a:t>DHT11 </a:t>
            </a:r>
            <a:r>
              <a:rPr lang="it-IT" sz="2400" dirty="0" err="1"/>
              <a:t>accuracy</a:t>
            </a:r>
            <a:r>
              <a:rPr lang="it-IT" sz="2400" dirty="0"/>
              <a:t> and </a:t>
            </a:r>
            <a:r>
              <a:rPr lang="it-IT" sz="2400" dirty="0" err="1"/>
              <a:t>range</a:t>
            </a:r>
            <a:r>
              <a:rPr lang="it-IT" sz="2400" dirty="0"/>
              <a:t> : 1 °C </a:t>
            </a:r>
            <a:r>
              <a:rPr lang="it-IT" sz="2400" dirty="0" err="1"/>
              <a:t>accuracy</a:t>
            </a:r>
            <a:r>
              <a:rPr lang="it-IT" sz="2400" dirty="0"/>
              <a:t>, </a:t>
            </a:r>
            <a:r>
              <a:rPr lang="it-IT" sz="2400" dirty="0" err="1"/>
              <a:t>range</a:t>
            </a:r>
            <a:r>
              <a:rPr lang="it-IT" sz="2400" dirty="0"/>
              <a:t> 0 °C up to 50 °C 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it-IT" sz="2400" dirty="0"/>
          </a:p>
          <a:p>
            <a:r>
              <a:rPr lang="it-IT" sz="2400" dirty="0" err="1"/>
              <a:t>Our</a:t>
            </a:r>
            <a:r>
              <a:rPr lang="it-IT" sz="2400" dirty="0"/>
              <a:t> </a:t>
            </a:r>
            <a:r>
              <a:rPr lang="it-IT" sz="2400" dirty="0" err="1"/>
              <a:t>choice</a:t>
            </a:r>
            <a:r>
              <a:rPr lang="it-IT" sz="2400" dirty="0"/>
              <a:t> </a:t>
            </a:r>
            <a:r>
              <a:rPr lang="it-IT" sz="2400" dirty="0" err="1"/>
              <a:t>was</a:t>
            </a:r>
            <a:r>
              <a:rPr lang="it-IT" sz="2400" dirty="0"/>
              <a:t> the DHT22 due to the </a:t>
            </a:r>
            <a:r>
              <a:rPr lang="it-IT" sz="2400" dirty="0" err="1"/>
              <a:t>previous</a:t>
            </a:r>
            <a:r>
              <a:rPr lang="it-IT" sz="2400" dirty="0"/>
              <a:t> </a:t>
            </a:r>
            <a:r>
              <a:rPr lang="it-IT" sz="2400" dirty="0" err="1"/>
              <a:t>reasons</a:t>
            </a:r>
            <a:endParaRPr lang="it-IT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400" b="1" dirty="0"/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i="1" dirty="0"/>
              <a:t>		   		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A6F5410-4878-42C1-BBCA-2AF330177A7D}"/>
              </a:ext>
            </a:extLst>
          </p:cNvPr>
          <p:cNvSpPr txBox="1"/>
          <p:nvPr/>
        </p:nvSpPr>
        <p:spPr>
          <a:xfrm>
            <a:off x="0" y="6488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8092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2FA34045-4E94-42A4-9EB6-A7F729DB0958}"/>
              </a:ext>
            </a:extLst>
          </p:cNvPr>
          <p:cNvSpPr/>
          <p:nvPr/>
        </p:nvSpPr>
        <p:spPr>
          <a:xfrm>
            <a:off x="508000" y="335280"/>
            <a:ext cx="11226800" cy="8331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B0FB723-14D4-4D6A-9B7C-1E4D90BC6365}"/>
              </a:ext>
            </a:extLst>
          </p:cNvPr>
          <p:cNvSpPr txBox="1"/>
          <p:nvPr/>
        </p:nvSpPr>
        <p:spPr>
          <a:xfrm>
            <a:off x="650239" y="290175"/>
            <a:ext cx="7086991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IT" sz="5400" b="1" dirty="0" err="1">
                <a:solidFill>
                  <a:schemeClr val="bg1"/>
                </a:solidFill>
                <a:cs typeface="Calibri"/>
              </a:rPr>
              <a:t>Types</a:t>
            </a:r>
            <a:r>
              <a:rPr lang="it-IT" sz="5400" b="1" dirty="0">
                <a:solidFill>
                  <a:schemeClr val="bg1"/>
                </a:solidFill>
                <a:cs typeface="Calibri"/>
              </a:rPr>
              <a:t> of </a:t>
            </a:r>
            <a:r>
              <a:rPr lang="it-IT" sz="5400" b="1" dirty="0" err="1">
                <a:solidFill>
                  <a:schemeClr val="bg1"/>
                </a:solidFill>
                <a:cs typeface="Calibri"/>
              </a:rPr>
              <a:t>ESPs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1D5BC93-8F41-46CE-869F-E45D8E02B35B}"/>
              </a:ext>
            </a:extLst>
          </p:cNvPr>
          <p:cNvSpPr txBox="1"/>
          <p:nvPr/>
        </p:nvSpPr>
        <p:spPr>
          <a:xfrm>
            <a:off x="1072355" y="1799006"/>
            <a:ext cx="9868051" cy="63709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400" dirty="0"/>
              <a:t>ESP </a:t>
            </a:r>
            <a:r>
              <a:rPr lang="it-IT" sz="2400" dirty="0" err="1"/>
              <a:t>used</a:t>
            </a:r>
            <a:r>
              <a:rPr lang="it-IT" sz="2400" dirty="0"/>
              <a:t> </a:t>
            </a:r>
            <a:r>
              <a:rPr lang="it-IT" sz="2400" dirty="0" err="1"/>
              <a:t>as</a:t>
            </a:r>
            <a:r>
              <a:rPr lang="it-IT" sz="2400" dirty="0"/>
              <a:t> </a:t>
            </a:r>
            <a:r>
              <a:rPr lang="it-IT" sz="2400" dirty="0" err="1"/>
              <a:t>sensor</a:t>
            </a:r>
            <a:r>
              <a:rPr lang="it-IT" sz="2400" dirty="0"/>
              <a:t> : </a:t>
            </a:r>
            <a:r>
              <a:rPr lang="it-IT" sz="2400" dirty="0" err="1"/>
              <a:t>this</a:t>
            </a:r>
            <a:r>
              <a:rPr lang="it-IT" sz="2400" dirty="0"/>
              <a:t> ESP </a:t>
            </a:r>
            <a:r>
              <a:rPr lang="it-IT" sz="2400" dirty="0" err="1"/>
              <a:t>uses</a:t>
            </a:r>
            <a:r>
              <a:rPr lang="it-IT" sz="2400" dirty="0"/>
              <a:t> the DHT22 to </a:t>
            </a:r>
            <a:r>
              <a:rPr lang="it-IT" sz="2400" dirty="0" err="1"/>
              <a:t>sense</a:t>
            </a:r>
            <a:r>
              <a:rPr lang="it-IT" sz="2400" dirty="0"/>
              <a:t> the </a:t>
            </a:r>
            <a:r>
              <a:rPr lang="it-IT" sz="2400" dirty="0" err="1"/>
              <a:t>current</a:t>
            </a:r>
            <a:r>
              <a:rPr lang="it-IT" sz="2400" dirty="0"/>
              <a:t> temperature, </a:t>
            </a:r>
            <a:r>
              <a:rPr lang="it-IT" sz="2400" dirty="0" err="1"/>
              <a:t>it</a:t>
            </a:r>
            <a:r>
              <a:rPr lang="it-IT" sz="2400" dirty="0"/>
              <a:t> </a:t>
            </a:r>
            <a:r>
              <a:rPr lang="it-IT" sz="2400" dirty="0" err="1"/>
              <a:t>publishes</a:t>
            </a:r>
            <a:r>
              <a:rPr lang="it-IT" sz="2400" dirty="0"/>
              <a:t> the </a:t>
            </a:r>
            <a:r>
              <a:rPr lang="it-IT" sz="2400" dirty="0" err="1"/>
              <a:t>result</a:t>
            </a:r>
            <a:r>
              <a:rPr lang="it-IT" sz="2400" dirty="0"/>
              <a:t> on the </a:t>
            </a:r>
            <a:r>
              <a:rPr lang="it-IT" sz="2400" dirty="0" err="1"/>
              <a:t>topic</a:t>
            </a:r>
            <a:r>
              <a:rPr lang="it-IT" sz="2400" dirty="0"/>
              <a:t> "</a:t>
            </a:r>
            <a:r>
              <a:rPr lang="it-IT" sz="2400" dirty="0" err="1"/>
              <a:t>temperatures</a:t>
            </a:r>
            <a:r>
              <a:rPr lang="it-IT" sz="2400" dirty="0"/>
              <a:t>"</a:t>
            </a:r>
            <a:endParaRPr lang="it-IT" sz="2400" dirty="0">
              <a:cs typeface="Calibri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it-IT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400" dirty="0">
                <a:cs typeface="Calibri"/>
              </a:rPr>
              <a:t>ESP </a:t>
            </a:r>
            <a:r>
              <a:rPr lang="it-IT" sz="2400" dirty="0" err="1">
                <a:cs typeface="Calibri"/>
              </a:rPr>
              <a:t>used</a:t>
            </a:r>
            <a:r>
              <a:rPr lang="it-IT" sz="2400" dirty="0">
                <a:cs typeface="Calibri"/>
              </a:rPr>
              <a:t> </a:t>
            </a:r>
            <a:r>
              <a:rPr lang="it-IT" sz="2400" dirty="0" err="1">
                <a:cs typeface="Calibri"/>
              </a:rPr>
              <a:t>as</a:t>
            </a:r>
            <a:r>
              <a:rPr lang="it-IT" sz="2400" dirty="0">
                <a:cs typeface="Calibri"/>
              </a:rPr>
              <a:t> valve </a:t>
            </a:r>
            <a:r>
              <a:rPr lang="it-IT" sz="2400" dirty="0" err="1">
                <a:cs typeface="Calibri"/>
              </a:rPr>
              <a:t>actuator</a:t>
            </a:r>
            <a:r>
              <a:rPr lang="it-IT" sz="2400" dirty="0">
                <a:cs typeface="Calibri"/>
              </a:rPr>
              <a:t> : </a:t>
            </a:r>
            <a:r>
              <a:rPr lang="it-IT" sz="2400" dirty="0" err="1">
                <a:cs typeface="Calibri"/>
              </a:rPr>
              <a:t>this</a:t>
            </a:r>
            <a:r>
              <a:rPr lang="it-IT" sz="2400" dirty="0">
                <a:cs typeface="Calibri"/>
              </a:rPr>
              <a:t> ESP </a:t>
            </a:r>
            <a:r>
              <a:rPr lang="it-IT" sz="2400" dirty="0" err="1">
                <a:cs typeface="Calibri"/>
              </a:rPr>
              <a:t>is</a:t>
            </a:r>
            <a:r>
              <a:rPr lang="it-IT" sz="2400" dirty="0">
                <a:cs typeface="Calibri"/>
              </a:rPr>
              <a:t> </a:t>
            </a:r>
            <a:r>
              <a:rPr lang="it-IT" sz="2400" dirty="0" err="1">
                <a:cs typeface="Calibri"/>
              </a:rPr>
              <a:t>connected</a:t>
            </a:r>
            <a:r>
              <a:rPr lang="it-IT" sz="2400" dirty="0">
                <a:cs typeface="Calibri"/>
              </a:rPr>
              <a:t> to the </a:t>
            </a:r>
            <a:r>
              <a:rPr lang="it-IT" sz="2400" dirty="0" err="1">
                <a:cs typeface="Calibri"/>
              </a:rPr>
              <a:t>relay</a:t>
            </a:r>
            <a:r>
              <a:rPr lang="it-IT" sz="2400" dirty="0">
                <a:cs typeface="Calibri"/>
              </a:rPr>
              <a:t> </a:t>
            </a:r>
            <a:r>
              <a:rPr lang="it-IT" sz="2400" dirty="0" err="1">
                <a:cs typeface="Calibri"/>
              </a:rPr>
              <a:t>module</a:t>
            </a:r>
            <a:r>
              <a:rPr lang="it-IT" sz="2400" dirty="0">
                <a:cs typeface="Calibri"/>
              </a:rPr>
              <a:t>, </a:t>
            </a:r>
            <a:r>
              <a:rPr lang="it-IT" sz="2400" dirty="0" err="1">
                <a:cs typeface="Calibri"/>
              </a:rPr>
              <a:t>it</a:t>
            </a:r>
            <a:r>
              <a:rPr lang="it-IT" sz="2400" dirty="0">
                <a:cs typeface="Calibri"/>
              </a:rPr>
              <a:t> </a:t>
            </a:r>
            <a:r>
              <a:rPr lang="it-IT" sz="2400" dirty="0" err="1">
                <a:cs typeface="Calibri"/>
              </a:rPr>
              <a:t>is</a:t>
            </a:r>
            <a:r>
              <a:rPr lang="it-IT" sz="2400" dirty="0">
                <a:cs typeface="Calibri"/>
              </a:rPr>
              <a:t> </a:t>
            </a:r>
            <a:r>
              <a:rPr lang="it-IT" sz="2400" dirty="0" err="1">
                <a:cs typeface="Calibri"/>
              </a:rPr>
              <a:t>firstly</a:t>
            </a:r>
            <a:r>
              <a:rPr lang="it-IT" sz="2400" dirty="0">
                <a:cs typeface="Calibri"/>
              </a:rPr>
              <a:t> </a:t>
            </a:r>
            <a:r>
              <a:rPr lang="it-IT" sz="2400" dirty="0" err="1">
                <a:cs typeface="Calibri"/>
              </a:rPr>
              <a:t>subscribed</a:t>
            </a:r>
            <a:r>
              <a:rPr lang="it-IT" sz="2400" dirty="0">
                <a:cs typeface="Calibri"/>
              </a:rPr>
              <a:t> to the </a:t>
            </a:r>
            <a:r>
              <a:rPr lang="it-IT" sz="2400" dirty="0" err="1">
                <a:cs typeface="Calibri"/>
              </a:rPr>
              <a:t>topic</a:t>
            </a:r>
            <a:r>
              <a:rPr lang="it-IT" sz="2400" dirty="0">
                <a:cs typeface="Calibri"/>
              </a:rPr>
              <a:t> "</a:t>
            </a:r>
            <a:r>
              <a:rPr lang="it-IT" sz="2400" dirty="0" err="1">
                <a:cs typeface="Calibri"/>
              </a:rPr>
              <a:t>actuator</a:t>
            </a:r>
            <a:r>
              <a:rPr lang="it-IT" sz="2400" dirty="0">
                <a:cs typeface="Calibri"/>
              </a:rPr>
              <a:t>/</a:t>
            </a:r>
            <a:r>
              <a:rPr lang="it-IT" sz="2400" dirty="0" err="1">
                <a:cs typeface="Calibri"/>
              </a:rPr>
              <a:t>configuration</a:t>
            </a:r>
            <a:r>
              <a:rPr lang="it-IT" sz="2400" dirty="0">
                <a:cs typeface="Calibri"/>
              </a:rPr>
              <a:t>" </a:t>
            </a:r>
            <a:r>
              <a:rPr lang="it-IT" sz="2400" dirty="0" err="1">
                <a:cs typeface="Calibri"/>
              </a:rPr>
              <a:t>where</a:t>
            </a:r>
            <a:r>
              <a:rPr lang="it-IT" sz="2400" dirty="0">
                <a:cs typeface="Calibri"/>
              </a:rPr>
              <a:t> </a:t>
            </a:r>
            <a:r>
              <a:rPr lang="it-IT" sz="2400" dirty="0" err="1">
                <a:cs typeface="Calibri"/>
              </a:rPr>
              <a:t>it</a:t>
            </a:r>
            <a:r>
              <a:rPr lang="it-IT" sz="2400" dirty="0">
                <a:cs typeface="Calibri"/>
              </a:rPr>
              <a:t> </a:t>
            </a:r>
            <a:r>
              <a:rPr lang="it-IT" sz="2400" dirty="0" err="1">
                <a:cs typeface="Calibri"/>
              </a:rPr>
              <a:t>is</a:t>
            </a:r>
            <a:r>
              <a:rPr lang="it-IT" sz="2400" dirty="0">
                <a:cs typeface="Calibri"/>
              </a:rPr>
              <a:t> </a:t>
            </a:r>
            <a:r>
              <a:rPr lang="it-IT" sz="2400" dirty="0" err="1">
                <a:cs typeface="Calibri"/>
              </a:rPr>
              <a:t>informed</a:t>
            </a:r>
            <a:r>
              <a:rPr lang="it-IT" sz="2400" dirty="0">
                <a:cs typeface="Calibri"/>
              </a:rPr>
              <a:t> </a:t>
            </a:r>
            <a:r>
              <a:rPr lang="it-IT" sz="2400" dirty="0" err="1">
                <a:cs typeface="Calibri"/>
              </a:rPr>
              <a:t>about</a:t>
            </a:r>
            <a:r>
              <a:rPr lang="it-IT" sz="2400" dirty="0">
                <a:cs typeface="Calibri"/>
              </a:rPr>
              <a:t> the </a:t>
            </a:r>
            <a:r>
              <a:rPr lang="it-IT" sz="2400" dirty="0" err="1">
                <a:cs typeface="Calibri"/>
              </a:rPr>
              <a:t>corrispondance</a:t>
            </a:r>
            <a:r>
              <a:rPr lang="it-IT" sz="2400" dirty="0">
                <a:cs typeface="Calibri"/>
              </a:rPr>
              <a:t> </a:t>
            </a:r>
            <a:r>
              <a:rPr lang="it-IT" sz="2400" dirty="0" err="1">
                <a:cs typeface="Calibri"/>
              </a:rPr>
              <a:t>between</a:t>
            </a:r>
            <a:r>
              <a:rPr lang="it-IT" sz="2400" dirty="0">
                <a:cs typeface="Calibri"/>
              </a:rPr>
              <a:t> a valve and a room, and </a:t>
            </a:r>
            <a:r>
              <a:rPr lang="it-IT" sz="2400" dirty="0" err="1">
                <a:cs typeface="Calibri"/>
              </a:rPr>
              <a:t>then</a:t>
            </a:r>
            <a:r>
              <a:rPr lang="it-IT" sz="2400" dirty="0">
                <a:cs typeface="Calibri"/>
              </a:rPr>
              <a:t> </a:t>
            </a:r>
            <a:r>
              <a:rPr lang="it-IT" sz="2400" dirty="0" err="1">
                <a:cs typeface="Calibri"/>
              </a:rPr>
              <a:t>it</a:t>
            </a:r>
            <a:r>
              <a:rPr lang="it-IT" sz="2400" dirty="0">
                <a:cs typeface="Calibri"/>
              </a:rPr>
              <a:t> </a:t>
            </a:r>
            <a:r>
              <a:rPr lang="it-IT" sz="2400" dirty="0" err="1">
                <a:cs typeface="Calibri"/>
              </a:rPr>
              <a:t>is</a:t>
            </a:r>
            <a:r>
              <a:rPr lang="it-IT" sz="2400" dirty="0">
                <a:cs typeface="Calibri"/>
              </a:rPr>
              <a:t> </a:t>
            </a:r>
            <a:r>
              <a:rPr lang="it-IT" sz="2400" dirty="0" err="1">
                <a:cs typeface="Calibri"/>
              </a:rPr>
              <a:t>dynamically</a:t>
            </a:r>
            <a:r>
              <a:rPr lang="it-IT" sz="2400" dirty="0">
                <a:cs typeface="Calibri"/>
              </a:rPr>
              <a:t> </a:t>
            </a:r>
            <a:r>
              <a:rPr lang="it-IT" sz="2400" dirty="0" err="1">
                <a:cs typeface="Calibri"/>
              </a:rPr>
              <a:t>subscribed</a:t>
            </a:r>
            <a:r>
              <a:rPr lang="it-IT" sz="2400" dirty="0">
                <a:cs typeface="Calibri"/>
              </a:rPr>
              <a:t> to the </a:t>
            </a:r>
            <a:r>
              <a:rPr lang="it-IT" sz="2400" dirty="0" err="1">
                <a:cs typeface="Calibri"/>
              </a:rPr>
              <a:t>topic</a:t>
            </a:r>
            <a:r>
              <a:rPr lang="it-IT" sz="2400" dirty="0">
                <a:cs typeface="Calibri"/>
              </a:rPr>
              <a:t> "</a:t>
            </a:r>
            <a:r>
              <a:rPr lang="it-IT" sz="2400" dirty="0" err="1">
                <a:cs typeface="Calibri"/>
              </a:rPr>
              <a:t>actuator</a:t>
            </a:r>
            <a:r>
              <a:rPr lang="it-IT" sz="2400" dirty="0">
                <a:cs typeface="Calibri"/>
              </a:rPr>
              <a:t>/hot/</a:t>
            </a:r>
            <a:r>
              <a:rPr lang="it-IT" sz="2400" dirty="0" err="1">
                <a:cs typeface="Calibri"/>
              </a:rPr>
              <a:t>roomID</a:t>
            </a:r>
            <a:r>
              <a:rPr lang="it-IT" sz="2400" dirty="0">
                <a:cs typeface="Calibri"/>
              </a:rPr>
              <a:t>" </a:t>
            </a:r>
            <a:r>
              <a:rPr lang="it-IT" sz="2400" dirty="0" err="1">
                <a:cs typeface="Calibri"/>
              </a:rPr>
              <a:t>where</a:t>
            </a:r>
            <a:r>
              <a:rPr lang="it-IT" sz="2400" dirty="0">
                <a:cs typeface="Calibri"/>
              </a:rPr>
              <a:t> room ID </a:t>
            </a:r>
            <a:r>
              <a:rPr lang="it-IT" sz="2400" dirty="0" err="1">
                <a:cs typeface="Calibri"/>
              </a:rPr>
              <a:t>is</a:t>
            </a:r>
            <a:r>
              <a:rPr lang="it-IT" sz="2400" dirty="0">
                <a:cs typeface="Calibri"/>
              </a:rPr>
              <a:t> a </a:t>
            </a:r>
            <a:r>
              <a:rPr lang="it-IT" sz="2400" dirty="0" err="1">
                <a:cs typeface="Calibri"/>
              </a:rPr>
              <a:t>number</a:t>
            </a:r>
            <a:r>
              <a:rPr lang="it-IT" sz="2400" dirty="0">
                <a:cs typeface="Calibri"/>
              </a:rPr>
              <a:t> </a:t>
            </a:r>
            <a:r>
              <a:rPr lang="it-IT" sz="2400" dirty="0" err="1">
                <a:cs typeface="Calibri"/>
              </a:rPr>
              <a:t>which</a:t>
            </a:r>
            <a:r>
              <a:rPr lang="it-IT" sz="2400" dirty="0">
                <a:cs typeface="Calibri"/>
              </a:rPr>
              <a:t> </a:t>
            </a:r>
            <a:r>
              <a:rPr lang="it-IT" sz="2400" dirty="0" err="1">
                <a:cs typeface="Calibri"/>
              </a:rPr>
              <a:t>describe</a:t>
            </a:r>
            <a:r>
              <a:rPr lang="it-IT" sz="2400" dirty="0">
                <a:cs typeface="Calibri"/>
              </a:rPr>
              <a:t> the room/rooms </a:t>
            </a:r>
            <a:r>
              <a:rPr lang="it-IT" sz="2400" dirty="0" err="1">
                <a:cs typeface="Calibri"/>
              </a:rPr>
              <a:t>currently</a:t>
            </a:r>
            <a:r>
              <a:rPr lang="it-IT" sz="2400" dirty="0">
                <a:cs typeface="Calibri"/>
              </a:rPr>
              <a:t> </a:t>
            </a:r>
            <a:r>
              <a:rPr lang="it-IT" sz="2400" dirty="0" err="1">
                <a:cs typeface="Calibri"/>
              </a:rPr>
              <a:t>configured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it-IT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400" dirty="0">
                <a:cs typeface="Calibri"/>
              </a:rPr>
              <a:t>ESP </a:t>
            </a:r>
            <a:r>
              <a:rPr lang="it-IT" sz="2400" dirty="0" err="1">
                <a:cs typeface="Calibri"/>
              </a:rPr>
              <a:t>used</a:t>
            </a:r>
            <a:r>
              <a:rPr lang="it-IT" sz="2400" dirty="0">
                <a:cs typeface="Calibri"/>
              </a:rPr>
              <a:t> </a:t>
            </a:r>
            <a:r>
              <a:rPr lang="it-IT" sz="2400" dirty="0" err="1">
                <a:cs typeface="Calibri"/>
              </a:rPr>
              <a:t>as</a:t>
            </a:r>
            <a:r>
              <a:rPr lang="it-IT" sz="2400" dirty="0">
                <a:cs typeface="Calibri"/>
              </a:rPr>
              <a:t> IR </a:t>
            </a:r>
            <a:r>
              <a:rPr lang="it-IT" sz="2400" dirty="0" err="1">
                <a:cs typeface="Calibri"/>
              </a:rPr>
              <a:t>actuator</a:t>
            </a:r>
            <a:r>
              <a:rPr lang="it-IT" sz="2400" dirty="0">
                <a:cs typeface="Calibri"/>
              </a:rPr>
              <a:t> : </a:t>
            </a:r>
            <a:r>
              <a:rPr lang="it-IT" sz="2400" dirty="0" err="1">
                <a:cs typeface="Calibri"/>
              </a:rPr>
              <a:t>this</a:t>
            </a:r>
            <a:r>
              <a:rPr lang="it-IT" sz="2400" dirty="0">
                <a:cs typeface="Calibri"/>
              </a:rPr>
              <a:t> ESP </a:t>
            </a:r>
            <a:r>
              <a:rPr lang="it-IT" sz="2400" dirty="0" err="1">
                <a:cs typeface="Calibri"/>
              </a:rPr>
              <a:t>is</a:t>
            </a:r>
            <a:r>
              <a:rPr lang="it-IT" sz="2400" dirty="0">
                <a:cs typeface="Calibri"/>
              </a:rPr>
              <a:t> </a:t>
            </a:r>
            <a:r>
              <a:rPr lang="it-IT" sz="2400" dirty="0" err="1">
                <a:cs typeface="Calibri"/>
              </a:rPr>
              <a:t>connected</a:t>
            </a:r>
            <a:r>
              <a:rPr lang="it-IT" sz="2400" dirty="0">
                <a:cs typeface="Calibri"/>
              </a:rPr>
              <a:t> to </a:t>
            </a:r>
            <a:r>
              <a:rPr lang="it-IT" sz="2400" dirty="0" err="1">
                <a:cs typeface="Calibri"/>
              </a:rPr>
              <a:t>both</a:t>
            </a:r>
            <a:r>
              <a:rPr lang="it-IT" sz="2400" dirty="0">
                <a:cs typeface="Calibri"/>
              </a:rPr>
              <a:t> IR </a:t>
            </a:r>
            <a:r>
              <a:rPr lang="it-IT" sz="2400" dirty="0" err="1">
                <a:cs typeface="Calibri"/>
              </a:rPr>
              <a:t>transmitter</a:t>
            </a:r>
            <a:r>
              <a:rPr lang="it-IT" sz="2400" dirty="0">
                <a:cs typeface="Calibri"/>
              </a:rPr>
              <a:t> and IR </a:t>
            </a:r>
            <a:r>
              <a:rPr lang="it-IT" sz="2400" dirty="0" err="1">
                <a:cs typeface="Calibri"/>
              </a:rPr>
              <a:t>receiver</a:t>
            </a:r>
            <a:r>
              <a:rPr lang="it-IT" sz="2400" dirty="0">
                <a:cs typeface="Calibri"/>
              </a:rPr>
              <a:t>, </a:t>
            </a:r>
            <a:r>
              <a:rPr lang="it-IT" sz="2400" dirty="0" err="1">
                <a:cs typeface="Calibri"/>
              </a:rPr>
              <a:t>it</a:t>
            </a:r>
            <a:r>
              <a:rPr lang="it-IT" sz="2400" dirty="0">
                <a:cs typeface="Calibri"/>
              </a:rPr>
              <a:t> </a:t>
            </a:r>
            <a:r>
              <a:rPr lang="it-IT" sz="2400" dirty="0" err="1">
                <a:cs typeface="Calibri"/>
              </a:rPr>
              <a:t>is</a:t>
            </a:r>
            <a:r>
              <a:rPr lang="it-IT" sz="2400" dirty="0">
                <a:cs typeface="Calibri"/>
              </a:rPr>
              <a:t> </a:t>
            </a:r>
            <a:r>
              <a:rPr lang="it-IT" sz="2400" dirty="0" err="1">
                <a:cs typeface="Calibri"/>
              </a:rPr>
              <a:t>dynamically</a:t>
            </a:r>
            <a:r>
              <a:rPr lang="it-IT" sz="2400" dirty="0">
                <a:cs typeface="Calibri"/>
              </a:rPr>
              <a:t> </a:t>
            </a:r>
            <a:r>
              <a:rPr lang="it-IT" sz="2400" dirty="0" err="1">
                <a:cs typeface="Calibri"/>
              </a:rPr>
              <a:t>subscribed</a:t>
            </a:r>
            <a:r>
              <a:rPr lang="it-IT" sz="2400" dirty="0">
                <a:cs typeface="Calibri"/>
              </a:rPr>
              <a:t> to the </a:t>
            </a:r>
            <a:r>
              <a:rPr lang="it-IT" sz="2400" dirty="0" err="1">
                <a:cs typeface="Calibri"/>
              </a:rPr>
              <a:t>topic</a:t>
            </a:r>
            <a:r>
              <a:rPr lang="it-IT" sz="2400" dirty="0">
                <a:cs typeface="Calibri"/>
              </a:rPr>
              <a:t> "</a:t>
            </a:r>
            <a:r>
              <a:rPr lang="it-IT" sz="2400" dirty="0" err="1">
                <a:cs typeface="Calibri"/>
              </a:rPr>
              <a:t>actuator</a:t>
            </a:r>
            <a:r>
              <a:rPr lang="it-IT" sz="2400" dirty="0">
                <a:cs typeface="Calibri"/>
              </a:rPr>
              <a:t>/</a:t>
            </a:r>
            <a:r>
              <a:rPr lang="it-IT" sz="2400" dirty="0" err="1">
                <a:cs typeface="Calibri"/>
              </a:rPr>
              <a:t>cold</a:t>
            </a:r>
            <a:r>
              <a:rPr lang="it-IT" sz="2400" dirty="0">
                <a:cs typeface="Calibri"/>
              </a:rPr>
              <a:t>/</a:t>
            </a:r>
            <a:r>
              <a:rPr lang="it-IT" sz="2400" dirty="0" err="1">
                <a:cs typeface="Calibri"/>
              </a:rPr>
              <a:t>roomID</a:t>
            </a:r>
            <a:r>
              <a:rPr lang="it-IT" sz="2400" dirty="0">
                <a:cs typeface="Calibri"/>
              </a:rPr>
              <a:t>" </a:t>
            </a:r>
            <a:r>
              <a:rPr lang="it-IT" sz="2400" dirty="0" err="1">
                <a:cs typeface="Calibri"/>
              </a:rPr>
              <a:t>where</a:t>
            </a:r>
            <a:r>
              <a:rPr lang="it-IT" sz="2400" dirty="0">
                <a:cs typeface="Calibri"/>
              </a:rPr>
              <a:t> room ID </a:t>
            </a:r>
            <a:r>
              <a:rPr lang="it-IT" sz="2400" dirty="0" err="1">
                <a:cs typeface="Calibri"/>
              </a:rPr>
              <a:t>is</a:t>
            </a:r>
            <a:r>
              <a:rPr lang="it-IT" sz="2400" dirty="0">
                <a:cs typeface="Calibri"/>
              </a:rPr>
              <a:t> a </a:t>
            </a:r>
            <a:r>
              <a:rPr lang="it-IT" sz="2400" dirty="0" err="1">
                <a:cs typeface="Calibri"/>
              </a:rPr>
              <a:t>number</a:t>
            </a:r>
            <a:r>
              <a:rPr lang="it-IT" sz="2400" dirty="0">
                <a:cs typeface="Calibri"/>
              </a:rPr>
              <a:t> </a:t>
            </a:r>
            <a:r>
              <a:rPr lang="it-IT" sz="2400" dirty="0" err="1">
                <a:cs typeface="Calibri"/>
              </a:rPr>
              <a:t>which</a:t>
            </a:r>
            <a:r>
              <a:rPr lang="it-IT" sz="2400" dirty="0">
                <a:cs typeface="Calibri"/>
              </a:rPr>
              <a:t> </a:t>
            </a:r>
            <a:r>
              <a:rPr lang="it-IT" sz="2400" dirty="0" err="1">
                <a:cs typeface="Calibri"/>
              </a:rPr>
              <a:t>describe</a:t>
            </a:r>
            <a:r>
              <a:rPr lang="it-IT" sz="2400" dirty="0">
                <a:cs typeface="Calibri"/>
              </a:rPr>
              <a:t> the room in </a:t>
            </a:r>
            <a:r>
              <a:rPr lang="it-IT" sz="2400" dirty="0" err="1">
                <a:cs typeface="Calibri"/>
              </a:rPr>
              <a:t>which</a:t>
            </a:r>
            <a:r>
              <a:rPr lang="it-IT" sz="2400" dirty="0">
                <a:cs typeface="Calibri"/>
              </a:rPr>
              <a:t> the ESP </a:t>
            </a:r>
            <a:r>
              <a:rPr lang="it-IT" sz="2400" dirty="0" err="1">
                <a:cs typeface="Calibri"/>
              </a:rPr>
              <a:t>is</a:t>
            </a:r>
            <a:r>
              <a:rPr lang="it-IT" sz="2400" dirty="0">
                <a:cs typeface="Calibri"/>
              </a:rPr>
              <a:t> </a:t>
            </a:r>
            <a:r>
              <a:rPr lang="it-IT" sz="2400" dirty="0" err="1">
                <a:cs typeface="Calibri"/>
              </a:rPr>
              <a:t>linked</a:t>
            </a:r>
            <a:r>
              <a:rPr lang="it-IT" sz="2400" dirty="0">
                <a:cs typeface="Calibri"/>
              </a:rPr>
              <a:t> to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400" b="1" dirty="0">
              <a:cs typeface="Calibri"/>
            </a:endParaRPr>
          </a:p>
          <a:p>
            <a:endParaRPr lang="en-GB" sz="2400" dirty="0">
              <a:cs typeface="Calibri" panose="020F0502020204030204"/>
            </a:endParaRPr>
          </a:p>
          <a:p>
            <a:endParaRPr lang="en-GB" sz="2400" dirty="0"/>
          </a:p>
          <a:p>
            <a:r>
              <a:rPr lang="en-GB" sz="2400" i="1" dirty="0"/>
              <a:t>		   		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A6F5410-4878-42C1-BBCA-2AF330177A7D}"/>
              </a:ext>
            </a:extLst>
          </p:cNvPr>
          <p:cNvSpPr txBox="1"/>
          <p:nvPr/>
        </p:nvSpPr>
        <p:spPr>
          <a:xfrm>
            <a:off x="0" y="6488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2248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2FA34045-4E94-42A4-9EB6-A7F729DB0958}"/>
              </a:ext>
            </a:extLst>
          </p:cNvPr>
          <p:cNvSpPr/>
          <p:nvPr/>
        </p:nvSpPr>
        <p:spPr>
          <a:xfrm>
            <a:off x="508000" y="335280"/>
            <a:ext cx="11226800" cy="8331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B0FB723-14D4-4D6A-9B7C-1E4D90BC6365}"/>
              </a:ext>
            </a:extLst>
          </p:cNvPr>
          <p:cNvSpPr txBox="1"/>
          <p:nvPr/>
        </p:nvSpPr>
        <p:spPr>
          <a:xfrm>
            <a:off x="650240" y="290175"/>
            <a:ext cx="5316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dirty="0">
                <a:solidFill>
                  <a:schemeClr val="bg1"/>
                </a:solidFill>
              </a:rPr>
              <a:t>MQTT </a:t>
            </a:r>
            <a:r>
              <a:rPr lang="it-IT" sz="5400" b="1" dirty="0" err="1">
                <a:solidFill>
                  <a:schemeClr val="bg1"/>
                </a:solidFill>
              </a:rPr>
              <a:t>topic</a:t>
            </a:r>
            <a:r>
              <a:rPr lang="it-IT" sz="5400" b="1" dirty="0">
                <a:solidFill>
                  <a:schemeClr val="bg1"/>
                </a:solidFill>
              </a:rPr>
              <a:t> </a:t>
            </a:r>
            <a:r>
              <a:rPr lang="it-IT" sz="5400" b="1" dirty="0" err="1">
                <a:solidFill>
                  <a:schemeClr val="bg1"/>
                </a:solidFill>
              </a:rPr>
              <a:t>used</a:t>
            </a:r>
            <a:endParaRPr lang="en-GB" sz="5400" b="1" dirty="0">
              <a:solidFill>
                <a:schemeClr val="bg1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1D5BC93-8F41-46CE-869F-E45D8E02B35B}"/>
              </a:ext>
            </a:extLst>
          </p:cNvPr>
          <p:cNvSpPr txBox="1"/>
          <p:nvPr/>
        </p:nvSpPr>
        <p:spPr>
          <a:xfrm>
            <a:off x="1187374" y="2100930"/>
            <a:ext cx="98680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Each</a:t>
            </a:r>
            <a:r>
              <a:rPr lang="it-IT" sz="2400" dirty="0"/>
              <a:t> ESP32 </a:t>
            </a:r>
            <a:r>
              <a:rPr lang="it-IT" sz="2400" dirty="0" err="1"/>
              <a:t>subscribe</a:t>
            </a:r>
            <a:r>
              <a:rPr lang="it-IT" sz="2400" dirty="0"/>
              <a:t>/</a:t>
            </a:r>
            <a:r>
              <a:rPr lang="it-IT" sz="2400" dirty="0" err="1"/>
              <a:t>publish</a:t>
            </a:r>
            <a:r>
              <a:rPr lang="it-IT" sz="2400" dirty="0"/>
              <a:t> to </a:t>
            </a:r>
            <a:r>
              <a:rPr lang="it-IT" sz="2400" dirty="0" err="1"/>
              <a:t>different</a:t>
            </a:r>
            <a:r>
              <a:rPr lang="it-IT" sz="2400" dirty="0"/>
              <a:t> </a:t>
            </a:r>
            <a:r>
              <a:rPr lang="it-IT" sz="2400" dirty="0" err="1"/>
              <a:t>topic</a:t>
            </a:r>
            <a:r>
              <a:rPr lang="it-IT" sz="2400" dirty="0"/>
              <a:t> </a:t>
            </a:r>
            <a:r>
              <a:rPr lang="it-IT" sz="2400" dirty="0" err="1"/>
              <a:t>depending</a:t>
            </a:r>
            <a:r>
              <a:rPr lang="it-IT" sz="2400" dirty="0"/>
              <a:t> on </a:t>
            </a:r>
            <a:r>
              <a:rPr lang="it-IT" sz="2400" dirty="0" err="1"/>
              <a:t>its</a:t>
            </a:r>
            <a:r>
              <a:rPr lang="it-IT" sz="2400" dirty="0"/>
              <a:t> </a:t>
            </a:r>
            <a:r>
              <a:rPr lang="it-IT" sz="2400" dirty="0" err="1"/>
              <a:t>function</a:t>
            </a:r>
            <a:endParaRPr lang="it-IT" sz="2400" dirty="0"/>
          </a:p>
          <a:p>
            <a:endParaRPr lang="it-IT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400" dirty="0"/>
              <a:t>ESP32 </a:t>
            </a:r>
            <a:r>
              <a:rPr lang="it-IT" sz="2400" dirty="0" err="1"/>
              <a:t>as</a:t>
            </a:r>
            <a:r>
              <a:rPr lang="it-IT" sz="2400" dirty="0"/>
              <a:t> </a:t>
            </a:r>
            <a:r>
              <a:rPr lang="it-IT" sz="2400" dirty="0" err="1"/>
              <a:t>sensor</a:t>
            </a:r>
            <a:r>
              <a:rPr lang="it-IT" sz="2400" dirty="0"/>
              <a:t> : </a:t>
            </a:r>
            <a:r>
              <a:rPr lang="it-IT" sz="2400" dirty="0" err="1"/>
              <a:t>publish</a:t>
            </a:r>
            <a:r>
              <a:rPr lang="it-IT" sz="2400" dirty="0"/>
              <a:t> on </a:t>
            </a:r>
            <a:r>
              <a:rPr lang="it-IT" sz="2400" dirty="0" err="1"/>
              <a:t>topic</a:t>
            </a:r>
            <a:r>
              <a:rPr lang="it-IT" sz="2400" dirty="0"/>
              <a:t>  </a:t>
            </a:r>
            <a:r>
              <a:rPr lang="it-IT" sz="2400" dirty="0" err="1"/>
              <a:t>temperatures</a:t>
            </a:r>
            <a:endParaRPr lang="it-IT" sz="2400" dirty="0"/>
          </a:p>
          <a:p>
            <a:endParaRPr lang="it-IT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/>
              <a:t>ESP32 as IR actuator : subscribed to topic actuator/cold/</a:t>
            </a:r>
            <a:r>
              <a:rPr lang="en-GB" sz="2400" dirty="0" err="1"/>
              <a:t>roomID</a:t>
            </a:r>
            <a:endParaRPr lang="en-GB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4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/>
              <a:t>ESP32 as valve actuator : subscribed to topic actuator/configuration and actuator/configuration/</a:t>
            </a:r>
            <a:r>
              <a:rPr lang="en-GB" sz="2400" dirty="0" err="1"/>
              <a:t>roomID</a:t>
            </a:r>
            <a:endParaRPr lang="en-GB" sz="2400" dirty="0"/>
          </a:p>
          <a:p>
            <a:r>
              <a:rPr lang="en-GB" sz="2400" i="1" dirty="0"/>
              <a:t>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A6F5410-4878-42C1-BBCA-2AF330177A7D}"/>
              </a:ext>
            </a:extLst>
          </p:cNvPr>
          <p:cNvSpPr txBox="1"/>
          <p:nvPr/>
        </p:nvSpPr>
        <p:spPr>
          <a:xfrm>
            <a:off x="0" y="6488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1035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4322B89C-4416-40D4-AC7C-7C1D4D0A2BC7}"/>
              </a:ext>
            </a:extLst>
          </p:cNvPr>
          <p:cNvSpPr/>
          <p:nvPr/>
        </p:nvSpPr>
        <p:spPr>
          <a:xfrm>
            <a:off x="1604085" y="2296160"/>
            <a:ext cx="9306560" cy="226568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E17F314-5390-412C-9703-1C063E632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30524"/>
            <a:ext cx="9144000" cy="2387600"/>
          </a:xfrm>
        </p:spPr>
        <p:txBody>
          <a:bodyPr/>
          <a:lstStyle/>
          <a:p>
            <a:r>
              <a:rPr lang="it-IT" b="1" dirty="0">
                <a:solidFill>
                  <a:schemeClr val="bg1"/>
                </a:solidFill>
              </a:rPr>
              <a:t>Thanks for the </a:t>
            </a:r>
            <a:r>
              <a:rPr lang="it-IT" b="1" dirty="0" err="1">
                <a:solidFill>
                  <a:schemeClr val="bg1"/>
                </a:solidFill>
              </a:rPr>
              <a:t>attention</a:t>
            </a:r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365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BE3E4A8F-64A2-435F-96FE-0E636C2884AC}"/>
              </a:ext>
            </a:extLst>
          </p:cNvPr>
          <p:cNvSpPr/>
          <p:nvPr/>
        </p:nvSpPr>
        <p:spPr>
          <a:xfrm>
            <a:off x="508000" y="335280"/>
            <a:ext cx="11226800" cy="8331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1F2BD9D-D67C-4254-82FA-E4FBCDB401FD}"/>
              </a:ext>
            </a:extLst>
          </p:cNvPr>
          <p:cNvSpPr txBox="1"/>
          <p:nvPr/>
        </p:nvSpPr>
        <p:spPr>
          <a:xfrm>
            <a:off x="650240" y="290175"/>
            <a:ext cx="3749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dirty="0" err="1">
                <a:solidFill>
                  <a:schemeClr val="bg1"/>
                </a:solidFill>
              </a:rPr>
              <a:t>Outline</a:t>
            </a:r>
            <a:endParaRPr lang="en-GB" sz="5400" b="1" dirty="0">
              <a:solidFill>
                <a:schemeClr val="bg1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35D6C99-A3EB-4DDE-B52D-969F3027F4D6}"/>
              </a:ext>
            </a:extLst>
          </p:cNvPr>
          <p:cNvSpPr txBox="1"/>
          <p:nvPr/>
        </p:nvSpPr>
        <p:spPr>
          <a:xfrm>
            <a:off x="743312" y="1377578"/>
            <a:ext cx="5816002" cy="59400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sz="2800" dirty="0" err="1"/>
              <a:t>Introduction</a:t>
            </a:r>
            <a:endParaRPr lang="it-IT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sz="2800" dirty="0">
                <a:cs typeface="Calibri"/>
              </a:rPr>
              <a:t>GUI and User Experience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it-IT" sz="2000" dirty="0"/>
              <a:t>Welcome Window</a:t>
            </a:r>
            <a:endParaRPr lang="it-IT" sz="2000" dirty="0">
              <a:cs typeface="Calibri" panose="020F0502020204030204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it-IT" sz="2000" dirty="0">
                <a:cs typeface="Calibri" panose="020F0502020204030204"/>
              </a:rPr>
              <a:t>System Settings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GB" sz="2000" dirty="0"/>
              <a:t>Room Functionalities</a:t>
            </a:r>
            <a:endParaRPr lang="en-GB" sz="2000" dirty="0">
              <a:cs typeface="Calibri" panose="020F0502020204030204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GB" sz="2000" dirty="0">
                <a:cs typeface="Calibri" panose="020F0502020204030204"/>
              </a:rPr>
              <a:t>Program timetable Definition</a:t>
            </a:r>
            <a:endParaRPr lang="en-GB" sz="20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cs typeface="Calibri"/>
              </a:rPr>
              <a:t>Backend SW and Web Interface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it-IT" sz="2000" dirty="0"/>
              <a:t>Web </a:t>
            </a:r>
            <a:r>
              <a:rPr lang="it-IT" sz="2000" dirty="0" err="1"/>
              <a:t>interface</a:t>
            </a:r>
            <a:endParaRPr lang="it-IT" sz="2000" dirty="0">
              <a:cs typeface="Calibri" panose="020F0502020204030204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it-IT" sz="2000" dirty="0" err="1">
                <a:cs typeface="Calibri" panose="020F0502020204030204"/>
              </a:rPr>
              <a:t>RPi</a:t>
            </a:r>
            <a:r>
              <a:rPr lang="it-IT" sz="2000" dirty="0">
                <a:cs typeface="Calibri" panose="020F0502020204030204"/>
              </a:rPr>
              <a:t> core </a:t>
            </a:r>
            <a:r>
              <a:rPr lang="it-IT" sz="2000" dirty="0" err="1">
                <a:cs typeface="Calibri" panose="020F0502020204030204"/>
              </a:rPr>
              <a:t>logic</a:t>
            </a:r>
            <a:endParaRPr lang="it-IT" sz="2000" dirty="0">
              <a:cs typeface="Calibri" panose="020F0502020204030204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GB" sz="2000" dirty="0" err="1">
                <a:cs typeface="Calibri" panose="020F0502020204030204"/>
              </a:rPr>
              <a:t>RPi</a:t>
            </a:r>
            <a:r>
              <a:rPr lang="en-GB" sz="2000" dirty="0">
                <a:cs typeface="Calibri" panose="020F0502020204030204"/>
              </a:rPr>
              <a:t> Database manager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GB" sz="2000" dirty="0" err="1">
                <a:cs typeface="Calibri" panose="020F0502020204030204"/>
              </a:rPr>
              <a:t>RPi</a:t>
            </a:r>
            <a:r>
              <a:rPr lang="en-GB" sz="2000" dirty="0">
                <a:cs typeface="Calibri" panose="020F0502020204030204"/>
              </a:rPr>
              <a:t> Connection manager</a:t>
            </a:r>
            <a:endParaRPr lang="en-GB" sz="2800" dirty="0">
              <a:cs typeface="Calibri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cs typeface="Calibri"/>
              </a:rPr>
              <a:t>Hardware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GB" sz="2000" dirty="0">
                <a:cs typeface="Calibri"/>
              </a:rPr>
              <a:t>Motivations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GB" sz="2000" dirty="0">
                <a:cs typeface="Calibri"/>
              </a:rPr>
              <a:t>Example of compliance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GB" sz="2000" dirty="0">
                <a:cs typeface="Calibri"/>
              </a:rPr>
              <a:t>Types of ESPs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GB" sz="2000" dirty="0">
                <a:cs typeface="Calibri"/>
              </a:rPr>
              <a:t>MQTT Topic</a:t>
            </a:r>
            <a:endParaRPr lang="en-GB" sz="20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sz="2800" dirty="0">
              <a:cs typeface="Calibri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BF45FE5-AAF9-4359-9C12-AB174C63BB87}"/>
              </a:ext>
            </a:extLst>
          </p:cNvPr>
          <p:cNvSpPr txBox="1"/>
          <p:nvPr/>
        </p:nvSpPr>
        <p:spPr>
          <a:xfrm>
            <a:off x="0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0921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2FA34045-4E94-42A4-9EB6-A7F729DB0958}"/>
              </a:ext>
            </a:extLst>
          </p:cNvPr>
          <p:cNvSpPr/>
          <p:nvPr/>
        </p:nvSpPr>
        <p:spPr>
          <a:xfrm>
            <a:off x="508000" y="335280"/>
            <a:ext cx="11226800" cy="8331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B0FB723-14D4-4D6A-9B7C-1E4D90BC6365}"/>
              </a:ext>
            </a:extLst>
          </p:cNvPr>
          <p:cNvSpPr txBox="1"/>
          <p:nvPr/>
        </p:nvSpPr>
        <p:spPr>
          <a:xfrm>
            <a:off x="650240" y="290175"/>
            <a:ext cx="11090259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IT" sz="5400" b="1" dirty="0" err="1">
                <a:solidFill>
                  <a:schemeClr val="bg1"/>
                </a:solidFill>
              </a:rPr>
              <a:t>Introduction</a:t>
            </a:r>
            <a:r>
              <a:rPr lang="it-IT" sz="5400" b="1" dirty="0">
                <a:solidFill>
                  <a:schemeClr val="bg1"/>
                </a:solidFill>
              </a:rPr>
              <a:t> – </a:t>
            </a:r>
            <a:r>
              <a:rPr lang="it-IT" sz="4800" b="1" dirty="0">
                <a:solidFill>
                  <a:schemeClr val="bg1"/>
                </a:solidFill>
              </a:rPr>
              <a:t>A Top-Down </a:t>
            </a:r>
            <a:r>
              <a:rPr lang="it-IT" sz="4800" b="1" dirty="0" err="1">
                <a:solidFill>
                  <a:schemeClr val="bg1"/>
                </a:solidFill>
              </a:rPr>
              <a:t>Approach</a:t>
            </a:r>
            <a:endParaRPr lang="en-GB" sz="48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1D5BC93-8F41-46CE-869F-E45D8E02B35B}"/>
              </a:ext>
            </a:extLst>
          </p:cNvPr>
          <p:cNvSpPr txBox="1"/>
          <p:nvPr/>
        </p:nvSpPr>
        <p:spPr>
          <a:xfrm>
            <a:off x="852837" y="5910930"/>
            <a:ext cx="2294514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it-IT" sz="2400" dirty="0">
              <a:cs typeface="Calibri"/>
            </a:endParaRPr>
          </a:p>
          <a:p>
            <a:r>
              <a:rPr lang="en-GB" sz="2400" dirty="0">
                <a:cs typeface="Calibri" panose="020F0502020204030204"/>
              </a:rPr>
              <a:t>GUI and UX</a:t>
            </a:r>
          </a:p>
          <a:p>
            <a:endParaRPr lang="en-GB" sz="24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A6F5410-4878-42C1-BBCA-2AF330177A7D}"/>
              </a:ext>
            </a:extLst>
          </p:cNvPr>
          <p:cNvSpPr txBox="1"/>
          <p:nvPr/>
        </p:nvSpPr>
        <p:spPr>
          <a:xfrm>
            <a:off x="0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  <a:endParaRPr lang="en-GB" dirty="0"/>
          </a:p>
        </p:txBody>
      </p:sp>
      <p:pic>
        <p:nvPicPr>
          <p:cNvPr id="2" name="Picture 2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id="{05F5B9CE-45D5-4006-962C-7A24B7CE2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351" y="1398980"/>
            <a:ext cx="10576931" cy="4459624"/>
          </a:xfrm>
          <a:prstGeom prst="rect">
            <a:avLst/>
          </a:prstGeom>
        </p:spPr>
      </p:pic>
      <p:sp>
        <p:nvSpPr>
          <p:cNvPr id="8" name="Arrow: Notched Right 7">
            <a:extLst>
              <a:ext uri="{FF2B5EF4-FFF2-40B4-BE49-F238E27FC236}">
                <a16:creationId xmlns:a16="http://schemas.microsoft.com/office/drawing/2014/main" id="{C35B4434-C6B8-4D41-987D-761531A02B68}"/>
              </a:ext>
            </a:extLst>
          </p:cNvPr>
          <p:cNvSpPr/>
          <p:nvPr/>
        </p:nvSpPr>
        <p:spPr>
          <a:xfrm rot="16200000">
            <a:off x="1264979" y="5672497"/>
            <a:ext cx="687658" cy="48321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sellaDiTesto 5">
            <a:extLst>
              <a:ext uri="{FF2B5EF4-FFF2-40B4-BE49-F238E27FC236}">
                <a16:creationId xmlns:a16="http://schemas.microsoft.com/office/drawing/2014/main" id="{099DB3FD-641C-4EF8-82A6-ADFF5C938584}"/>
              </a:ext>
            </a:extLst>
          </p:cNvPr>
          <p:cNvSpPr txBox="1"/>
          <p:nvPr/>
        </p:nvSpPr>
        <p:spPr>
          <a:xfrm>
            <a:off x="4161033" y="5910929"/>
            <a:ext cx="3084391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it-IT" sz="2400" dirty="0">
              <a:cs typeface="Calibri"/>
            </a:endParaRPr>
          </a:p>
          <a:p>
            <a:r>
              <a:rPr lang="en-GB" sz="2400" dirty="0">
                <a:cs typeface="Calibri" panose="020F0502020204030204"/>
              </a:rPr>
              <a:t>Backend SW Logic</a:t>
            </a:r>
          </a:p>
          <a:p>
            <a:endParaRPr lang="en-GB" sz="2400" dirty="0"/>
          </a:p>
        </p:txBody>
      </p:sp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BE575019-9440-4F83-AF36-4C9258957F20}"/>
              </a:ext>
            </a:extLst>
          </p:cNvPr>
          <p:cNvSpPr/>
          <p:nvPr/>
        </p:nvSpPr>
        <p:spPr>
          <a:xfrm rot="16200000">
            <a:off x="4963467" y="5653911"/>
            <a:ext cx="687658" cy="48321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sellaDiTesto 5">
            <a:extLst>
              <a:ext uri="{FF2B5EF4-FFF2-40B4-BE49-F238E27FC236}">
                <a16:creationId xmlns:a16="http://schemas.microsoft.com/office/drawing/2014/main" id="{6B5C5501-F16F-47A4-A617-F90633BAA05D}"/>
              </a:ext>
            </a:extLst>
          </p:cNvPr>
          <p:cNvSpPr txBox="1"/>
          <p:nvPr/>
        </p:nvSpPr>
        <p:spPr>
          <a:xfrm>
            <a:off x="8853838" y="6236173"/>
            <a:ext cx="2694098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IT" sz="2400" dirty="0" err="1">
                <a:cs typeface="Calibri"/>
              </a:rPr>
              <a:t>External</a:t>
            </a:r>
            <a:r>
              <a:rPr lang="it-IT" sz="2400" dirty="0">
                <a:cs typeface="Calibri"/>
              </a:rPr>
              <a:t> Devices</a:t>
            </a:r>
          </a:p>
          <a:p>
            <a:endParaRPr lang="en-GB" sz="2400" dirty="0">
              <a:cs typeface="Calibri" panose="020F0502020204030204"/>
            </a:endParaRPr>
          </a:p>
        </p:txBody>
      </p:sp>
      <p:sp>
        <p:nvSpPr>
          <p:cNvPr id="12" name="Arrow: Notched Right 11">
            <a:extLst>
              <a:ext uri="{FF2B5EF4-FFF2-40B4-BE49-F238E27FC236}">
                <a16:creationId xmlns:a16="http://schemas.microsoft.com/office/drawing/2014/main" id="{70008734-1F37-46EF-A44D-70AD7AC0C8B3}"/>
              </a:ext>
            </a:extLst>
          </p:cNvPr>
          <p:cNvSpPr/>
          <p:nvPr/>
        </p:nvSpPr>
        <p:spPr>
          <a:xfrm rot="16200000">
            <a:off x="9619101" y="5672497"/>
            <a:ext cx="687658" cy="48321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75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2FA34045-4E94-42A4-9EB6-A7F729DB0958}"/>
              </a:ext>
            </a:extLst>
          </p:cNvPr>
          <p:cNvSpPr/>
          <p:nvPr/>
        </p:nvSpPr>
        <p:spPr>
          <a:xfrm>
            <a:off x="508000" y="335280"/>
            <a:ext cx="11226800" cy="8331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B0FB723-14D4-4D6A-9B7C-1E4D90BC6365}"/>
              </a:ext>
            </a:extLst>
          </p:cNvPr>
          <p:cNvSpPr txBox="1"/>
          <p:nvPr/>
        </p:nvSpPr>
        <p:spPr>
          <a:xfrm>
            <a:off x="650240" y="290175"/>
            <a:ext cx="11090259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IT" sz="5400" b="1" dirty="0">
                <a:solidFill>
                  <a:schemeClr val="bg1"/>
                </a:solidFill>
              </a:rPr>
              <a:t>GUI and User Experience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A6F5410-4878-42C1-BBCA-2AF330177A7D}"/>
              </a:ext>
            </a:extLst>
          </p:cNvPr>
          <p:cNvSpPr txBox="1"/>
          <p:nvPr/>
        </p:nvSpPr>
        <p:spPr>
          <a:xfrm>
            <a:off x="0" y="6488668"/>
            <a:ext cx="30168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it-IT" dirty="0"/>
              <a:t>4</a:t>
            </a:r>
            <a:endParaRPr lang="it-IT" dirty="0">
              <a:cs typeface="Calibri"/>
            </a:endParaRPr>
          </a:p>
        </p:txBody>
      </p:sp>
      <p:sp>
        <p:nvSpPr>
          <p:cNvPr id="3" name="CasellaDiTesto 6">
            <a:extLst>
              <a:ext uri="{FF2B5EF4-FFF2-40B4-BE49-F238E27FC236}">
                <a16:creationId xmlns:a16="http://schemas.microsoft.com/office/drawing/2014/main" id="{A9048838-38FB-420A-AF51-367BB9A2B7C3}"/>
              </a:ext>
            </a:extLst>
          </p:cNvPr>
          <p:cNvSpPr txBox="1"/>
          <p:nvPr/>
        </p:nvSpPr>
        <p:spPr>
          <a:xfrm>
            <a:off x="648310" y="1568069"/>
            <a:ext cx="11252221" cy="48320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endParaRPr lang="it-IT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sz="2800" dirty="0">
                <a:cs typeface="Calibri"/>
              </a:rPr>
              <a:t>Goal: </a:t>
            </a:r>
            <a:r>
              <a:rPr lang="it-IT" sz="2800" dirty="0" err="1">
                <a:cs typeface="Calibri"/>
              </a:rPr>
              <a:t>provide</a:t>
            </a:r>
            <a:r>
              <a:rPr lang="it-IT" sz="2800" dirty="0">
                <a:cs typeface="Calibri"/>
              </a:rPr>
              <a:t> a </a:t>
            </a:r>
            <a:r>
              <a:rPr lang="it-IT" sz="2800" dirty="0" err="1">
                <a:cs typeface="Calibri"/>
              </a:rPr>
              <a:t>simple</a:t>
            </a:r>
            <a:r>
              <a:rPr lang="it-IT" sz="2800" dirty="0">
                <a:cs typeface="Calibri"/>
              </a:rPr>
              <a:t> </a:t>
            </a:r>
            <a:r>
              <a:rPr lang="it-IT" sz="2800" dirty="0" err="1">
                <a:cs typeface="Calibri"/>
              </a:rPr>
              <a:t>but</a:t>
            </a:r>
            <a:r>
              <a:rPr lang="it-IT" sz="2800" dirty="0">
                <a:cs typeface="Calibri"/>
              </a:rPr>
              <a:t> </a:t>
            </a:r>
            <a:r>
              <a:rPr lang="it-IT" sz="2800" dirty="0" err="1">
                <a:cs typeface="Calibri"/>
              </a:rPr>
              <a:t>functional</a:t>
            </a:r>
            <a:r>
              <a:rPr lang="it-IT" sz="2800" dirty="0">
                <a:cs typeface="Calibri"/>
              </a:rPr>
              <a:t> </a:t>
            </a:r>
            <a:r>
              <a:rPr lang="it-IT" sz="2800" dirty="0" err="1">
                <a:cs typeface="Calibri"/>
              </a:rPr>
              <a:t>interface</a:t>
            </a:r>
            <a:r>
              <a:rPr lang="it-IT" sz="2800" dirty="0">
                <a:cs typeface="Calibri"/>
              </a:rPr>
              <a:t> for the end user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it-IT" sz="2800" dirty="0">
              <a:cs typeface="Calibri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it-IT" sz="2800" dirty="0">
              <a:cs typeface="Calibri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sz="2800" dirty="0">
                <a:cs typeface="Calibri"/>
              </a:rPr>
              <a:t>How: </a:t>
            </a:r>
            <a:r>
              <a:rPr lang="it-IT" sz="2800" err="1">
                <a:cs typeface="Calibri"/>
              </a:rPr>
              <a:t>functionalities</a:t>
            </a:r>
            <a:r>
              <a:rPr lang="it-IT" sz="2800" dirty="0">
                <a:cs typeface="Calibri"/>
              </a:rPr>
              <a:t> over </a:t>
            </a:r>
            <a:r>
              <a:rPr lang="it-IT" sz="2800">
                <a:cs typeface="Calibri"/>
              </a:rPr>
              <a:t>fancyness,</a:t>
            </a:r>
            <a:r>
              <a:rPr lang="it-IT" sz="2800" dirty="0">
                <a:cs typeface="Calibri"/>
              </a:rPr>
              <a:t> easy of use </a:t>
            </a:r>
            <a:r>
              <a:rPr lang="it-IT" sz="2800" err="1">
                <a:cs typeface="Calibri"/>
              </a:rPr>
              <a:t>is</a:t>
            </a:r>
            <a:r>
              <a:rPr lang="it-IT" sz="2800" dirty="0">
                <a:cs typeface="Calibri"/>
              </a:rPr>
              <a:t> a top </a:t>
            </a:r>
            <a:r>
              <a:rPr lang="it-IT" sz="2800" err="1">
                <a:cs typeface="Calibri"/>
              </a:rPr>
              <a:t>priority</a:t>
            </a:r>
            <a:endParaRPr lang="it-IT" sz="2800">
              <a:cs typeface="Calibri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it-IT" sz="2800" dirty="0">
              <a:cs typeface="Calibri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it-IT" sz="2800" dirty="0">
              <a:cs typeface="Calibri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sz="2800" dirty="0" err="1">
                <a:cs typeface="Calibri"/>
              </a:rPr>
              <a:t>What</a:t>
            </a:r>
            <a:r>
              <a:rPr lang="it-IT" sz="2800" dirty="0">
                <a:cs typeface="Calibri"/>
              </a:rPr>
              <a:t> </a:t>
            </a:r>
            <a:r>
              <a:rPr lang="it-IT" sz="2800" dirty="0" err="1">
                <a:cs typeface="Calibri"/>
              </a:rPr>
              <a:t>we</a:t>
            </a:r>
            <a:r>
              <a:rPr lang="it-IT" sz="2800" dirty="0">
                <a:cs typeface="Calibri"/>
              </a:rPr>
              <a:t> </a:t>
            </a:r>
            <a:r>
              <a:rPr lang="it-IT" sz="2800" dirty="0" err="1">
                <a:cs typeface="Calibri"/>
              </a:rPr>
              <a:t>provide</a:t>
            </a:r>
            <a:r>
              <a:rPr lang="it-IT" sz="2800" dirty="0">
                <a:cs typeface="Calibri"/>
              </a:rPr>
              <a:t>: 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it-IT" sz="2800" dirty="0">
                <a:cs typeface="Calibri"/>
              </a:rPr>
              <a:t>An On-Board </a:t>
            </a:r>
            <a:r>
              <a:rPr lang="it-IT" sz="2800" dirty="0" err="1">
                <a:cs typeface="Calibri"/>
              </a:rPr>
              <a:t>Graphical</a:t>
            </a:r>
            <a:r>
              <a:rPr lang="it-IT" sz="2800" dirty="0">
                <a:cs typeface="Calibri"/>
              </a:rPr>
              <a:t> User Interface (PyQT5 Framework)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it-IT" sz="2800" dirty="0">
                <a:cs typeface="Calibri"/>
              </a:rPr>
              <a:t>A Web User Interface </a:t>
            </a:r>
            <a:r>
              <a:rPr lang="it-IT" sz="2800" dirty="0" err="1">
                <a:cs typeface="Calibri"/>
              </a:rPr>
              <a:t>accessible</a:t>
            </a:r>
            <a:r>
              <a:rPr lang="it-IT" sz="2800" dirty="0">
                <a:cs typeface="Calibri"/>
              </a:rPr>
              <a:t> from the home Local Network</a:t>
            </a:r>
          </a:p>
          <a:p>
            <a:pPr lvl="2"/>
            <a:endParaRPr lang="en-GB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2977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2FA34045-4E94-42A4-9EB6-A7F729DB0958}"/>
              </a:ext>
            </a:extLst>
          </p:cNvPr>
          <p:cNvSpPr/>
          <p:nvPr/>
        </p:nvSpPr>
        <p:spPr>
          <a:xfrm>
            <a:off x="508000" y="335280"/>
            <a:ext cx="11226800" cy="8331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B0FB723-14D4-4D6A-9B7C-1E4D90BC6365}"/>
              </a:ext>
            </a:extLst>
          </p:cNvPr>
          <p:cNvSpPr txBox="1"/>
          <p:nvPr/>
        </p:nvSpPr>
        <p:spPr>
          <a:xfrm>
            <a:off x="650240" y="290175"/>
            <a:ext cx="11090259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IT" sz="5400" b="1" dirty="0">
                <a:solidFill>
                  <a:schemeClr val="bg1"/>
                </a:solidFill>
                <a:cs typeface="Calibri" panose="020F0502020204030204"/>
              </a:rPr>
              <a:t>Welcome Window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A6F5410-4878-42C1-BBCA-2AF330177A7D}"/>
              </a:ext>
            </a:extLst>
          </p:cNvPr>
          <p:cNvSpPr txBox="1"/>
          <p:nvPr/>
        </p:nvSpPr>
        <p:spPr>
          <a:xfrm>
            <a:off x="0" y="6488668"/>
            <a:ext cx="30168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it-IT" dirty="0">
                <a:cs typeface="Calibri"/>
              </a:rPr>
              <a:t>5</a:t>
            </a:r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18540F36-574F-4EB8-BE62-65774E837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156" y="1563892"/>
            <a:ext cx="7714786" cy="4640899"/>
          </a:xfrm>
          <a:prstGeom prst="rect">
            <a:avLst/>
          </a:prstGeom>
        </p:spPr>
      </p:pic>
      <p:sp>
        <p:nvSpPr>
          <p:cNvPr id="9" name="CasellaDiTesto 6">
            <a:extLst>
              <a:ext uri="{FF2B5EF4-FFF2-40B4-BE49-F238E27FC236}">
                <a16:creationId xmlns:a16="http://schemas.microsoft.com/office/drawing/2014/main" id="{2B690107-4792-4211-9848-EB2BAF81F303}"/>
              </a:ext>
            </a:extLst>
          </p:cNvPr>
          <p:cNvSpPr txBox="1"/>
          <p:nvPr/>
        </p:nvSpPr>
        <p:spPr>
          <a:xfrm>
            <a:off x="267310" y="1568069"/>
            <a:ext cx="3929587" cy="50783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sz="2800" dirty="0" err="1">
                <a:cs typeface="Calibri"/>
              </a:rPr>
              <a:t>Available</a:t>
            </a:r>
            <a:r>
              <a:rPr lang="it-IT" sz="2800" dirty="0">
                <a:cs typeface="Calibri"/>
              </a:rPr>
              <a:t> </a:t>
            </a:r>
            <a:r>
              <a:rPr lang="it-IT" sz="2800" dirty="0" err="1">
                <a:cs typeface="Calibri"/>
              </a:rPr>
              <a:t>Modes</a:t>
            </a:r>
            <a:r>
              <a:rPr lang="it-IT" sz="2800" dirty="0">
                <a:cs typeface="Calibri"/>
              </a:rPr>
              <a:t>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it-IT" sz="2400" err="1">
                <a:cs typeface="Calibri"/>
              </a:rPr>
              <a:t>Programmable</a:t>
            </a:r>
            <a:endParaRPr lang="it-IT" sz="2400" dirty="0">
              <a:cs typeface="Calibri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it-IT" sz="2400" dirty="0">
                <a:cs typeface="Calibri"/>
              </a:rPr>
              <a:t>Manual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it-IT" sz="2400" err="1">
                <a:cs typeface="Calibri"/>
              </a:rPr>
              <a:t>WeekEnd</a:t>
            </a:r>
            <a:endParaRPr lang="it-IT" sz="2400" dirty="0">
              <a:cs typeface="Calibri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it-IT" sz="2400">
                <a:cs typeface="Calibri"/>
              </a:rPr>
              <a:t>AntiFreeze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sz="2800" dirty="0">
                <a:cs typeface="Calibri"/>
              </a:rPr>
              <a:t>Seasons: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it-IT" sz="2400" err="1">
                <a:cs typeface="Calibri"/>
              </a:rPr>
              <a:t>Winter</a:t>
            </a:r>
            <a:endParaRPr lang="it-IT" sz="2400">
              <a:cs typeface="Calibri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it-IT" sz="2400">
                <a:cs typeface="Calibri"/>
              </a:rPr>
              <a:t>Summer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sz="2800" dirty="0">
                <a:cs typeface="Calibri"/>
              </a:rPr>
              <a:t>Room Slideshow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it-IT" sz="2400">
                <a:cs typeface="Calibri"/>
              </a:rPr>
              <a:t>The welcome window changes dinamically following the Actual Room displayed</a:t>
            </a:r>
            <a:endParaRPr lang="it-IT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0638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2FA34045-4E94-42A4-9EB6-A7F729DB0958}"/>
              </a:ext>
            </a:extLst>
          </p:cNvPr>
          <p:cNvSpPr/>
          <p:nvPr/>
        </p:nvSpPr>
        <p:spPr>
          <a:xfrm>
            <a:off x="508000" y="335280"/>
            <a:ext cx="11226800" cy="8331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B0FB723-14D4-4D6A-9B7C-1E4D90BC6365}"/>
              </a:ext>
            </a:extLst>
          </p:cNvPr>
          <p:cNvSpPr txBox="1"/>
          <p:nvPr/>
        </p:nvSpPr>
        <p:spPr>
          <a:xfrm>
            <a:off x="650240" y="290175"/>
            <a:ext cx="11090259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IT" sz="5400" b="1">
                <a:solidFill>
                  <a:schemeClr val="bg1"/>
                </a:solidFill>
                <a:cs typeface="Calibri" panose="020F0502020204030204"/>
              </a:rPr>
              <a:t>System Settings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A6F5410-4878-42C1-BBCA-2AF330177A7D}"/>
              </a:ext>
            </a:extLst>
          </p:cNvPr>
          <p:cNvSpPr txBox="1"/>
          <p:nvPr/>
        </p:nvSpPr>
        <p:spPr>
          <a:xfrm>
            <a:off x="0" y="6488668"/>
            <a:ext cx="30168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it-IT" dirty="0"/>
              <a:t>6</a:t>
            </a:r>
            <a:endParaRPr lang="it-IT" dirty="0">
              <a:cs typeface="Calibri"/>
            </a:endParaRPr>
          </a:p>
        </p:txBody>
      </p:sp>
      <p:sp>
        <p:nvSpPr>
          <p:cNvPr id="9" name="CasellaDiTesto 6">
            <a:extLst>
              <a:ext uri="{FF2B5EF4-FFF2-40B4-BE49-F238E27FC236}">
                <a16:creationId xmlns:a16="http://schemas.microsoft.com/office/drawing/2014/main" id="{2B690107-4792-4211-9848-EB2BAF81F303}"/>
              </a:ext>
            </a:extLst>
          </p:cNvPr>
          <p:cNvSpPr txBox="1"/>
          <p:nvPr/>
        </p:nvSpPr>
        <p:spPr>
          <a:xfrm>
            <a:off x="72164" y="1317166"/>
            <a:ext cx="4003928" cy="50783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sz="2400" dirty="0">
                <a:cs typeface="Calibri"/>
              </a:rPr>
              <a:t>Network: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it-IT" dirty="0">
                <a:cs typeface="Calibri"/>
              </a:rPr>
              <a:t>Connection to Home WiFi network</a:t>
            </a:r>
            <a:endParaRPr lang="it-IT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it-IT" dirty="0">
                <a:cs typeface="Calibri"/>
              </a:rPr>
              <a:t>SSID + Password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it-IT" dirty="0">
                <a:cs typeface="Calibri"/>
              </a:rPr>
              <a:t>Linux tools: </a:t>
            </a:r>
            <a:r>
              <a:rPr lang="it-IT" dirty="0" err="1">
                <a:cs typeface="Calibri"/>
              </a:rPr>
              <a:t>wpa_supplicant</a:t>
            </a:r>
            <a:r>
              <a:rPr lang="it-IT" dirty="0">
                <a:cs typeface="Calibri"/>
              </a:rPr>
              <a:t>, </a:t>
            </a:r>
            <a:r>
              <a:rPr lang="it-IT" dirty="0" err="1">
                <a:cs typeface="Calibri"/>
              </a:rPr>
              <a:t>iw</a:t>
            </a:r>
            <a:r>
              <a:rPr lang="it-IT" dirty="0">
                <a:cs typeface="Calibri"/>
              </a:rPr>
              <a:t>, </a:t>
            </a:r>
            <a:r>
              <a:rPr lang="it-IT" dirty="0" err="1">
                <a:cs typeface="Calibri"/>
              </a:rPr>
              <a:t>ping</a:t>
            </a:r>
            <a:endParaRPr lang="it-IT" dirty="0">
              <a:cs typeface="Calibri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sz="2400" dirty="0">
                <a:cs typeface="Calibri"/>
              </a:rPr>
              <a:t>Room: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it-IT" dirty="0" err="1">
                <a:cs typeface="Calibri"/>
              </a:rPr>
              <a:t>Add</a:t>
            </a:r>
            <a:r>
              <a:rPr lang="it-IT" dirty="0">
                <a:cs typeface="Calibri"/>
              </a:rPr>
              <a:t>/Delete Room</a:t>
            </a:r>
            <a:endParaRPr lang="it-IT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it-IT" dirty="0" err="1">
                <a:cs typeface="Calibri"/>
              </a:rPr>
              <a:t>Mnemonic</a:t>
            </a:r>
            <a:r>
              <a:rPr lang="it-IT" dirty="0">
                <a:cs typeface="Calibri"/>
              </a:rPr>
              <a:t> (ex. "Kitchen")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it-IT" dirty="0" err="1">
                <a:cs typeface="Calibri"/>
              </a:rPr>
              <a:t>Deleting</a:t>
            </a:r>
            <a:r>
              <a:rPr lang="it-IT" dirty="0">
                <a:cs typeface="Calibri"/>
              </a:rPr>
              <a:t> a room </a:t>
            </a:r>
            <a:r>
              <a:rPr lang="it-IT" dirty="0" err="1">
                <a:cs typeface="Calibri"/>
              </a:rPr>
              <a:t>will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logically</a:t>
            </a:r>
            <a:r>
              <a:rPr lang="it-IT" dirty="0">
                <a:cs typeface="Calibri"/>
              </a:rPr>
              <a:t> delete </a:t>
            </a:r>
            <a:r>
              <a:rPr lang="it-IT" dirty="0" err="1">
                <a:cs typeface="Calibri"/>
              </a:rPr>
              <a:t>all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actuators</a:t>
            </a:r>
            <a:r>
              <a:rPr lang="it-IT" dirty="0">
                <a:cs typeface="Calibri"/>
              </a:rPr>
              <a:t> and </a:t>
            </a:r>
            <a:r>
              <a:rPr lang="it-IT" dirty="0" err="1">
                <a:cs typeface="Calibri"/>
              </a:rPr>
              <a:t>valves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connected</a:t>
            </a:r>
            <a:r>
              <a:rPr lang="it-IT" dirty="0">
                <a:cs typeface="Calibri"/>
              </a:rPr>
              <a:t> to </a:t>
            </a:r>
            <a:r>
              <a:rPr lang="it-IT" dirty="0" err="1">
                <a:cs typeface="Calibri"/>
              </a:rPr>
              <a:t>it</a:t>
            </a:r>
            <a:endParaRPr lang="it-IT" dirty="0">
              <a:cs typeface="Calibri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sz="2400" dirty="0" err="1">
                <a:cs typeface="Calibri"/>
              </a:rPr>
              <a:t>Actuator</a:t>
            </a:r>
            <a:r>
              <a:rPr lang="it-IT" sz="2400" dirty="0">
                <a:cs typeface="Calibri"/>
              </a:rPr>
              <a:t>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it-IT" dirty="0" err="1">
                <a:cs typeface="Calibri"/>
              </a:rPr>
              <a:t>Unique</a:t>
            </a:r>
            <a:r>
              <a:rPr lang="it-IT" dirty="0">
                <a:cs typeface="Calibri"/>
              </a:rPr>
              <a:t> ID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it-IT">
                <a:cs typeface="Calibri"/>
              </a:rPr>
              <a:t>An Actuator will be connected to valves that will handle the heating pipes</a:t>
            </a:r>
            <a:endParaRPr lang="it-IT" dirty="0">
              <a:cs typeface="Calibri"/>
            </a:endParaRPr>
          </a:p>
        </p:txBody>
      </p:sp>
      <p:pic>
        <p:nvPicPr>
          <p:cNvPr id="8" name="Picture 9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3CF7BABE-0BB7-4652-815C-CD4778F51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987" y="1516598"/>
            <a:ext cx="4806174" cy="2821192"/>
          </a:xfrm>
          <a:prstGeom prst="rect">
            <a:avLst/>
          </a:prstGeom>
        </p:spPr>
      </p:pic>
      <p:pic>
        <p:nvPicPr>
          <p:cNvPr id="15" name="Picture 1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7F4B5A7-DD75-4523-8D77-5562B8A97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523" y="3608137"/>
            <a:ext cx="4750418" cy="276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395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2FA34045-4E94-42A4-9EB6-A7F729DB0958}"/>
              </a:ext>
            </a:extLst>
          </p:cNvPr>
          <p:cNvSpPr/>
          <p:nvPr/>
        </p:nvSpPr>
        <p:spPr>
          <a:xfrm>
            <a:off x="508000" y="335280"/>
            <a:ext cx="11226800" cy="8331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B0FB723-14D4-4D6A-9B7C-1E4D90BC6365}"/>
              </a:ext>
            </a:extLst>
          </p:cNvPr>
          <p:cNvSpPr txBox="1"/>
          <p:nvPr/>
        </p:nvSpPr>
        <p:spPr>
          <a:xfrm>
            <a:off x="650240" y="290175"/>
            <a:ext cx="11090259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IT" sz="5400" b="1" dirty="0">
                <a:solidFill>
                  <a:schemeClr val="bg1"/>
                </a:solidFill>
                <a:cs typeface="Calibri" panose="020F0502020204030204"/>
              </a:rPr>
              <a:t>Room </a:t>
            </a:r>
            <a:r>
              <a:rPr lang="it-IT" sz="5400" b="1" dirty="0" err="1">
                <a:solidFill>
                  <a:schemeClr val="bg1"/>
                </a:solidFill>
                <a:cs typeface="Calibri" panose="020F0502020204030204"/>
              </a:rPr>
              <a:t>Functionalities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A6F5410-4878-42C1-BBCA-2AF330177A7D}"/>
              </a:ext>
            </a:extLst>
          </p:cNvPr>
          <p:cNvSpPr txBox="1"/>
          <p:nvPr/>
        </p:nvSpPr>
        <p:spPr>
          <a:xfrm>
            <a:off x="0" y="6488668"/>
            <a:ext cx="30168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it-IT" dirty="0"/>
              <a:t>7</a:t>
            </a:r>
            <a:endParaRPr lang="it-IT" dirty="0">
              <a:cs typeface="Calibri"/>
            </a:endParaRPr>
          </a:p>
        </p:txBody>
      </p:sp>
      <p:sp>
        <p:nvSpPr>
          <p:cNvPr id="9" name="CasellaDiTesto 6">
            <a:extLst>
              <a:ext uri="{FF2B5EF4-FFF2-40B4-BE49-F238E27FC236}">
                <a16:creationId xmlns:a16="http://schemas.microsoft.com/office/drawing/2014/main" id="{2B690107-4792-4211-9848-EB2BAF81F303}"/>
              </a:ext>
            </a:extLst>
          </p:cNvPr>
          <p:cNvSpPr txBox="1"/>
          <p:nvPr/>
        </p:nvSpPr>
        <p:spPr>
          <a:xfrm>
            <a:off x="72164" y="1317166"/>
            <a:ext cx="4533610" cy="48320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sz="2400">
                <a:cs typeface="Calibri"/>
              </a:rPr>
              <a:t>Sensor: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it-IT">
                <a:cs typeface="Calibri"/>
              </a:rPr>
              <a:t>Collects temperature for the actual</a:t>
            </a:r>
            <a:r>
              <a:rPr lang="it-IT" dirty="0">
                <a:cs typeface="Calibri"/>
              </a:rPr>
              <a:t> room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it-IT">
                <a:cs typeface="Calibri"/>
              </a:rPr>
              <a:t>Temperature is displayed in Welcome Window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sz="2400">
                <a:cs typeface="Calibri"/>
              </a:rPr>
              <a:t>Valves:</a:t>
            </a:r>
            <a:endParaRPr lang="it-IT">
              <a:cs typeface="Calibri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it-IT">
                <a:cs typeface="Calibri"/>
              </a:rPr>
              <a:t>An Actuator will drive a set of valves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it-IT">
                <a:cs typeface="Calibri"/>
              </a:rPr>
              <a:t>Valves will be turned on/off iff "Winter" mode is activated</a:t>
            </a:r>
            <a:endParaRPr lang="it-IT" dirty="0">
              <a:cs typeface="Calibri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sz="2400">
                <a:cs typeface="Calibri"/>
              </a:rPr>
              <a:t>AirConditioner:</a:t>
            </a:r>
            <a:endParaRPr lang="it-IT">
              <a:cs typeface="Calibri" panose="020F0502020204030204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it-IT">
                <a:cs typeface="Calibri" panose="020F0502020204030204"/>
              </a:rPr>
              <a:t>Module used to drive an AirConditioner, iff "Summer" mode is activated</a:t>
            </a:r>
            <a:endParaRPr lang="it-IT" dirty="0">
              <a:cs typeface="Calibri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it-IT" dirty="0">
                <a:cs typeface="Calibri"/>
              </a:rPr>
              <a:t>IR Blaster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sz="2000" dirty="0">
                <a:cs typeface="Calibri"/>
              </a:rPr>
              <a:t>Program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it-IT" dirty="0" err="1">
                <a:cs typeface="Calibri"/>
              </a:rPr>
              <a:t>Timetable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definition</a:t>
            </a:r>
            <a:endParaRPr lang="it-IT">
              <a:cs typeface="Calibri"/>
            </a:endParaRPr>
          </a:p>
        </p:txBody>
      </p:sp>
      <p:pic>
        <p:nvPicPr>
          <p:cNvPr id="3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1B28217-2E09-4778-AE67-FC4219254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595" y="1532401"/>
            <a:ext cx="7129347" cy="431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577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2FA34045-4E94-42A4-9EB6-A7F729DB0958}"/>
              </a:ext>
            </a:extLst>
          </p:cNvPr>
          <p:cNvSpPr/>
          <p:nvPr/>
        </p:nvSpPr>
        <p:spPr>
          <a:xfrm>
            <a:off x="508000" y="335280"/>
            <a:ext cx="11226800" cy="8331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B0FB723-14D4-4D6A-9B7C-1E4D90BC6365}"/>
              </a:ext>
            </a:extLst>
          </p:cNvPr>
          <p:cNvSpPr txBox="1"/>
          <p:nvPr/>
        </p:nvSpPr>
        <p:spPr>
          <a:xfrm>
            <a:off x="650240" y="290175"/>
            <a:ext cx="11090259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IT" sz="5400" b="1">
                <a:solidFill>
                  <a:schemeClr val="bg1"/>
                </a:solidFill>
                <a:cs typeface="Calibri" panose="020F0502020204030204"/>
              </a:rPr>
              <a:t>Program Timetable Definition</a:t>
            </a:r>
            <a:endParaRPr lang="it-IT" sz="5400" b="1" dirty="0">
              <a:solidFill>
                <a:schemeClr val="bg1"/>
              </a:solidFill>
              <a:cs typeface="Calibri" panose="020F0502020204030204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A6F5410-4878-42C1-BBCA-2AF330177A7D}"/>
              </a:ext>
            </a:extLst>
          </p:cNvPr>
          <p:cNvSpPr txBox="1"/>
          <p:nvPr/>
        </p:nvSpPr>
        <p:spPr>
          <a:xfrm>
            <a:off x="0" y="6488668"/>
            <a:ext cx="30168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it-IT" dirty="0"/>
              <a:t>8</a:t>
            </a:r>
            <a:endParaRPr lang="it-IT" dirty="0">
              <a:cs typeface="Calibri"/>
            </a:endParaRPr>
          </a:p>
        </p:txBody>
      </p:sp>
      <p:sp>
        <p:nvSpPr>
          <p:cNvPr id="9" name="CasellaDiTesto 6">
            <a:extLst>
              <a:ext uri="{FF2B5EF4-FFF2-40B4-BE49-F238E27FC236}">
                <a16:creationId xmlns:a16="http://schemas.microsoft.com/office/drawing/2014/main" id="{2B690107-4792-4211-9848-EB2BAF81F303}"/>
              </a:ext>
            </a:extLst>
          </p:cNvPr>
          <p:cNvSpPr txBox="1"/>
          <p:nvPr/>
        </p:nvSpPr>
        <p:spPr>
          <a:xfrm>
            <a:off x="146505" y="2738946"/>
            <a:ext cx="4533610" cy="21236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sz="2400" dirty="0">
                <a:cs typeface="Calibri"/>
              </a:rPr>
              <a:t>Program: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it-IT" dirty="0" err="1">
                <a:cs typeface="Calibri"/>
              </a:rPr>
              <a:t>Working</a:t>
            </a:r>
            <a:r>
              <a:rPr lang="it-IT" dirty="0">
                <a:cs typeface="Calibri"/>
              </a:rPr>
              <a:t> Days + Weekend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it-IT" dirty="0">
                <a:cs typeface="Calibri"/>
              </a:rPr>
              <a:t>Morning Temperature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it-IT" err="1">
                <a:cs typeface="Calibri"/>
              </a:rPr>
              <a:t>Evening</a:t>
            </a:r>
            <a:r>
              <a:rPr lang="it-IT" dirty="0">
                <a:cs typeface="Calibri"/>
              </a:rPr>
              <a:t> Temperature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it-IT" dirty="0">
                <a:cs typeface="Calibri"/>
              </a:rPr>
              <a:t>Night Temperature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it-IT" dirty="0">
                <a:cs typeface="Calibri"/>
              </a:rPr>
              <a:t>Program </a:t>
            </a:r>
            <a:r>
              <a:rPr lang="it-IT" err="1">
                <a:cs typeface="Calibri"/>
              </a:rPr>
              <a:t>is</a:t>
            </a:r>
            <a:r>
              <a:rPr lang="it-IT" dirty="0">
                <a:cs typeface="Calibri"/>
              </a:rPr>
              <a:t> </a:t>
            </a:r>
            <a:r>
              <a:rPr lang="it-IT" err="1">
                <a:cs typeface="Calibri"/>
              </a:rPr>
              <a:t>activated</a:t>
            </a:r>
            <a:r>
              <a:rPr lang="it-IT" dirty="0">
                <a:cs typeface="Calibri"/>
              </a:rPr>
              <a:t> </a:t>
            </a:r>
            <a:r>
              <a:rPr lang="it-IT" err="1">
                <a:cs typeface="Calibri"/>
              </a:rPr>
              <a:t>iff</a:t>
            </a:r>
            <a:r>
              <a:rPr lang="it-IT">
                <a:cs typeface="Calibri"/>
              </a:rPr>
              <a:t> "Program" Mode </a:t>
            </a:r>
            <a:r>
              <a:rPr lang="it-IT" err="1">
                <a:cs typeface="Calibri"/>
              </a:rPr>
              <a:t>is</a:t>
            </a:r>
            <a:r>
              <a:rPr lang="it-IT" dirty="0">
                <a:cs typeface="Calibri"/>
              </a:rPr>
              <a:t> </a:t>
            </a:r>
            <a:r>
              <a:rPr lang="it-IT" err="1">
                <a:cs typeface="Calibri"/>
              </a:rPr>
              <a:t>enabled</a:t>
            </a:r>
            <a:endParaRPr lang="it-IT">
              <a:cs typeface="Calibri"/>
            </a:endParaRPr>
          </a:p>
        </p:txBody>
      </p:sp>
      <p:pic>
        <p:nvPicPr>
          <p:cNvPr id="8" name="Picture 9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1A37BC2E-2A9C-462F-A277-F135E79F3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302" y="1558836"/>
            <a:ext cx="7129346" cy="420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072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F1387E9A-163F-4878-BF26-CE12D52ED5DD}"/>
              </a:ext>
            </a:extLst>
          </p:cNvPr>
          <p:cNvSpPr/>
          <p:nvPr/>
        </p:nvSpPr>
        <p:spPr>
          <a:xfrm>
            <a:off x="508000" y="335280"/>
            <a:ext cx="11226800" cy="8331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D953A7BB-0DA3-4F8A-B66D-F52684468FF0}"/>
              </a:ext>
            </a:extLst>
          </p:cNvPr>
          <p:cNvSpPr txBox="1"/>
          <p:nvPr/>
        </p:nvSpPr>
        <p:spPr>
          <a:xfrm>
            <a:off x="880857" y="1571130"/>
            <a:ext cx="105979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Web </a:t>
            </a:r>
            <a:r>
              <a:rPr lang="it-IT" sz="2400" dirty="0" err="1"/>
              <a:t>interface</a:t>
            </a:r>
            <a:r>
              <a:rPr lang="it-IT" sz="2400" dirty="0"/>
              <a:t> </a:t>
            </a:r>
            <a:r>
              <a:rPr lang="it-IT" sz="2400" dirty="0" err="1"/>
              <a:t>reachable</a:t>
            </a:r>
            <a:r>
              <a:rPr lang="it-IT" sz="2400" dirty="0"/>
              <a:t> from devices in the </a:t>
            </a:r>
            <a:r>
              <a:rPr lang="it-IT" sz="2400" dirty="0" err="1"/>
              <a:t>same</a:t>
            </a:r>
            <a:r>
              <a:rPr lang="it-IT" sz="2400" dirty="0"/>
              <a:t> </a:t>
            </a:r>
            <a:r>
              <a:rPr lang="it-IT" sz="2400" dirty="0" err="1"/>
              <a:t>local</a:t>
            </a:r>
            <a:r>
              <a:rPr lang="it-IT" sz="2400" dirty="0"/>
              <a:t> network of the </a:t>
            </a:r>
            <a:r>
              <a:rPr lang="it-IT" sz="2400" dirty="0" err="1"/>
              <a:t>Raspberry</a:t>
            </a:r>
            <a:r>
              <a:rPr lang="it-IT" sz="2400" dirty="0"/>
              <a:t>.</a:t>
            </a:r>
          </a:p>
          <a:p>
            <a:r>
              <a:rPr lang="it-IT" sz="2400" dirty="0" err="1"/>
              <a:t>It</a:t>
            </a:r>
            <a:r>
              <a:rPr lang="it-IT" sz="2400" dirty="0"/>
              <a:t> </a:t>
            </a:r>
            <a:r>
              <a:rPr lang="it-IT" sz="2400" dirty="0" err="1"/>
              <a:t>allows</a:t>
            </a:r>
            <a:r>
              <a:rPr lang="it-IT" sz="2400" dirty="0"/>
              <a:t> the customer to monitor </a:t>
            </a:r>
            <a:r>
              <a:rPr lang="it-IT" sz="2400" dirty="0" err="1"/>
              <a:t>temperatures</a:t>
            </a:r>
            <a:r>
              <a:rPr lang="it-IT" sz="2400" dirty="0"/>
              <a:t> and setup, and to </a:t>
            </a:r>
            <a:r>
              <a:rPr lang="it-IT" sz="2400" dirty="0" err="1"/>
              <a:t>change</a:t>
            </a:r>
            <a:r>
              <a:rPr lang="it-IT" sz="2400" dirty="0"/>
              <a:t> rooms settings. </a:t>
            </a:r>
            <a:r>
              <a:rPr lang="it-IT" sz="2400" dirty="0" err="1"/>
              <a:t>Also</a:t>
            </a:r>
            <a:r>
              <a:rPr lang="it-IT" sz="2400" dirty="0"/>
              <a:t> some </a:t>
            </a:r>
            <a:r>
              <a:rPr lang="it-IT" sz="2400" dirty="0" err="1"/>
              <a:t>graphs</a:t>
            </a:r>
            <a:r>
              <a:rPr lang="it-IT" sz="2400" dirty="0"/>
              <a:t> are </a:t>
            </a:r>
            <a:r>
              <a:rPr lang="it-IT" sz="2400" dirty="0" err="1"/>
              <a:t>shown</a:t>
            </a:r>
            <a:r>
              <a:rPr lang="it-IT" sz="2400" dirty="0"/>
              <a:t>.</a:t>
            </a:r>
          </a:p>
          <a:p>
            <a:endParaRPr lang="it-IT" sz="2400" dirty="0"/>
          </a:p>
          <a:p>
            <a:r>
              <a:rPr lang="it-IT" sz="2400" dirty="0"/>
              <a:t>Server-Side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400" dirty="0"/>
              <a:t>M-DNS </a:t>
            </a:r>
            <a:r>
              <a:rPr lang="it-IT" sz="2400" dirty="0" err="1"/>
              <a:t>allow</a:t>
            </a:r>
            <a:r>
              <a:rPr lang="it-IT" sz="2400" dirty="0"/>
              <a:t> the access to the web Interface </a:t>
            </a:r>
            <a:r>
              <a:rPr lang="it-IT" sz="2400" dirty="0" err="1"/>
              <a:t>using</a:t>
            </a:r>
            <a:r>
              <a:rPr lang="it-IT" sz="2400" dirty="0"/>
              <a:t> the </a:t>
            </a:r>
            <a:r>
              <a:rPr lang="it-IT" sz="2400" dirty="0" err="1"/>
              <a:t>hostname</a:t>
            </a:r>
            <a:r>
              <a:rPr lang="it-IT" sz="2400" dirty="0"/>
              <a:t> ‘http://thermostat.local’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400" dirty="0"/>
              <a:t>Apache2 + PHP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400" dirty="0"/>
              <a:t>REST API to access </a:t>
            </a:r>
            <a:r>
              <a:rPr lang="it-IT" sz="2400" dirty="0" err="1"/>
              <a:t>thermostat</a:t>
            </a:r>
            <a:r>
              <a:rPr lang="it-IT" sz="2400" dirty="0"/>
              <a:t> status, </a:t>
            </a:r>
            <a:r>
              <a:rPr lang="it-IT" sz="2400" dirty="0" err="1"/>
              <a:t>configuration</a:t>
            </a:r>
            <a:r>
              <a:rPr lang="it-IT" sz="2400" dirty="0"/>
              <a:t> and </a:t>
            </a:r>
            <a:r>
              <a:rPr lang="it-IT" sz="2400" dirty="0" err="1"/>
              <a:t>temperatures</a:t>
            </a:r>
            <a:r>
              <a:rPr lang="it-IT" sz="2400" dirty="0"/>
              <a:t>.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80134C42-0A23-4746-8F54-FDEB3C9E59C3}"/>
              </a:ext>
            </a:extLst>
          </p:cNvPr>
          <p:cNvSpPr txBox="1"/>
          <p:nvPr/>
        </p:nvSpPr>
        <p:spPr>
          <a:xfrm>
            <a:off x="650240" y="290175"/>
            <a:ext cx="7325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dirty="0">
                <a:solidFill>
                  <a:schemeClr val="bg1"/>
                </a:solidFill>
              </a:rPr>
              <a:t>Web Interface</a:t>
            </a:r>
            <a:endParaRPr lang="en-GB" sz="5400" b="1" dirty="0">
              <a:solidFill>
                <a:schemeClr val="bg1"/>
              </a:solidFill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D7A4A8E1-5FF7-43F5-8ECB-022FDDC3529E}"/>
              </a:ext>
            </a:extLst>
          </p:cNvPr>
          <p:cNvSpPr txBox="1"/>
          <p:nvPr/>
        </p:nvSpPr>
        <p:spPr>
          <a:xfrm>
            <a:off x="880857" y="5200118"/>
            <a:ext cx="10836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Client-Side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400" dirty="0" err="1"/>
              <a:t>Javascript</a:t>
            </a:r>
            <a:r>
              <a:rPr lang="it-IT" sz="2400" dirty="0"/>
              <a:t> framework </a:t>
            </a:r>
            <a:r>
              <a:rPr lang="it-IT" sz="2400" dirty="0" err="1"/>
              <a:t>called</a:t>
            </a:r>
            <a:r>
              <a:rPr lang="it-IT" sz="2400" dirty="0"/>
              <a:t> </a:t>
            </a:r>
            <a:r>
              <a:rPr lang="it-IT" sz="2400" dirty="0" err="1"/>
              <a:t>AngularJS</a:t>
            </a:r>
            <a:endParaRPr lang="it-IT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400" dirty="0"/>
              <a:t>Single page </a:t>
            </a:r>
            <a:r>
              <a:rPr lang="it-IT" sz="2400" dirty="0" err="1"/>
              <a:t>application</a:t>
            </a:r>
            <a:r>
              <a:rPr lang="it-IT" sz="2400" dirty="0"/>
              <a:t>, </a:t>
            </a:r>
            <a:r>
              <a:rPr lang="it-IT" sz="2400" dirty="0" err="1"/>
              <a:t>only</a:t>
            </a:r>
            <a:r>
              <a:rPr lang="it-IT" sz="2400" dirty="0"/>
              <a:t> data </a:t>
            </a:r>
            <a:r>
              <a:rPr lang="it-IT" sz="2400" dirty="0" err="1"/>
              <a:t>structures</a:t>
            </a:r>
            <a:r>
              <a:rPr lang="it-IT" sz="2400" dirty="0"/>
              <a:t> are </a:t>
            </a:r>
            <a:r>
              <a:rPr lang="it-IT" sz="2400" dirty="0" err="1"/>
              <a:t>reloaded</a:t>
            </a:r>
            <a:endParaRPr lang="it-IT" sz="24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1389DDE-3E49-42BE-B25A-4D2A092F33C2}"/>
              </a:ext>
            </a:extLst>
          </p:cNvPr>
          <p:cNvSpPr txBox="1"/>
          <p:nvPr/>
        </p:nvSpPr>
        <p:spPr>
          <a:xfrm>
            <a:off x="0" y="6488668"/>
            <a:ext cx="30168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it-IT" dirty="0"/>
              <a:t>9</a:t>
            </a:r>
            <a:endParaRPr lang="it-IT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35209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903</Words>
  <Application>Microsoft Office PowerPoint</Application>
  <PresentationFormat>Widescreen</PresentationFormat>
  <Paragraphs>194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Tema di Office</vt:lpstr>
      <vt:lpstr>Thermostat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Thanks for the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thermostat</dc:title>
  <dc:creator>Poldo</dc:creator>
  <cp:lastModifiedBy>Poldo</cp:lastModifiedBy>
  <cp:revision>648</cp:revision>
  <dcterms:created xsi:type="dcterms:W3CDTF">2019-06-13T18:06:15Z</dcterms:created>
  <dcterms:modified xsi:type="dcterms:W3CDTF">2019-07-16T21:13:51Z</dcterms:modified>
</cp:coreProperties>
</file>