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4" r:id="rId5"/>
    <p:sldId id="275" r:id="rId6"/>
    <p:sldId id="277" r:id="rId7"/>
    <p:sldId id="276" r:id="rId8"/>
    <p:sldId id="278" r:id="rId9"/>
    <p:sldId id="270" r:id="rId10"/>
    <p:sldId id="271" r:id="rId11"/>
    <p:sldId id="272" r:id="rId12"/>
    <p:sldId id="273" r:id="rId13"/>
    <p:sldId id="266" r:id="rId14"/>
    <p:sldId id="267" r:id="rId15"/>
    <p:sldId id="268" r:id="rId16"/>
    <p:sldId id="269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oldo" initials="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2692DF-4E0F-4B52-B092-AD8A4E2CB3BF}" v="3" dt="2019-07-16T16:16:52.8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-30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7E733B-4620-4AF5-B071-4CB879585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6CB99BC-DD13-4168-9A0F-1EE61C852A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CD009B-BD4D-468E-B762-96CD34357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6CBA-9380-4614-9296-347CE8204E67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005A91-21B4-46BD-9B92-4856999E0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C458AC0-E414-4995-9356-74096966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92E2-1D0A-46B5-8FA1-C68F45C74B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411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F805F1-62ED-4781-9CB6-9ED2502DF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07A743D-F6CC-4998-BB19-E1609DF69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2E399B-0D7F-4F0D-A747-438E42094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6CBA-9380-4614-9296-347CE8204E67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7FEF06-E8B9-4A3E-844B-046F6C2EB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A020A13-4194-4783-8363-9565FC23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92E2-1D0A-46B5-8FA1-C68F45C74B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398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7120310-DD64-4AE4-8621-9E981579A3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58D768F-67FC-4A0F-8BF2-EA521FEA2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3C1E7B4-1E14-4F4F-8FB9-31C5EE1D0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6CBA-9380-4614-9296-347CE8204E67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20AB238-E918-4931-9FE3-C071B2E79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2D2E75F-19D8-4C15-AEF0-4FFB5469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92E2-1D0A-46B5-8FA1-C68F45C74B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137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083935-4AB9-4E97-A8AD-B2559448E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863C70-B7B6-4DD8-9A0D-1F6EA207B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B2041C9-E955-4D87-B643-71EF97060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6CBA-9380-4614-9296-347CE8204E67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565B126-B9F5-47F5-A05B-AF24F2542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CB33B49-99F3-4941-97FA-9F1FBB7F6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92E2-1D0A-46B5-8FA1-C68F45C74B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237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4E8089-D4C5-4CBA-AC68-8A8AF8640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272D5FF-BB50-4B7B-848B-BE4BBF037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7FD2E36-AD4E-4268-88DA-FF013E915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6CBA-9380-4614-9296-347CE8204E67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ED0D7E6-4761-4F33-93BA-73CA3FF1B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78727F6-6608-413B-89BD-C3EF3C055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92E2-1D0A-46B5-8FA1-C68F45C74B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175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3CD404-BD00-4CED-A63B-CD4164EB0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1319EA-2A8B-4AAD-88BE-77BDE10551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C43227D-BFC8-4B84-9C91-5A719A2C3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C509D56-9AEE-412B-987E-4B601B2C5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6CBA-9380-4614-9296-347CE8204E67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5F21961-F8D3-482F-98D0-663ED6514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60AFEE0-6A89-405C-BE01-7787FE09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92E2-1D0A-46B5-8FA1-C68F45C74B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252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7271B4-22F4-4D91-A108-2845E1084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DFC88B6-F2EF-40D9-8163-690911AE6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D11656D-A66E-455A-8D94-B08ADD0F8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17267B9-DD4F-40A6-A129-84324B8562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8CF7D9C-DD93-4691-A765-A59206C20E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4771D47-C006-43BD-9959-520A36A92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6CBA-9380-4614-9296-347CE8204E67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18D2B0D-BA85-453B-AE6D-8FCD845D7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86F7A7C-95AF-4A10-AAB7-8BE7C6DDD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92E2-1D0A-46B5-8FA1-C68F45C74B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506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FA9449-3AE5-4AD7-BC86-616F3C7E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B7D846E-10F2-4556-89C4-4BA338E49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6CBA-9380-4614-9296-347CE8204E67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08771C6-3B63-403A-BF06-2832F42AC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3031CFE-54EB-4B0F-BD12-B554C41AA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92E2-1D0A-46B5-8FA1-C68F45C74B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433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402BDE8-BCD7-46EE-A3C9-2277DC448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6CBA-9380-4614-9296-347CE8204E67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1955234-9F25-4C3C-BD9E-E131FBD78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4DA613F-265C-4A74-AD7C-07C2D077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92E2-1D0A-46B5-8FA1-C68F45C74B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393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4B1F9D-B85A-4BE6-8640-43DF1B35E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9924D9-AA12-4C63-BFB7-5C8B5015E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10FDF18-E7B1-4F74-A092-59F93AB91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4DAB225-DE2C-4BA3-9FAA-5C0A84770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6CBA-9380-4614-9296-347CE8204E67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C21AA0E-4531-48B7-B302-E667DB0CF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6ECF975-04A4-46F6-BBAA-7DE331118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92E2-1D0A-46B5-8FA1-C68F45C74B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617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1B0FD9-AC06-4F12-A3E0-86548FF8B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3428D9D-2745-4250-A657-C6810103EB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B27265E-4943-4421-A197-00CB8CDA8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978F0FA-A3BE-48CB-BDEC-AA074CC8A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6CBA-9380-4614-9296-347CE8204E67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6E34280-9D99-47BE-8001-41D346C1E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4AC21A7-2DB8-49FB-95D0-B3A854C5E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92E2-1D0A-46B5-8FA1-C68F45C74B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89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06BA226-748D-4076-B1B9-4BEB50156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C99071A-341E-46AC-B4C1-43AF138FE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314CE29-1472-440E-80B9-D0FCA34A83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F6CBA-9380-4614-9296-347CE8204E67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6FFC5E-BF2E-43DF-9D5A-F0F14C5546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79488DC-3C59-4B7A-97E5-14C99283D8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492E2-1D0A-46B5-8FA1-C68F45C74B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9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4322B89C-4416-40D4-AC7C-7C1D4D0A2BC7}"/>
              </a:ext>
            </a:extLst>
          </p:cNvPr>
          <p:cNvSpPr/>
          <p:nvPr/>
        </p:nvSpPr>
        <p:spPr>
          <a:xfrm>
            <a:off x="1442720" y="1559243"/>
            <a:ext cx="9306560" cy="226568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E17F314-5390-412C-9703-1C063E632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1440" y="1979720"/>
            <a:ext cx="9306560" cy="1127098"/>
          </a:xfrm>
        </p:spPr>
        <p:txBody>
          <a:bodyPr/>
          <a:lstStyle/>
          <a:p>
            <a:r>
              <a:rPr lang="it-IT" b="1" dirty="0" err="1">
                <a:solidFill>
                  <a:schemeClr val="bg1"/>
                </a:solidFill>
              </a:rPr>
              <a:t>Thermostat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85A8DAD-C5B0-454B-BC23-05E432841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2720" y="4470876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/>
              <a:t>Projects and laboratory on communication systems </a:t>
            </a:r>
            <a:r>
              <a:rPr lang="it-IT" b="1" dirty="0"/>
              <a:t>2018/2019</a:t>
            </a:r>
          </a:p>
          <a:p>
            <a:r>
              <a:rPr lang="it-IT" b="1" dirty="0"/>
              <a:t>Students:</a:t>
            </a:r>
          </a:p>
          <a:p>
            <a:endParaRPr lang="it-IT" b="1" dirty="0">
              <a:cs typeface="Calibri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0FF2BD0-DA7D-4C7E-8F02-33F16D31A80C}"/>
              </a:ext>
            </a:extLst>
          </p:cNvPr>
          <p:cNvSpPr txBox="1"/>
          <p:nvPr/>
        </p:nvSpPr>
        <p:spPr>
          <a:xfrm>
            <a:off x="0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9535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2FA34045-4E94-42A4-9EB6-A7F729DB0958}"/>
              </a:ext>
            </a:extLst>
          </p:cNvPr>
          <p:cNvSpPr/>
          <p:nvPr/>
        </p:nvSpPr>
        <p:spPr>
          <a:xfrm>
            <a:off x="508000" y="335280"/>
            <a:ext cx="11226800" cy="8331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B0FB723-14D4-4D6A-9B7C-1E4D90BC6365}"/>
              </a:ext>
            </a:extLst>
          </p:cNvPr>
          <p:cNvSpPr txBox="1"/>
          <p:nvPr/>
        </p:nvSpPr>
        <p:spPr>
          <a:xfrm>
            <a:off x="650240" y="290175"/>
            <a:ext cx="3749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dirty="0" err="1">
                <a:solidFill>
                  <a:schemeClr val="bg1"/>
                </a:solidFill>
              </a:rPr>
              <a:t>Motivations</a:t>
            </a:r>
            <a:endParaRPr lang="en-GB" sz="5400" b="1" dirty="0">
              <a:solidFill>
                <a:schemeClr val="bg1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1D5BC93-8F41-46CE-869F-E45D8E02B35B}"/>
              </a:ext>
            </a:extLst>
          </p:cNvPr>
          <p:cNvSpPr txBox="1"/>
          <p:nvPr/>
        </p:nvSpPr>
        <p:spPr>
          <a:xfrm>
            <a:off x="1187374" y="2100930"/>
            <a:ext cx="98680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All</a:t>
            </a:r>
            <a:r>
              <a:rPr lang="it-IT" sz="2400" dirty="0"/>
              <a:t> the </a:t>
            </a:r>
            <a:r>
              <a:rPr lang="it-IT" sz="2400" dirty="0" err="1"/>
              <a:t>components</a:t>
            </a:r>
            <a:r>
              <a:rPr lang="it-IT" sz="2400" dirty="0"/>
              <a:t> </a:t>
            </a:r>
            <a:r>
              <a:rPr lang="it-IT" sz="2400" dirty="0" err="1"/>
              <a:t>used</a:t>
            </a:r>
            <a:r>
              <a:rPr lang="it-IT" sz="2400" dirty="0"/>
              <a:t> in </a:t>
            </a:r>
            <a:r>
              <a:rPr lang="it-IT" sz="2400" dirty="0" err="1"/>
              <a:t>this</a:t>
            </a:r>
            <a:r>
              <a:rPr lang="it-IT" sz="2400" dirty="0"/>
              <a:t> </a:t>
            </a:r>
            <a:r>
              <a:rPr lang="it-IT" sz="2400" dirty="0" err="1"/>
              <a:t>project</a:t>
            </a:r>
            <a:r>
              <a:rPr lang="it-IT" sz="2400" dirty="0"/>
              <a:t> </a:t>
            </a:r>
            <a:r>
              <a:rPr lang="it-IT" sz="2400" dirty="0" err="1"/>
              <a:t>respect</a:t>
            </a:r>
            <a:r>
              <a:rPr lang="it-IT" sz="2400" dirty="0"/>
              <a:t> </a:t>
            </a:r>
            <a:r>
              <a:rPr lang="it-IT" sz="2400" dirty="0" err="1"/>
              <a:t>this</a:t>
            </a:r>
            <a:r>
              <a:rPr lang="it-IT" sz="2400" dirty="0"/>
              <a:t> </a:t>
            </a:r>
            <a:r>
              <a:rPr lang="it-IT" sz="2400" dirty="0" err="1"/>
              <a:t>requirements</a:t>
            </a:r>
            <a:endParaRPr lang="it-IT" sz="2400" dirty="0"/>
          </a:p>
          <a:p>
            <a:endParaRPr lang="it-IT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400" dirty="0" err="1"/>
              <a:t>Availability</a:t>
            </a:r>
            <a:r>
              <a:rPr lang="it-IT" sz="2400" dirty="0"/>
              <a:t> </a:t>
            </a:r>
            <a:r>
              <a:rPr lang="it-IT" sz="2400" dirty="0" err="1"/>
              <a:t>among</a:t>
            </a:r>
            <a:r>
              <a:rPr lang="it-IT" sz="2400" dirty="0"/>
              <a:t> </a:t>
            </a:r>
            <a:r>
              <a:rPr lang="it-IT" sz="2400" dirty="0" err="1"/>
              <a:t>group</a:t>
            </a:r>
            <a:r>
              <a:rPr lang="it-IT" sz="2400" dirty="0"/>
              <a:t> </a:t>
            </a:r>
            <a:r>
              <a:rPr lang="it-IT" sz="2400" dirty="0" err="1"/>
              <a:t>members</a:t>
            </a:r>
            <a:endParaRPr lang="it-IT" sz="2400" dirty="0"/>
          </a:p>
          <a:p>
            <a:endParaRPr lang="it-IT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/>
              <a:t>Availability of libraries on the </a:t>
            </a:r>
            <a:r>
              <a:rPr lang="en-GB" sz="2400" dirty="0" err="1"/>
              <a:t>intenet</a:t>
            </a:r>
            <a:r>
              <a:rPr lang="en-GB" sz="2400" dirty="0"/>
              <a:t> (see DHT22)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400" b="1" dirty="0"/>
          </a:p>
          <a:p>
            <a:r>
              <a:rPr lang="en-GB" sz="2400" dirty="0"/>
              <a:t>In any case all the components had to be compliant with the project specifications</a:t>
            </a:r>
          </a:p>
          <a:p>
            <a:endParaRPr lang="en-GB" sz="24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A6F5410-4878-42C1-BBCA-2AF330177A7D}"/>
              </a:ext>
            </a:extLst>
          </p:cNvPr>
          <p:cNvSpPr txBox="1"/>
          <p:nvPr/>
        </p:nvSpPr>
        <p:spPr>
          <a:xfrm>
            <a:off x="0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9656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2FA34045-4E94-42A4-9EB6-A7F729DB0958}"/>
              </a:ext>
            </a:extLst>
          </p:cNvPr>
          <p:cNvSpPr/>
          <p:nvPr/>
        </p:nvSpPr>
        <p:spPr>
          <a:xfrm>
            <a:off x="508000" y="335280"/>
            <a:ext cx="11226800" cy="8331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B0FB723-14D4-4D6A-9B7C-1E4D90BC6365}"/>
              </a:ext>
            </a:extLst>
          </p:cNvPr>
          <p:cNvSpPr txBox="1"/>
          <p:nvPr/>
        </p:nvSpPr>
        <p:spPr>
          <a:xfrm>
            <a:off x="650239" y="290175"/>
            <a:ext cx="7086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dirty="0" err="1">
                <a:solidFill>
                  <a:schemeClr val="bg1"/>
                </a:solidFill>
              </a:rPr>
              <a:t>Example</a:t>
            </a:r>
            <a:r>
              <a:rPr lang="it-IT" sz="5400" b="1" dirty="0">
                <a:solidFill>
                  <a:schemeClr val="bg1"/>
                </a:solidFill>
              </a:rPr>
              <a:t> of </a:t>
            </a:r>
            <a:r>
              <a:rPr lang="it-IT" sz="5400" b="1" dirty="0" err="1">
                <a:solidFill>
                  <a:schemeClr val="bg1"/>
                </a:solidFill>
              </a:rPr>
              <a:t>compliance</a:t>
            </a:r>
            <a:endParaRPr lang="en-GB" sz="5400" b="1" dirty="0">
              <a:solidFill>
                <a:schemeClr val="bg1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1D5BC93-8F41-46CE-869F-E45D8E02B35B}"/>
              </a:ext>
            </a:extLst>
          </p:cNvPr>
          <p:cNvSpPr txBox="1"/>
          <p:nvPr/>
        </p:nvSpPr>
        <p:spPr>
          <a:xfrm>
            <a:off x="1187374" y="2100930"/>
            <a:ext cx="98680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400" dirty="0"/>
              <a:t>Project </a:t>
            </a:r>
            <a:r>
              <a:rPr lang="it-IT" sz="2400" dirty="0" err="1"/>
              <a:t>specification</a:t>
            </a:r>
            <a:r>
              <a:rPr lang="it-IT" sz="2400" dirty="0"/>
              <a:t> : </a:t>
            </a:r>
            <a:r>
              <a:rPr lang="en-US" sz="2400" dirty="0"/>
              <a:t>Temperature must be controlled in the range from     -10 °C up to +40 °C with an accuracy of 0,5 °C</a:t>
            </a:r>
            <a:endParaRPr lang="it-IT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it-IT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400" dirty="0"/>
              <a:t>DHT22 </a:t>
            </a:r>
            <a:r>
              <a:rPr lang="it-IT" sz="2400" dirty="0" err="1"/>
              <a:t>accuracy</a:t>
            </a:r>
            <a:r>
              <a:rPr lang="it-IT" sz="2400" dirty="0"/>
              <a:t> and </a:t>
            </a:r>
            <a:r>
              <a:rPr lang="it-IT" sz="2400" dirty="0" err="1"/>
              <a:t>range</a:t>
            </a:r>
            <a:r>
              <a:rPr lang="it-IT" sz="2400" dirty="0"/>
              <a:t> : 0.5 °C </a:t>
            </a:r>
            <a:r>
              <a:rPr lang="it-IT" sz="2400" dirty="0" err="1"/>
              <a:t>accuracy</a:t>
            </a:r>
            <a:r>
              <a:rPr lang="it-IT" sz="2400" dirty="0"/>
              <a:t>, </a:t>
            </a:r>
            <a:r>
              <a:rPr lang="it-IT" sz="2400" dirty="0" err="1"/>
              <a:t>range</a:t>
            </a:r>
            <a:r>
              <a:rPr lang="it-IT" sz="2400" dirty="0"/>
              <a:t> -40 °C up to 80 °C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it-IT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400" dirty="0"/>
              <a:t>DHT11 </a:t>
            </a:r>
            <a:r>
              <a:rPr lang="it-IT" sz="2400" dirty="0" err="1"/>
              <a:t>accuracy</a:t>
            </a:r>
            <a:r>
              <a:rPr lang="it-IT" sz="2400" dirty="0"/>
              <a:t> and </a:t>
            </a:r>
            <a:r>
              <a:rPr lang="it-IT" sz="2400" dirty="0" err="1"/>
              <a:t>range</a:t>
            </a:r>
            <a:r>
              <a:rPr lang="it-IT" sz="2400" dirty="0"/>
              <a:t> : 1 °C </a:t>
            </a:r>
            <a:r>
              <a:rPr lang="it-IT" sz="2400" dirty="0" err="1"/>
              <a:t>accuracy</a:t>
            </a:r>
            <a:r>
              <a:rPr lang="it-IT" sz="2400" dirty="0"/>
              <a:t>, </a:t>
            </a:r>
            <a:r>
              <a:rPr lang="it-IT" sz="2400" dirty="0" err="1"/>
              <a:t>range</a:t>
            </a:r>
            <a:r>
              <a:rPr lang="it-IT" sz="2400" dirty="0"/>
              <a:t> 0 °C up to 50 °C 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it-IT" sz="2400" dirty="0"/>
          </a:p>
          <a:p>
            <a:r>
              <a:rPr lang="it-IT" sz="2400" dirty="0" err="1"/>
              <a:t>Our</a:t>
            </a:r>
            <a:r>
              <a:rPr lang="it-IT" sz="2400" dirty="0"/>
              <a:t> </a:t>
            </a:r>
            <a:r>
              <a:rPr lang="it-IT" sz="2400" dirty="0" err="1"/>
              <a:t>choice</a:t>
            </a:r>
            <a:r>
              <a:rPr lang="it-IT" sz="2400" dirty="0"/>
              <a:t> </a:t>
            </a:r>
            <a:r>
              <a:rPr lang="it-IT" sz="2400" dirty="0" err="1"/>
              <a:t>was</a:t>
            </a:r>
            <a:r>
              <a:rPr lang="it-IT" sz="2400" dirty="0"/>
              <a:t> the DHT22 due to the </a:t>
            </a:r>
            <a:r>
              <a:rPr lang="it-IT" sz="2400" dirty="0" err="1"/>
              <a:t>previous</a:t>
            </a:r>
            <a:r>
              <a:rPr lang="it-IT" sz="2400" dirty="0"/>
              <a:t> </a:t>
            </a:r>
            <a:r>
              <a:rPr lang="it-IT" sz="2400" dirty="0" err="1"/>
              <a:t>reasons</a:t>
            </a:r>
            <a:endParaRPr lang="it-IT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400" b="1" dirty="0"/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i="1" dirty="0"/>
              <a:t>		   		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A6F5410-4878-42C1-BBCA-2AF330177A7D}"/>
              </a:ext>
            </a:extLst>
          </p:cNvPr>
          <p:cNvSpPr txBox="1"/>
          <p:nvPr/>
        </p:nvSpPr>
        <p:spPr>
          <a:xfrm>
            <a:off x="0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8092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2FA34045-4E94-42A4-9EB6-A7F729DB0958}"/>
              </a:ext>
            </a:extLst>
          </p:cNvPr>
          <p:cNvSpPr/>
          <p:nvPr/>
        </p:nvSpPr>
        <p:spPr>
          <a:xfrm>
            <a:off x="508000" y="335280"/>
            <a:ext cx="11226800" cy="8331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B0FB723-14D4-4D6A-9B7C-1E4D90BC6365}"/>
              </a:ext>
            </a:extLst>
          </p:cNvPr>
          <p:cNvSpPr txBox="1"/>
          <p:nvPr/>
        </p:nvSpPr>
        <p:spPr>
          <a:xfrm>
            <a:off x="650240" y="290175"/>
            <a:ext cx="5316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dirty="0">
                <a:solidFill>
                  <a:schemeClr val="bg1"/>
                </a:solidFill>
              </a:rPr>
              <a:t>MQTT </a:t>
            </a:r>
            <a:r>
              <a:rPr lang="it-IT" sz="5400" b="1" dirty="0" err="1">
                <a:solidFill>
                  <a:schemeClr val="bg1"/>
                </a:solidFill>
              </a:rPr>
              <a:t>topic</a:t>
            </a:r>
            <a:r>
              <a:rPr lang="it-IT" sz="5400" b="1" dirty="0">
                <a:solidFill>
                  <a:schemeClr val="bg1"/>
                </a:solidFill>
              </a:rPr>
              <a:t> </a:t>
            </a:r>
            <a:r>
              <a:rPr lang="it-IT" sz="5400" b="1" dirty="0" err="1">
                <a:solidFill>
                  <a:schemeClr val="bg1"/>
                </a:solidFill>
              </a:rPr>
              <a:t>used</a:t>
            </a:r>
            <a:endParaRPr lang="en-GB" sz="5400" b="1" dirty="0">
              <a:solidFill>
                <a:schemeClr val="bg1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1D5BC93-8F41-46CE-869F-E45D8E02B35B}"/>
              </a:ext>
            </a:extLst>
          </p:cNvPr>
          <p:cNvSpPr txBox="1"/>
          <p:nvPr/>
        </p:nvSpPr>
        <p:spPr>
          <a:xfrm>
            <a:off x="1187374" y="2100930"/>
            <a:ext cx="98680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Each</a:t>
            </a:r>
            <a:r>
              <a:rPr lang="it-IT" sz="2400" dirty="0"/>
              <a:t> ESP32 </a:t>
            </a:r>
            <a:r>
              <a:rPr lang="it-IT" sz="2400" dirty="0" err="1"/>
              <a:t>subscribe</a:t>
            </a:r>
            <a:r>
              <a:rPr lang="it-IT" sz="2400" dirty="0"/>
              <a:t>/</a:t>
            </a:r>
            <a:r>
              <a:rPr lang="it-IT" sz="2400" dirty="0" err="1"/>
              <a:t>publish</a:t>
            </a:r>
            <a:r>
              <a:rPr lang="it-IT" sz="2400" dirty="0"/>
              <a:t> to </a:t>
            </a:r>
            <a:r>
              <a:rPr lang="it-IT" sz="2400" dirty="0" err="1"/>
              <a:t>different</a:t>
            </a:r>
            <a:r>
              <a:rPr lang="it-IT" sz="2400" dirty="0"/>
              <a:t> </a:t>
            </a:r>
            <a:r>
              <a:rPr lang="it-IT" sz="2400" dirty="0" err="1"/>
              <a:t>topic</a:t>
            </a:r>
            <a:r>
              <a:rPr lang="it-IT" sz="2400" dirty="0"/>
              <a:t> </a:t>
            </a:r>
            <a:r>
              <a:rPr lang="it-IT" sz="2400" dirty="0" err="1"/>
              <a:t>depending</a:t>
            </a:r>
            <a:r>
              <a:rPr lang="it-IT" sz="2400" dirty="0"/>
              <a:t> on </a:t>
            </a:r>
            <a:r>
              <a:rPr lang="it-IT" sz="2400" dirty="0" err="1"/>
              <a:t>its</a:t>
            </a:r>
            <a:r>
              <a:rPr lang="it-IT" sz="2400" dirty="0"/>
              <a:t> </a:t>
            </a:r>
            <a:r>
              <a:rPr lang="it-IT" sz="2400" dirty="0" err="1"/>
              <a:t>function</a:t>
            </a:r>
            <a:endParaRPr lang="it-IT" sz="2400" dirty="0"/>
          </a:p>
          <a:p>
            <a:endParaRPr lang="it-IT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400" dirty="0"/>
              <a:t>ESP32 </a:t>
            </a:r>
            <a:r>
              <a:rPr lang="it-IT" sz="2400" dirty="0" err="1"/>
              <a:t>as</a:t>
            </a:r>
            <a:r>
              <a:rPr lang="it-IT" sz="2400" dirty="0"/>
              <a:t> </a:t>
            </a:r>
            <a:r>
              <a:rPr lang="it-IT" sz="2400" dirty="0" err="1"/>
              <a:t>sensor</a:t>
            </a:r>
            <a:r>
              <a:rPr lang="it-IT" sz="2400" dirty="0"/>
              <a:t> : </a:t>
            </a:r>
            <a:r>
              <a:rPr lang="it-IT" sz="2400" dirty="0" err="1"/>
              <a:t>publish</a:t>
            </a:r>
            <a:r>
              <a:rPr lang="it-IT" sz="2400" dirty="0"/>
              <a:t> on </a:t>
            </a:r>
            <a:r>
              <a:rPr lang="it-IT" sz="2400" dirty="0" err="1"/>
              <a:t>topic</a:t>
            </a:r>
            <a:r>
              <a:rPr lang="it-IT" sz="2400" dirty="0"/>
              <a:t>  </a:t>
            </a:r>
            <a:r>
              <a:rPr lang="it-IT" sz="2400" dirty="0" err="1"/>
              <a:t>temperatures</a:t>
            </a:r>
            <a:endParaRPr lang="it-IT" sz="2400" dirty="0"/>
          </a:p>
          <a:p>
            <a:endParaRPr lang="it-IT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/>
              <a:t>ESP32 as IR actuator : subscribed to topic actuator/cold/</a:t>
            </a:r>
            <a:r>
              <a:rPr lang="en-GB" sz="2400" dirty="0" err="1"/>
              <a:t>roomID</a:t>
            </a:r>
            <a:endParaRPr lang="en-GB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4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/>
              <a:t>ESP32 as valve actuator : subscribed to topic actuator/configuration and actuator/configuration/</a:t>
            </a:r>
            <a:r>
              <a:rPr lang="en-GB" sz="2400" dirty="0" err="1"/>
              <a:t>roomID</a:t>
            </a:r>
            <a:endParaRPr lang="en-GB" sz="2400" dirty="0"/>
          </a:p>
          <a:p>
            <a:r>
              <a:rPr lang="en-GB" sz="2400" i="1" dirty="0"/>
              <a:t>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A6F5410-4878-42C1-BBCA-2AF330177A7D}"/>
              </a:ext>
            </a:extLst>
          </p:cNvPr>
          <p:cNvSpPr txBox="1"/>
          <p:nvPr/>
        </p:nvSpPr>
        <p:spPr>
          <a:xfrm>
            <a:off x="0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1035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F1387E9A-163F-4878-BF26-CE12D52ED5DD}"/>
              </a:ext>
            </a:extLst>
          </p:cNvPr>
          <p:cNvSpPr/>
          <p:nvPr/>
        </p:nvSpPr>
        <p:spPr>
          <a:xfrm>
            <a:off x="508000" y="335280"/>
            <a:ext cx="11226800" cy="8331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C63727B-84E9-4AF9-988A-CFD6CCF8F263}"/>
              </a:ext>
            </a:extLst>
          </p:cNvPr>
          <p:cNvSpPr txBox="1"/>
          <p:nvPr/>
        </p:nvSpPr>
        <p:spPr>
          <a:xfrm>
            <a:off x="2346131" y="3613686"/>
            <a:ext cx="995680" cy="36933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/>
              <a:t>Example</a:t>
            </a:r>
            <a:endParaRPr lang="en-GB" b="1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5BD1A2B-5D53-4E02-996B-C50871F12D14}"/>
              </a:ext>
            </a:extLst>
          </p:cNvPr>
          <p:cNvSpPr txBox="1"/>
          <p:nvPr/>
        </p:nvSpPr>
        <p:spPr>
          <a:xfrm>
            <a:off x="5100320" y="4249161"/>
            <a:ext cx="995680" cy="36933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/>
              <a:t>Example</a:t>
            </a:r>
            <a:endParaRPr lang="en-GB" b="1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7E9AA02-D028-421F-8150-E8A6073DDBAF}"/>
              </a:ext>
            </a:extLst>
          </p:cNvPr>
          <p:cNvSpPr txBox="1"/>
          <p:nvPr/>
        </p:nvSpPr>
        <p:spPr>
          <a:xfrm>
            <a:off x="7189097" y="3202795"/>
            <a:ext cx="995680" cy="36933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/>
              <a:t>Example</a:t>
            </a:r>
            <a:endParaRPr lang="en-GB" b="1" dirty="0"/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3F45507B-5C20-4F17-B25C-466CFAFC518C}"/>
              </a:ext>
            </a:extLst>
          </p:cNvPr>
          <p:cNvGrpSpPr/>
          <p:nvPr/>
        </p:nvGrpSpPr>
        <p:grpSpPr>
          <a:xfrm>
            <a:off x="3341811" y="3752184"/>
            <a:ext cx="563880" cy="369332"/>
            <a:chOff x="2849880" y="4904154"/>
            <a:chExt cx="563880" cy="369332"/>
          </a:xfrm>
        </p:grpSpPr>
        <p:sp>
          <p:nvSpPr>
            <p:cNvPr id="14" name="Freccia a pentagono 13">
              <a:extLst>
                <a:ext uri="{FF2B5EF4-FFF2-40B4-BE49-F238E27FC236}">
                  <a16:creationId xmlns:a16="http://schemas.microsoft.com/office/drawing/2014/main" id="{27316A38-163A-400B-9DF4-40B6CB00B38F}"/>
                </a:ext>
              </a:extLst>
            </p:cNvPr>
            <p:cNvSpPr/>
            <p:nvPr/>
          </p:nvSpPr>
          <p:spPr>
            <a:xfrm>
              <a:off x="2875280" y="4904154"/>
              <a:ext cx="538480" cy="355600"/>
            </a:xfrm>
            <a:prstGeom prst="homePlat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DBD36939-6E08-4BDB-BEDF-970A12B55978}"/>
                </a:ext>
              </a:extLst>
            </p:cNvPr>
            <p:cNvSpPr txBox="1"/>
            <p:nvPr/>
          </p:nvSpPr>
          <p:spPr>
            <a:xfrm>
              <a:off x="2849880" y="4904154"/>
              <a:ext cx="5232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b="1" dirty="0"/>
                <a:t>SE3</a:t>
              </a:r>
              <a:endParaRPr lang="en-GB" b="1" dirty="0"/>
            </a:p>
          </p:txBody>
        </p:sp>
      </p:grp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97DD599B-D474-4BC7-8EFF-54699B9C086F}"/>
              </a:ext>
            </a:extLst>
          </p:cNvPr>
          <p:cNvGrpSpPr/>
          <p:nvPr/>
        </p:nvGrpSpPr>
        <p:grpSpPr>
          <a:xfrm>
            <a:off x="8184777" y="3342801"/>
            <a:ext cx="563880" cy="369332"/>
            <a:chOff x="2849880" y="4904154"/>
            <a:chExt cx="563880" cy="369332"/>
          </a:xfrm>
        </p:grpSpPr>
        <p:sp>
          <p:nvSpPr>
            <p:cNvPr id="17" name="Freccia a pentagono 16">
              <a:extLst>
                <a:ext uri="{FF2B5EF4-FFF2-40B4-BE49-F238E27FC236}">
                  <a16:creationId xmlns:a16="http://schemas.microsoft.com/office/drawing/2014/main" id="{F7147063-D3F3-43E1-BE1E-F66B26BF6F90}"/>
                </a:ext>
              </a:extLst>
            </p:cNvPr>
            <p:cNvSpPr/>
            <p:nvPr/>
          </p:nvSpPr>
          <p:spPr>
            <a:xfrm>
              <a:off x="2875280" y="4904154"/>
              <a:ext cx="538480" cy="355600"/>
            </a:xfrm>
            <a:prstGeom prst="homePlat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DF50D599-D7B2-435A-8317-53C2BA5BEA11}"/>
                </a:ext>
              </a:extLst>
            </p:cNvPr>
            <p:cNvSpPr txBox="1"/>
            <p:nvPr/>
          </p:nvSpPr>
          <p:spPr>
            <a:xfrm>
              <a:off x="2849880" y="4904154"/>
              <a:ext cx="5232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b="1" dirty="0"/>
                <a:t>SE3</a:t>
              </a:r>
              <a:endParaRPr lang="en-GB" b="1" dirty="0"/>
            </a:p>
          </p:txBody>
        </p:sp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DFE7AB8E-8480-4B9C-B3E6-B1A904E1EBA6}"/>
              </a:ext>
            </a:extLst>
          </p:cNvPr>
          <p:cNvGrpSpPr/>
          <p:nvPr/>
        </p:nvGrpSpPr>
        <p:grpSpPr>
          <a:xfrm>
            <a:off x="6096000" y="4407980"/>
            <a:ext cx="563880" cy="369332"/>
            <a:chOff x="2849880" y="4904154"/>
            <a:chExt cx="563880" cy="369332"/>
          </a:xfrm>
        </p:grpSpPr>
        <p:sp>
          <p:nvSpPr>
            <p:cNvPr id="20" name="Freccia a pentagono 19">
              <a:extLst>
                <a:ext uri="{FF2B5EF4-FFF2-40B4-BE49-F238E27FC236}">
                  <a16:creationId xmlns:a16="http://schemas.microsoft.com/office/drawing/2014/main" id="{F67EA5F5-2DA2-4C50-BCE2-7B3D8ECE393D}"/>
                </a:ext>
              </a:extLst>
            </p:cNvPr>
            <p:cNvSpPr/>
            <p:nvPr/>
          </p:nvSpPr>
          <p:spPr>
            <a:xfrm>
              <a:off x="2875280" y="4904154"/>
              <a:ext cx="538480" cy="355600"/>
            </a:xfrm>
            <a:prstGeom prst="homePlat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34027164-7488-4CEA-A106-CD46B1D2BA0A}"/>
                </a:ext>
              </a:extLst>
            </p:cNvPr>
            <p:cNvSpPr txBox="1"/>
            <p:nvPr/>
          </p:nvSpPr>
          <p:spPr>
            <a:xfrm>
              <a:off x="2849880" y="4904154"/>
              <a:ext cx="5232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b="1" dirty="0"/>
                <a:t>SE3</a:t>
              </a:r>
              <a:endParaRPr lang="en-GB" b="1" dirty="0"/>
            </a:p>
          </p:txBody>
        </p:sp>
      </p:grp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D953A7BB-0DA3-4F8A-B66D-F52684468FF0}"/>
              </a:ext>
            </a:extLst>
          </p:cNvPr>
          <p:cNvSpPr txBox="1"/>
          <p:nvPr/>
        </p:nvSpPr>
        <p:spPr>
          <a:xfrm>
            <a:off x="880857" y="1793072"/>
            <a:ext cx="10597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400" dirty="0"/>
              <a:t>Central component of the system, </a:t>
            </a:r>
            <a:r>
              <a:rPr lang="it-IT" sz="2400" dirty="0" err="1"/>
              <a:t>gives</a:t>
            </a:r>
            <a:r>
              <a:rPr lang="it-IT" sz="2400" dirty="0"/>
              <a:t> life to devices interactions</a:t>
            </a:r>
            <a:endParaRPr lang="it-IT" sz="24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400" dirty="0" err="1"/>
              <a:t>Retrieve</a:t>
            </a:r>
            <a:r>
              <a:rPr lang="it-IT" sz="2400" dirty="0"/>
              <a:t> </a:t>
            </a:r>
            <a:r>
              <a:rPr lang="it-IT" sz="2400" dirty="0" err="1"/>
              <a:t>all</a:t>
            </a:r>
            <a:r>
              <a:rPr lang="it-IT" sz="2400" dirty="0"/>
              <a:t> Temperature </a:t>
            </a:r>
            <a:r>
              <a:rPr lang="it-IT" sz="2400" dirty="0" err="1"/>
              <a:t>messages</a:t>
            </a:r>
            <a:endParaRPr lang="it-IT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400" dirty="0" err="1"/>
              <a:t>Decides</a:t>
            </a:r>
            <a:r>
              <a:rPr lang="it-IT" sz="2400" dirty="0"/>
              <a:t> </a:t>
            </a:r>
            <a:r>
              <a:rPr lang="it-IT" sz="2400" dirty="0" err="1"/>
              <a:t>which</a:t>
            </a:r>
            <a:r>
              <a:rPr lang="it-IT" sz="2400" dirty="0"/>
              <a:t> </a:t>
            </a:r>
            <a:r>
              <a:rPr lang="it-IT" sz="2400" dirty="0" err="1"/>
              <a:t>actuator</a:t>
            </a:r>
            <a:r>
              <a:rPr lang="it-IT" sz="2400" dirty="0"/>
              <a:t> must be </a:t>
            </a:r>
            <a:r>
              <a:rPr lang="it-IT" sz="2400" dirty="0" err="1"/>
              <a:t>driven</a:t>
            </a:r>
            <a:r>
              <a:rPr lang="it-IT" sz="2400" dirty="0"/>
              <a:t> and </a:t>
            </a:r>
            <a:r>
              <a:rPr lang="it-IT" sz="2400" dirty="0" err="1"/>
              <a:t>its</a:t>
            </a:r>
            <a:r>
              <a:rPr lang="it-IT" sz="2400" dirty="0"/>
              <a:t> </a:t>
            </a:r>
            <a:r>
              <a:rPr lang="it-IT" sz="2400" dirty="0" err="1"/>
              <a:t>working</a:t>
            </a:r>
            <a:r>
              <a:rPr lang="it-IT" sz="2400" dirty="0"/>
              <a:t> mode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80134C42-0A23-4746-8F54-FDEB3C9E59C3}"/>
              </a:ext>
            </a:extLst>
          </p:cNvPr>
          <p:cNvSpPr txBox="1"/>
          <p:nvPr/>
        </p:nvSpPr>
        <p:spPr>
          <a:xfrm>
            <a:off x="650240" y="290175"/>
            <a:ext cx="7325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dirty="0" err="1">
                <a:solidFill>
                  <a:schemeClr val="bg1"/>
                </a:solidFill>
              </a:rPr>
              <a:t>RPi</a:t>
            </a:r>
            <a:r>
              <a:rPr lang="it-IT" sz="5400" b="1" dirty="0">
                <a:solidFill>
                  <a:schemeClr val="bg1"/>
                </a:solidFill>
              </a:rPr>
              <a:t> core </a:t>
            </a:r>
            <a:r>
              <a:rPr lang="it-IT" sz="5400" b="1" dirty="0" err="1">
                <a:solidFill>
                  <a:schemeClr val="bg1"/>
                </a:solidFill>
              </a:rPr>
              <a:t>logic</a:t>
            </a:r>
            <a:endParaRPr lang="en-GB" sz="5400" b="1" dirty="0">
              <a:solidFill>
                <a:schemeClr val="bg1"/>
              </a:solidFill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D7A4A8E1-5FF7-43F5-8ECB-022FDDC3529E}"/>
              </a:ext>
            </a:extLst>
          </p:cNvPr>
          <p:cNvSpPr txBox="1"/>
          <p:nvPr/>
        </p:nvSpPr>
        <p:spPr>
          <a:xfrm>
            <a:off x="880857" y="5137969"/>
            <a:ext cx="10836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400" dirty="0" err="1"/>
              <a:t>Needs</a:t>
            </a:r>
            <a:r>
              <a:rPr lang="it-IT" sz="2400" dirty="0"/>
              <a:t> an access point to the broker, in </a:t>
            </a:r>
            <a:r>
              <a:rPr lang="it-IT" sz="2400" dirty="0" err="1"/>
              <a:t>order</a:t>
            </a:r>
            <a:r>
              <a:rPr lang="it-IT" sz="2400" dirty="0"/>
              <a:t> to control the </a:t>
            </a:r>
            <a:r>
              <a:rPr lang="it-IT" sz="2400" dirty="0" err="1"/>
              <a:t>messages</a:t>
            </a:r>
            <a:r>
              <a:rPr lang="it-IT" sz="2400" dirty="0"/>
              <a:t> flow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400" dirty="0" err="1"/>
              <a:t>Needs</a:t>
            </a:r>
            <a:r>
              <a:rPr lang="it-IT" sz="2400" dirty="0"/>
              <a:t> a Storage to </a:t>
            </a:r>
            <a:r>
              <a:rPr lang="it-IT" sz="2400" dirty="0" err="1"/>
              <a:t>save</a:t>
            </a:r>
            <a:r>
              <a:rPr lang="it-IT" sz="2400" dirty="0"/>
              <a:t> and </a:t>
            </a:r>
            <a:r>
              <a:rPr lang="it-IT" sz="2400" dirty="0" err="1"/>
              <a:t>retrieve</a:t>
            </a:r>
            <a:r>
              <a:rPr lang="it-IT" sz="2400" dirty="0"/>
              <a:t> </a:t>
            </a:r>
            <a:r>
              <a:rPr lang="it-IT" sz="2400" dirty="0" err="1"/>
              <a:t>interesting</a:t>
            </a:r>
            <a:r>
              <a:rPr lang="it-IT" sz="2400" dirty="0"/>
              <a:t> </a:t>
            </a:r>
            <a:r>
              <a:rPr lang="it-IT" sz="2400" dirty="0" err="1"/>
              <a:t>informations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289436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F1387E9A-163F-4878-BF26-CE12D52ED5DD}"/>
              </a:ext>
            </a:extLst>
          </p:cNvPr>
          <p:cNvSpPr/>
          <p:nvPr/>
        </p:nvSpPr>
        <p:spPr>
          <a:xfrm>
            <a:off x="508000" y="335280"/>
            <a:ext cx="11226800" cy="8331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C63727B-84E9-4AF9-988A-CFD6CCF8F263}"/>
              </a:ext>
            </a:extLst>
          </p:cNvPr>
          <p:cNvSpPr txBox="1"/>
          <p:nvPr/>
        </p:nvSpPr>
        <p:spPr>
          <a:xfrm>
            <a:off x="2346131" y="3613686"/>
            <a:ext cx="995680" cy="36933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/>
              <a:t>Example</a:t>
            </a:r>
            <a:endParaRPr lang="en-GB" b="1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5BD1A2B-5D53-4E02-996B-C50871F12D14}"/>
              </a:ext>
            </a:extLst>
          </p:cNvPr>
          <p:cNvSpPr txBox="1"/>
          <p:nvPr/>
        </p:nvSpPr>
        <p:spPr>
          <a:xfrm>
            <a:off x="5100320" y="4249161"/>
            <a:ext cx="995680" cy="36933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/>
              <a:t>Example</a:t>
            </a:r>
            <a:endParaRPr lang="en-GB" b="1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7E9AA02-D028-421F-8150-E8A6073DDBAF}"/>
              </a:ext>
            </a:extLst>
          </p:cNvPr>
          <p:cNvSpPr txBox="1"/>
          <p:nvPr/>
        </p:nvSpPr>
        <p:spPr>
          <a:xfrm>
            <a:off x="7189097" y="3202795"/>
            <a:ext cx="995680" cy="36933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/>
              <a:t>Example</a:t>
            </a:r>
            <a:endParaRPr lang="en-GB" b="1" dirty="0"/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3F45507B-5C20-4F17-B25C-466CFAFC518C}"/>
              </a:ext>
            </a:extLst>
          </p:cNvPr>
          <p:cNvGrpSpPr/>
          <p:nvPr/>
        </p:nvGrpSpPr>
        <p:grpSpPr>
          <a:xfrm>
            <a:off x="3341811" y="3752184"/>
            <a:ext cx="563880" cy="369332"/>
            <a:chOff x="2849880" y="4904154"/>
            <a:chExt cx="563880" cy="369332"/>
          </a:xfrm>
        </p:grpSpPr>
        <p:sp>
          <p:nvSpPr>
            <p:cNvPr id="14" name="Freccia a pentagono 13">
              <a:extLst>
                <a:ext uri="{FF2B5EF4-FFF2-40B4-BE49-F238E27FC236}">
                  <a16:creationId xmlns:a16="http://schemas.microsoft.com/office/drawing/2014/main" id="{27316A38-163A-400B-9DF4-40B6CB00B38F}"/>
                </a:ext>
              </a:extLst>
            </p:cNvPr>
            <p:cNvSpPr/>
            <p:nvPr/>
          </p:nvSpPr>
          <p:spPr>
            <a:xfrm>
              <a:off x="2875280" y="4904154"/>
              <a:ext cx="538480" cy="355600"/>
            </a:xfrm>
            <a:prstGeom prst="homePlat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DBD36939-6E08-4BDB-BEDF-970A12B55978}"/>
                </a:ext>
              </a:extLst>
            </p:cNvPr>
            <p:cNvSpPr txBox="1"/>
            <p:nvPr/>
          </p:nvSpPr>
          <p:spPr>
            <a:xfrm>
              <a:off x="2849880" y="4904154"/>
              <a:ext cx="5232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b="1" dirty="0"/>
                <a:t>SE3</a:t>
              </a:r>
              <a:endParaRPr lang="en-GB" b="1" dirty="0"/>
            </a:p>
          </p:txBody>
        </p:sp>
      </p:grp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97DD599B-D474-4BC7-8EFF-54699B9C086F}"/>
              </a:ext>
            </a:extLst>
          </p:cNvPr>
          <p:cNvGrpSpPr/>
          <p:nvPr/>
        </p:nvGrpSpPr>
        <p:grpSpPr>
          <a:xfrm>
            <a:off x="8184777" y="3342801"/>
            <a:ext cx="563880" cy="369332"/>
            <a:chOff x="2849880" y="4904154"/>
            <a:chExt cx="563880" cy="369332"/>
          </a:xfrm>
        </p:grpSpPr>
        <p:sp>
          <p:nvSpPr>
            <p:cNvPr id="17" name="Freccia a pentagono 16">
              <a:extLst>
                <a:ext uri="{FF2B5EF4-FFF2-40B4-BE49-F238E27FC236}">
                  <a16:creationId xmlns:a16="http://schemas.microsoft.com/office/drawing/2014/main" id="{F7147063-D3F3-43E1-BE1E-F66B26BF6F90}"/>
                </a:ext>
              </a:extLst>
            </p:cNvPr>
            <p:cNvSpPr/>
            <p:nvPr/>
          </p:nvSpPr>
          <p:spPr>
            <a:xfrm>
              <a:off x="2875280" y="4904154"/>
              <a:ext cx="538480" cy="355600"/>
            </a:xfrm>
            <a:prstGeom prst="homePlat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DF50D599-D7B2-435A-8317-53C2BA5BEA11}"/>
                </a:ext>
              </a:extLst>
            </p:cNvPr>
            <p:cNvSpPr txBox="1"/>
            <p:nvPr/>
          </p:nvSpPr>
          <p:spPr>
            <a:xfrm>
              <a:off x="2849880" y="4904154"/>
              <a:ext cx="5232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b="1" dirty="0"/>
                <a:t>SE3</a:t>
              </a:r>
              <a:endParaRPr lang="en-GB" b="1" dirty="0"/>
            </a:p>
          </p:txBody>
        </p:sp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DFE7AB8E-8480-4B9C-B3E6-B1A904E1EBA6}"/>
              </a:ext>
            </a:extLst>
          </p:cNvPr>
          <p:cNvGrpSpPr/>
          <p:nvPr/>
        </p:nvGrpSpPr>
        <p:grpSpPr>
          <a:xfrm>
            <a:off x="6096000" y="4407980"/>
            <a:ext cx="563880" cy="369332"/>
            <a:chOff x="2849880" y="4904154"/>
            <a:chExt cx="563880" cy="369332"/>
          </a:xfrm>
        </p:grpSpPr>
        <p:sp>
          <p:nvSpPr>
            <p:cNvPr id="20" name="Freccia a pentagono 19">
              <a:extLst>
                <a:ext uri="{FF2B5EF4-FFF2-40B4-BE49-F238E27FC236}">
                  <a16:creationId xmlns:a16="http://schemas.microsoft.com/office/drawing/2014/main" id="{F67EA5F5-2DA2-4C50-BCE2-7B3D8ECE393D}"/>
                </a:ext>
              </a:extLst>
            </p:cNvPr>
            <p:cNvSpPr/>
            <p:nvPr/>
          </p:nvSpPr>
          <p:spPr>
            <a:xfrm>
              <a:off x="2875280" y="4904154"/>
              <a:ext cx="538480" cy="355600"/>
            </a:xfrm>
            <a:prstGeom prst="homePlat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34027164-7488-4CEA-A106-CD46B1D2BA0A}"/>
                </a:ext>
              </a:extLst>
            </p:cNvPr>
            <p:cNvSpPr txBox="1"/>
            <p:nvPr/>
          </p:nvSpPr>
          <p:spPr>
            <a:xfrm>
              <a:off x="2849880" y="4904154"/>
              <a:ext cx="5232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b="1" dirty="0"/>
                <a:t>SE3</a:t>
              </a:r>
              <a:endParaRPr lang="en-GB" b="1" dirty="0"/>
            </a:p>
          </p:txBody>
        </p:sp>
      </p:grp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D953A7BB-0DA3-4F8A-B66D-F52684468FF0}"/>
              </a:ext>
            </a:extLst>
          </p:cNvPr>
          <p:cNvSpPr txBox="1"/>
          <p:nvPr/>
        </p:nvSpPr>
        <p:spPr>
          <a:xfrm>
            <a:off x="880857" y="1793072"/>
            <a:ext cx="10597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400" dirty="0"/>
              <a:t>MQTT </a:t>
            </a:r>
            <a:r>
              <a:rPr lang="it-IT" sz="2400" dirty="0" err="1"/>
              <a:t>protocol</a:t>
            </a:r>
            <a:r>
              <a:rPr lang="it-IT" sz="2400" dirty="0"/>
              <a:t> </a:t>
            </a:r>
            <a:r>
              <a:rPr lang="it-IT" sz="2400" dirty="0" err="1"/>
              <a:t>adopted</a:t>
            </a:r>
            <a:r>
              <a:rPr lang="it-IT" sz="2400" dirty="0"/>
              <a:t> to </a:t>
            </a:r>
            <a:r>
              <a:rPr lang="it-IT" sz="2400" dirty="0" err="1"/>
              <a:t>allow</a:t>
            </a:r>
            <a:r>
              <a:rPr lang="it-IT" sz="2400" dirty="0"/>
              <a:t> devices </a:t>
            </a:r>
            <a:r>
              <a:rPr lang="it-IT" sz="2400" dirty="0" err="1"/>
              <a:t>communication</a:t>
            </a:r>
            <a:endParaRPr lang="it-IT" sz="24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400" dirty="0"/>
              <a:t>MDNS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exploited</a:t>
            </a:r>
            <a:r>
              <a:rPr lang="it-IT" sz="2400" dirty="0"/>
              <a:t> in </a:t>
            </a:r>
            <a:r>
              <a:rPr lang="it-IT" sz="2400" dirty="0" err="1"/>
              <a:t>order</a:t>
            </a:r>
            <a:r>
              <a:rPr lang="it-IT" sz="2400" dirty="0"/>
              <a:t> to make the </a:t>
            </a:r>
            <a:r>
              <a:rPr lang="it-IT" sz="2400" dirty="0" err="1"/>
              <a:t>raspberry</a:t>
            </a:r>
            <a:r>
              <a:rPr lang="it-IT" sz="2400" dirty="0"/>
              <a:t> </a:t>
            </a:r>
            <a:r>
              <a:rPr lang="it-IT" sz="2400" dirty="0" err="1"/>
              <a:t>reachable</a:t>
            </a:r>
            <a:r>
              <a:rPr lang="it-IT" sz="2400" dirty="0"/>
              <a:t> from </a:t>
            </a:r>
            <a:r>
              <a:rPr lang="it-IT" sz="2400" dirty="0" err="1"/>
              <a:t>its</a:t>
            </a:r>
            <a:r>
              <a:rPr lang="it-IT" sz="2400" dirty="0"/>
              <a:t> </a:t>
            </a:r>
            <a:r>
              <a:rPr lang="it-IT" sz="2400" dirty="0" err="1"/>
              <a:t>local</a:t>
            </a:r>
            <a:r>
              <a:rPr lang="it-IT" sz="2400" dirty="0"/>
              <a:t> net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400" dirty="0"/>
              <a:t>The MQTT broker </a:t>
            </a:r>
            <a:r>
              <a:rPr lang="it-IT" sz="2400" dirty="0" err="1"/>
              <a:t>resides</a:t>
            </a:r>
            <a:r>
              <a:rPr lang="it-IT" sz="2400" dirty="0"/>
              <a:t> in the </a:t>
            </a:r>
            <a:r>
              <a:rPr lang="it-IT" sz="2400" dirty="0" err="1"/>
              <a:t>RPi</a:t>
            </a:r>
            <a:r>
              <a:rPr lang="it-IT" sz="2400" dirty="0"/>
              <a:t>, </a:t>
            </a:r>
            <a:r>
              <a:rPr lang="it-IT" sz="2400" dirty="0" err="1"/>
              <a:t>Mosquitto</a:t>
            </a:r>
            <a:r>
              <a:rPr lang="it-IT" sz="2400" dirty="0"/>
              <a:t> </a:t>
            </a:r>
            <a:r>
              <a:rPr lang="it-IT" sz="2400" dirty="0" err="1"/>
              <a:t>was</a:t>
            </a:r>
            <a:r>
              <a:rPr lang="it-IT" sz="2400" dirty="0"/>
              <a:t> </a:t>
            </a:r>
            <a:r>
              <a:rPr lang="it-IT" sz="2400" dirty="0" err="1"/>
              <a:t>used</a:t>
            </a:r>
            <a:endParaRPr lang="it-IT" sz="2400" dirty="0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80134C42-0A23-4746-8F54-FDEB3C9E59C3}"/>
              </a:ext>
            </a:extLst>
          </p:cNvPr>
          <p:cNvSpPr txBox="1"/>
          <p:nvPr/>
        </p:nvSpPr>
        <p:spPr>
          <a:xfrm>
            <a:off x="650240" y="290175"/>
            <a:ext cx="7325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dirty="0" err="1">
                <a:solidFill>
                  <a:schemeClr val="bg1"/>
                </a:solidFill>
              </a:rPr>
              <a:t>RPi</a:t>
            </a:r>
            <a:r>
              <a:rPr lang="it-IT" sz="5400" b="1" dirty="0">
                <a:solidFill>
                  <a:schemeClr val="bg1"/>
                </a:solidFill>
              </a:rPr>
              <a:t> Connection Manager</a:t>
            </a:r>
            <a:endParaRPr lang="en-GB" sz="5400" b="1" dirty="0">
              <a:solidFill>
                <a:schemeClr val="bg1"/>
              </a:solidFill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D7A4A8E1-5FF7-43F5-8ECB-022FDDC3529E}"/>
              </a:ext>
            </a:extLst>
          </p:cNvPr>
          <p:cNvSpPr txBox="1"/>
          <p:nvPr/>
        </p:nvSpPr>
        <p:spPr>
          <a:xfrm>
            <a:off x="880857" y="6070123"/>
            <a:ext cx="10836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400" dirty="0"/>
              <a:t>Connection Manager component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used</a:t>
            </a:r>
            <a:r>
              <a:rPr lang="it-IT" sz="2400" dirty="0"/>
              <a:t> by the </a:t>
            </a:r>
            <a:r>
              <a:rPr lang="it-IT" sz="2400" dirty="0" err="1"/>
              <a:t>logic</a:t>
            </a:r>
            <a:r>
              <a:rPr lang="it-IT" sz="2400" dirty="0"/>
              <a:t> to </a:t>
            </a:r>
            <a:r>
              <a:rPr lang="it-IT" sz="2400" dirty="0" err="1"/>
              <a:t>subscribe</a:t>
            </a:r>
            <a:r>
              <a:rPr lang="it-IT" sz="2400" dirty="0"/>
              <a:t>/</a:t>
            </a:r>
            <a:r>
              <a:rPr lang="it-IT" sz="2400" dirty="0" err="1"/>
              <a:t>publish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562901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F1387E9A-163F-4878-BF26-CE12D52ED5DD}"/>
              </a:ext>
            </a:extLst>
          </p:cNvPr>
          <p:cNvSpPr/>
          <p:nvPr/>
        </p:nvSpPr>
        <p:spPr>
          <a:xfrm>
            <a:off x="508000" y="335280"/>
            <a:ext cx="11226800" cy="8331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C63727B-84E9-4AF9-988A-CFD6CCF8F263}"/>
              </a:ext>
            </a:extLst>
          </p:cNvPr>
          <p:cNvSpPr txBox="1"/>
          <p:nvPr/>
        </p:nvSpPr>
        <p:spPr>
          <a:xfrm>
            <a:off x="2346131" y="3613686"/>
            <a:ext cx="995680" cy="36933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/>
              <a:t>Example</a:t>
            </a:r>
            <a:endParaRPr lang="en-GB" b="1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5BD1A2B-5D53-4E02-996B-C50871F12D14}"/>
              </a:ext>
            </a:extLst>
          </p:cNvPr>
          <p:cNvSpPr txBox="1"/>
          <p:nvPr/>
        </p:nvSpPr>
        <p:spPr>
          <a:xfrm>
            <a:off x="5100320" y="4249161"/>
            <a:ext cx="995680" cy="36933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/>
              <a:t>Example</a:t>
            </a:r>
            <a:endParaRPr lang="en-GB" b="1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7E9AA02-D028-421F-8150-E8A6073DDBAF}"/>
              </a:ext>
            </a:extLst>
          </p:cNvPr>
          <p:cNvSpPr txBox="1"/>
          <p:nvPr/>
        </p:nvSpPr>
        <p:spPr>
          <a:xfrm>
            <a:off x="7189097" y="3202795"/>
            <a:ext cx="995680" cy="36933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/>
              <a:t>Example</a:t>
            </a:r>
            <a:endParaRPr lang="en-GB" b="1" dirty="0"/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3F45507B-5C20-4F17-B25C-466CFAFC518C}"/>
              </a:ext>
            </a:extLst>
          </p:cNvPr>
          <p:cNvGrpSpPr/>
          <p:nvPr/>
        </p:nvGrpSpPr>
        <p:grpSpPr>
          <a:xfrm>
            <a:off x="3341811" y="3752184"/>
            <a:ext cx="563880" cy="369332"/>
            <a:chOff x="2849880" y="4904154"/>
            <a:chExt cx="563880" cy="369332"/>
          </a:xfrm>
        </p:grpSpPr>
        <p:sp>
          <p:nvSpPr>
            <p:cNvPr id="14" name="Freccia a pentagono 13">
              <a:extLst>
                <a:ext uri="{FF2B5EF4-FFF2-40B4-BE49-F238E27FC236}">
                  <a16:creationId xmlns:a16="http://schemas.microsoft.com/office/drawing/2014/main" id="{27316A38-163A-400B-9DF4-40B6CB00B38F}"/>
                </a:ext>
              </a:extLst>
            </p:cNvPr>
            <p:cNvSpPr/>
            <p:nvPr/>
          </p:nvSpPr>
          <p:spPr>
            <a:xfrm>
              <a:off x="2875280" y="4904154"/>
              <a:ext cx="538480" cy="355600"/>
            </a:xfrm>
            <a:prstGeom prst="homePlat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DBD36939-6E08-4BDB-BEDF-970A12B55978}"/>
                </a:ext>
              </a:extLst>
            </p:cNvPr>
            <p:cNvSpPr txBox="1"/>
            <p:nvPr/>
          </p:nvSpPr>
          <p:spPr>
            <a:xfrm>
              <a:off x="2849880" y="4904154"/>
              <a:ext cx="5232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b="1" dirty="0"/>
                <a:t>SE3</a:t>
              </a:r>
              <a:endParaRPr lang="en-GB" b="1" dirty="0"/>
            </a:p>
          </p:txBody>
        </p:sp>
      </p:grp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97DD599B-D474-4BC7-8EFF-54699B9C086F}"/>
              </a:ext>
            </a:extLst>
          </p:cNvPr>
          <p:cNvGrpSpPr/>
          <p:nvPr/>
        </p:nvGrpSpPr>
        <p:grpSpPr>
          <a:xfrm>
            <a:off x="8184777" y="3342801"/>
            <a:ext cx="563880" cy="369332"/>
            <a:chOff x="2849880" y="4904154"/>
            <a:chExt cx="563880" cy="369332"/>
          </a:xfrm>
        </p:grpSpPr>
        <p:sp>
          <p:nvSpPr>
            <p:cNvPr id="17" name="Freccia a pentagono 16">
              <a:extLst>
                <a:ext uri="{FF2B5EF4-FFF2-40B4-BE49-F238E27FC236}">
                  <a16:creationId xmlns:a16="http://schemas.microsoft.com/office/drawing/2014/main" id="{F7147063-D3F3-43E1-BE1E-F66B26BF6F90}"/>
                </a:ext>
              </a:extLst>
            </p:cNvPr>
            <p:cNvSpPr/>
            <p:nvPr/>
          </p:nvSpPr>
          <p:spPr>
            <a:xfrm>
              <a:off x="2875280" y="4904154"/>
              <a:ext cx="538480" cy="355600"/>
            </a:xfrm>
            <a:prstGeom prst="homePlat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DF50D599-D7B2-435A-8317-53C2BA5BEA11}"/>
                </a:ext>
              </a:extLst>
            </p:cNvPr>
            <p:cNvSpPr txBox="1"/>
            <p:nvPr/>
          </p:nvSpPr>
          <p:spPr>
            <a:xfrm>
              <a:off x="2849880" y="4904154"/>
              <a:ext cx="5232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b="1" dirty="0"/>
                <a:t>SE3</a:t>
              </a:r>
              <a:endParaRPr lang="en-GB" b="1" dirty="0"/>
            </a:p>
          </p:txBody>
        </p:sp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DFE7AB8E-8480-4B9C-B3E6-B1A904E1EBA6}"/>
              </a:ext>
            </a:extLst>
          </p:cNvPr>
          <p:cNvGrpSpPr/>
          <p:nvPr/>
        </p:nvGrpSpPr>
        <p:grpSpPr>
          <a:xfrm>
            <a:off x="6096000" y="4407980"/>
            <a:ext cx="563880" cy="369332"/>
            <a:chOff x="2849880" y="4904154"/>
            <a:chExt cx="563880" cy="369332"/>
          </a:xfrm>
        </p:grpSpPr>
        <p:sp>
          <p:nvSpPr>
            <p:cNvPr id="20" name="Freccia a pentagono 19">
              <a:extLst>
                <a:ext uri="{FF2B5EF4-FFF2-40B4-BE49-F238E27FC236}">
                  <a16:creationId xmlns:a16="http://schemas.microsoft.com/office/drawing/2014/main" id="{F67EA5F5-2DA2-4C50-BCE2-7B3D8ECE393D}"/>
                </a:ext>
              </a:extLst>
            </p:cNvPr>
            <p:cNvSpPr/>
            <p:nvPr/>
          </p:nvSpPr>
          <p:spPr>
            <a:xfrm>
              <a:off x="2875280" y="4904154"/>
              <a:ext cx="538480" cy="355600"/>
            </a:xfrm>
            <a:prstGeom prst="homePlat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34027164-7488-4CEA-A106-CD46B1D2BA0A}"/>
                </a:ext>
              </a:extLst>
            </p:cNvPr>
            <p:cNvSpPr txBox="1"/>
            <p:nvPr/>
          </p:nvSpPr>
          <p:spPr>
            <a:xfrm>
              <a:off x="2849880" y="4904154"/>
              <a:ext cx="5232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b="1" dirty="0"/>
                <a:t>SE3</a:t>
              </a:r>
              <a:endParaRPr lang="en-GB" b="1" dirty="0"/>
            </a:p>
          </p:txBody>
        </p:sp>
      </p:grp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D953A7BB-0DA3-4F8A-B66D-F52684468FF0}"/>
              </a:ext>
            </a:extLst>
          </p:cNvPr>
          <p:cNvSpPr txBox="1"/>
          <p:nvPr/>
        </p:nvSpPr>
        <p:spPr>
          <a:xfrm>
            <a:off x="880857" y="1793072"/>
            <a:ext cx="105979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400" dirty="0"/>
              <a:t>Common source of </a:t>
            </a:r>
            <a:r>
              <a:rPr lang="it-IT" sz="2400" dirty="0" err="1"/>
              <a:t>interesting</a:t>
            </a:r>
            <a:r>
              <a:rPr lang="it-IT" sz="2400" dirty="0"/>
              <a:t> </a:t>
            </a:r>
            <a:r>
              <a:rPr lang="it-IT" sz="2400" dirty="0" err="1"/>
              <a:t>informations</a:t>
            </a:r>
            <a:r>
              <a:rPr lang="it-IT" sz="2400" dirty="0"/>
              <a:t> for </a:t>
            </a:r>
            <a:r>
              <a:rPr lang="it-IT" sz="2400" dirty="0" err="1"/>
              <a:t>every</a:t>
            </a:r>
            <a:r>
              <a:rPr lang="it-IT" sz="2400" dirty="0"/>
              <a:t> component of the system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400" dirty="0" err="1"/>
              <a:t>Informations</a:t>
            </a:r>
            <a:r>
              <a:rPr lang="it-IT" sz="2400" dirty="0"/>
              <a:t> </a:t>
            </a:r>
            <a:r>
              <a:rPr lang="it-IT" sz="2400" dirty="0" err="1"/>
              <a:t>always</a:t>
            </a:r>
            <a:r>
              <a:rPr lang="it-IT" sz="2400" dirty="0"/>
              <a:t> </a:t>
            </a:r>
            <a:r>
              <a:rPr lang="it-IT" sz="2400" dirty="0" err="1"/>
              <a:t>updated</a:t>
            </a:r>
            <a:r>
              <a:rPr lang="it-IT" sz="2400" dirty="0"/>
              <a:t> and </a:t>
            </a:r>
            <a:r>
              <a:rPr lang="it-IT" sz="2400" dirty="0" err="1"/>
              <a:t>shared</a:t>
            </a:r>
            <a:r>
              <a:rPr lang="it-IT" sz="2400" dirty="0"/>
              <a:t>, race </a:t>
            </a:r>
            <a:r>
              <a:rPr lang="it-IT" sz="2400" dirty="0" err="1"/>
              <a:t>condition</a:t>
            </a:r>
            <a:r>
              <a:rPr lang="it-IT" sz="2400" dirty="0"/>
              <a:t> </a:t>
            </a:r>
            <a:r>
              <a:rPr lang="it-IT" sz="2400" dirty="0" err="1"/>
              <a:t>avoided</a:t>
            </a:r>
            <a:endParaRPr lang="it-IT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400" dirty="0" err="1"/>
              <a:t>NoSQL</a:t>
            </a:r>
            <a:r>
              <a:rPr lang="it-IT" sz="2400" dirty="0"/>
              <a:t> DB stores </a:t>
            </a:r>
            <a:r>
              <a:rPr lang="it-IT" sz="2400" dirty="0" err="1"/>
              <a:t>informations</a:t>
            </a:r>
            <a:r>
              <a:rPr lang="it-IT" sz="2400" dirty="0"/>
              <a:t> in </a:t>
            </a:r>
            <a:r>
              <a:rPr lang="it-IT" sz="2400" dirty="0" err="1"/>
              <a:t>documents</a:t>
            </a:r>
            <a:r>
              <a:rPr lang="it-IT" sz="2400" dirty="0"/>
              <a:t>, format </a:t>
            </a:r>
            <a:r>
              <a:rPr lang="it-IT" sz="2400" dirty="0" err="1"/>
              <a:t>used</a:t>
            </a:r>
            <a:r>
              <a:rPr lang="it-IT" sz="2400" dirty="0"/>
              <a:t> to </a:t>
            </a:r>
            <a:r>
              <a:rPr lang="it-IT" sz="2400" dirty="0" err="1"/>
              <a:t>send</a:t>
            </a:r>
            <a:r>
              <a:rPr lang="it-IT" sz="2400" dirty="0"/>
              <a:t> </a:t>
            </a:r>
            <a:r>
              <a:rPr lang="it-IT" sz="2400" dirty="0" err="1"/>
              <a:t>messages</a:t>
            </a:r>
            <a:r>
              <a:rPr lang="it-IT" sz="2400" dirty="0"/>
              <a:t>. No data </a:t>
            </a:r>
            <a:r>
              <a:rPr lang="it-IT" sz="2400" dirty="0" err="1"/>
              <a:t>manipulation</a:t>
            </a:r>
            <a:r>
              <a:rPr lang="it-IT" sz="2400" dirty="0"/>
              <a:t> </a:t>
            </a:r>
            <a:r>
              <a:rPr lang="it-IT" sz="2400" dirty="0" err="1"/>
              <a:t>needed</a:t>
            </a:r>
            <a:r>
              <a:rPr lang="it-IT" sz="2400" dirty="0"/>
              <a:t>.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80134C42-0A23-4746-8F54-FDEB3C9E59C3}"/>
              </a:ext>
            </a:extLst>
          </p:cNvPr>
          <p:cNvSpPr txBox="1"/>
          <p:nvPr/>
        </p:nvSpPr>
        <p:spPr>
          <a:xfrm>
            <a:off x="650240" y="290175"/>
            <a:ext cx="7325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dirty="0" err="1">
                <a:solidFill>
                  <a:schemeClr val="bg1"/>
                </a:solidFill>
              </a:rPr>
              <a:t>Rpi</a:t>
            </a:r>
            <a:r>
              <a:rPr lang="it-IT" sz="5400" b="1" dirty="0">
                <a:solidFill>
                  <a:schemeClr val="bg1"/>
                </a:solidFill>
              </a:rPr>
              <a:t> Database Manager</a:t>
            </a:r>
            <a:endParaRPr lang="en-GB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919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F1387E9A-163F-4878-BF26-CE12D52ED5DD}"/>
              </a:ext>
            </a:extLst>
          </p:cNvPr>
          <p:cNvSpPr/>
          <p:nvPr/>
        </p:nvSpPr>
        <p:spPr>
          <a:xfrm>
            <a:off x="508000" y="335280"/>
            <a:ext cx="11226800" cy="8331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D953A7BB-0DA3-4F8A-B66D-F52684468FF0}"/>
              </a:ext>
            </a:extLst>
          </p:cNvPr>
          <p:cNvSpPr txBox="1"/>
          <p:nvPr/>
        </p:nvSpPr>
        <p:spPr>
          <a:xfrm>
            <a:off x="880857" y="1793072"/>
            <a:ext cx="1059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400" dirty="0"/>
              <a:t>..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80134C42-0A23-4746-8F54-FDEB3C9E59C3}"/>
              </a:ext>
            </a:extLst>
          </p:cNvPr>
          <p:cNvSpPr txBox="1"/>
          <p:nvPr/>
        </p:nvSpPr>
        <p:spPr>
          <a:xfrm>
            <a:off x="650240" y="290175"/>
            <a:ext cx="7325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dirty="0">
                <a:solidFill>
                  <a:schemeClr val="bg1"/>
                </a:solidFill>
              </a:rPr>
              <a:t>Web Application</a:t>
            </a:r>
            <a:endParaRPr lang="en-GB" sz="5400" b="1" dirty="0">
              <a:solidFill>
                <a:schemeClr val="bg1"/>
              </a:solidFill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D7A4A8E1-5FF7-43F5-8ECB-022FDDC3529E}"/>
              </a:ext>
            </a:extLst>
          </p:cNvPr>
          <p:cNvSpPr txBox="1"/>
          <p:nvPr/>
        </p:nvSpPr>
        <p:spPr>
          <a:xfrm>
            <a:off x="880857" y="5137969"/>
            <a:ext cx="10836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400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1011243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4322B89C-4416-40D4-AC7C-7C1D4D0A2BC7}"/>
              </a:ext>
            </a:extLst>
          </p:cNvPr>
          <p:cNvSpPr/>
          <p:nvPr/>
        </p:nvSpPr>
        <p:spPr>
          <a:xfrm>
            <a:off x="1604085" y="2296160"/>
            <a:ext cx="9306560" cy="226568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E17F314-5390-412C-9703-1C063E632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30524"/>
            <a:ext cx="9144000" cy="2387600"/>
          </a:xfrm>
        </p:spPr>
        <p:txBody>
          <a:bodyPr/>
          <a:lstStyle/>
          <a:p>
            <a:r>
              <a:rPr lang="it-IT" b="1" dirty="0">
                <a:solidFill>
                  <a:schemeClr val="bg1"/>
                </a:solidFill>
              </a:rPr>
              <a:t>Thanks for the </a:t>
            </a:r>
            <a:r>
              <a:rPr lang="it-IT" b="1" dirty="0" err="1">
                <a:solidFill>
                  <a:schemeClr val="bg1"/>
                </a:solidFill>
              </a:rPr>
              <a:t>attention</a:t>
            </a:r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365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BE3E4A8F-64A2-435F-96FE-0E636C2884AC}"/>
              </a:ext>
            </a:extLst>
          </p:cNvPr>
          <p:cNvSpPr/>
          <p:nvPr/>
        </p:nvSpPr>
        <p:spPr>
          <a:xfrm>
            <a:off x="508000" y="335280"/>
            <a:ext cx="11226800" cy="8331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1F2BD9D-D67C-4254-82FA-E4FBCDB401FD}"/>
              </a:ext>
            </a:extLst>
          </p:cNvPr>
          <p:cNvSpPr txBox="1"/>
          <p:nvPr/>
        </p:nvSpPr>
        <p:spPr>
          <a:xfrm>
            <a:off x="650240" y="290175"/>
            <a:ext cx="3749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dirty="0" err="1">
                <a:solidFill>
                  <a:schemeClr val="bg1"/>
                </a:solidFill>
              </a:rPr>
              <a:t>Outline</a:t>
            </a:r>
            <a:endParaRPr lang="en-GB" sz="5400" b="1" dirty="0">
              <a:solidFill>
                <a:schemeClr val="bg1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35D6C99-A3EB-4DDE-B52D-969F3027F4D6}"/>
              </a:ext>
            </a:extLst>
          </p:cNvPr>
          <p:cNvSpPr txBox="1"/>
          <p:nvPr/>
        </p:nvSpPr>
        <p:spPr>
          <a:xfrm>
            <a:off x="787700" y="1874728"/>
            <a:ext cx="58160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sz="2800" dirty="0" err="1"/>
              <a:t>Introduction</a:t>
            </a:r>
            <a:endParaRPr lang="it-IT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sz="2800" dirty="0" err="1"/>
              <a:t>Topic</a:t>
            </a:r>
            <a:r>
              <a:rPr lang="it-IT" sz="2800" dirty="0"/>
              <a:t> 1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sz="2800" dirty="0"/>
              <a:t>Topic2</a:t>
            </a:r>
            <a:endParaRPr lang="en-GB" sz="2800" dirty="0"/>
          </a:p>
          <a:p>
            <a:endParaRPr lang="en-GB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/>
              <a:t>Topic 3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/>
              <a:t>Topic 4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BF45FE5-AAF9-4359-9C12-AB174C63BB87}"/>
              </a:ext>
            </a:extLst>
          </p:cNvPr>
          <p:cNvSpPr txBox="1"/>
          <p:nvPr/>
        </p:nvSpPr>
        <p:spPr>
          <a:xfrm>
            <a:off x="0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0921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2FA34045-4E94-42A4-9EB6-A7F729DB0958}"/>
              </a:ext>
            </a:extLst>
          </p:cNvPr>
          <p:cNvSpPr/>
          <p:nvPr/>
        </p:nvSpPr>
        <p:spPr>
          <a:xfrm>
            <a:off x="508000" y="335280"/>
            <a:ext cx="11226800" cy="8331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B0FB723-14D4-4D6A-9B7C-1E4D90BC6365}"/>
              </a:ext>
            </a:extLst>
          </p:cNvPr>
          <p:cNvSpPr txBox="1"/>
          <p:nvPr/>
        </p:nvSpPr>
        <p:spPr>
          <a:xfrm>
            <a:off x="650240" y="290175"/>
            <a:ext cx="11090259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IT" sz="5400" b="1" dirty="0" err="1">
                <a:solidFill>
                  <a:schemeClr val="bg1"/>
                </a:solidFill>
              </a:rPr>
              <a:t>Introduction</a:t>
            </a:r>
            <a:r>
              <a:rPr lang="it-IT" sz="5400" b="1" dirty="0">
                <a:solidFill>
                  <a:schemeClr val="bg1"/>
                </a:solidFill>
              </a:rPr>
              <a:t> – </a:t>
            </a:r>
            <a:r>
              <a:rPr lang="it-IT" sz="4800" b="1" dirty="0">
                <a:solidFill>
                  <a:schemeClr val="bg1"/>
                </a:solidFill>
              </a:rPr>
              <a:t>A Top-Down </a:t>
            </a:r>
            <a:r>
              <a:rPr lang="it-IT" sz="4800" b="1" dirty="0" err="1">
                <a:solidFill>
                  <a:schemeClr val="bg1"/>
                </a:solidFill>
              </a:rPr>
              <a:t>Approach</a:t>
            </a:r>
            <a:endParaRPr lang="en-GB" sz="48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1D5BC93-8F41-46CE-869F-E45D8E02B35B}"/>
              </a:ext>
            </a:extLst>
          </p:cNvPr>
          <p:cNvSpPr txBox="1"/>
          <p:nvPr/>
        </p:nvSpPr>
        <p:spPr>
          <a:xfrm>
            <a:off x="852837" y="5910930"/>
            <a:ext cx="2294514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it-IT" sz="2400" dirty="0">
              <a:cs typeface="Calibri"/>
            </a:endParaRPr>
          </a:p>
          <a:p>
            <a:r>
              <a:rPr lang="en-GB" sz="2400" dirty="0">
                <a:cs typeface="Calibri" panose="020F0502020204030204"/>
              </a:rPr>
              <a:t>GUI and UX</a:t>
            </a:r>
          </a:p>
          <a:p>
            <a:endParaRPr lang="en-GB" sz="24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A6F5410-4878-42C1-BBCA-2AF330177A7D}"/>
              </a:ext>
            </a:extLst>
          </p:cNvPr>
          <p:cNvSpPr txBox="1"/>
          <p:nvPr/>
        </p:nvSpPr>
        <p:spPr>
          <a:xfrm>
            <a:off x="0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  <a:endParaRPr lang="en-GB" dirty="0"/>
          </a:p>
        </p:txBody>
      </p:sp>
      <p:pic>
        <p:nvPicPr>
          <p:cNvPr id="2" name="Picture 2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id="{05F5B9CE-45D5-4006-962C-7A24B7CE2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351" y="1398980"/>
            <a:ext cx="10576931" cy="4459624"/>
          </a:xfrm>
          <a:prstGeom prst="rect">
            <a:avLst/>
          </a:prstGeom>
        </p:spPr>
      </p:pic>
      <p:sp>
        <p:nvSpPr>
          <p:cNvPr id="8" name="Arrow: Notched Right 7">
            <a:extLst>
              <a:ext uri="{FF2B5EF4-FFF2-40B4-BE49-F238E27FC236}">
                <a16:creationId xmlns:a16="http://schemas.microsoft.com/office/drawing/2014/main" id="{C35B4434-C6B8-4D41-987D-761531A02B68}"/>
              </a:ext>
            </a:extLst>
          </p:cNvPr>
          <p:cNvSpPr/>
          <p:nvPr/>
        </p:nvSpPr>
        <p:spPr>
          <a:xfrm rot="16200000">
            <a:off x="1264979" y="5672497"/>
            <a:ext cx="687658" cy="48321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sellaDiTesto 5">
            <a:extLst>
              <a:ext uri="{FF2B5EF4-FFF2-40B4-BE49-F238E27FC236}">
                <a16:creationId xmlns:a16="http://schemas.microsoft.com/office/drawing/2014/main" id="{099DB3FD-641C-4EF8-82A6-ADFF5C938584}"/>
              </a:ext>
            </a:extLst>
          </p:cNvPr>
          <p:cNvSpPr txBox="1"/>
          <p:nvPr/>
        </p:nvSpPr>
        <p:spPr>
          <a:xfrm>
            <a:off x="4161033" y="5910929"/>
            <a:ext cx="3084391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it-IT" sz="2400" dirty="0">
              <a:cs typeface="Calibri"/>
            </a:endParaRPr>
          </a:p>
          <a:p>
            <a:r>
              <a:rPr lang="en-GB" sz="2400" dirty="0">
                <a:cs typeface="Calibri" panose="020F0502020204030204"/>
              </a:rPr>
              <a:t>Backend SW Logic</a:t>
            </a:r>
          </a:p>
          <a:p>
            <a:endParaRPr lang="en-GB" sz="2400" dirty="0"/>
          </a:p>
        </p:txBody>
      </p:sp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BE575019-9440-4F83-AF36-4C9258957F20}"/>
              </a:ext>
            </a:extLst>
          </p:cNvPr>
          <p:cNvSpPr/>
          <p:nvPr/>
        </p:nvSpPr>
        <p:spPr>
          <a:xfrm rot="16200000">
            <a:off x="4963467" y="5653911"/>
            <a:ext cx="687658" cy="48321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sellaDiTesto 5">
            <a:extLst>
              <a:ext uri="{FF2B5EF4-FFF2-40B4-BE49-F238E27FC236}">
                <a16:creationId xmlns:a16="http://schemas.microsoft.com/office/drawing/2014/main" id="{6B5C5501-F16F-47A4-A617-F90633BAA05D}"/>
              </a:ext>
            </a:extLst>
          </p:cNvPr>
          <p:cNvSpPr txBox="1"/>
          <p:nvPr/>
        </p:nvSpPr>
        <p:spPr>
          <a:xfrm>
            <a:off x="8853838" y="6236173"/>
            <a:ext cx="2694098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IT" sz="2400" dirty="0" err="1">
                <a:cs typeface="Calibri"/>
              </a:rPr>
              <a:t>External</a:t>
            </a:r>
            <a:r>
              <a:rPr lang="it-IT" sz="2400" dirty="0">
                <a:cs typeface="Calibri"/>
              </a:rPr>
              <a:t> Devices</a:t>
            </a:r>
          </a:p>
          <a:p>
            <a:endParaRPr lang="en-GB" sz="2400" dirty="0">
              <a:cs typeface="Calibri" panose="020F0502020204030204"/>
            </a:endParaRPr>
          </a:p>
        </p:txBody>
      </p:sp>
      <p:sp>
        <p:nvSpPr>
          <p:cNvPr id="12" name="Arrow: Notched Right 11">
            <a:extLst>
              <a:ext uri="{FF2B5EF4-FFF2-40B4-BE49-F238E27FC236}">
                <a16:creationId xmlns:a16="http://schemas.microsoft.com/office/drawing/2014/main" id="{70008734-1F37-46EF-A44D-70AD7AC0C8B3}"/>
              </a:ext>
            </a:extLst>
          </p:cNvPr>
          <p:cNvSpPr/>
          <p:nvPr/>
        </p:nvSpPr>
        <p:spPr>
          <a:xfrm rot="16200000">
            <a:off x="9619101" y="5672497"/>
            <a:ext cx="687658" cy="48321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75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2FA34045-4E94-42A4-9EB6-A7F729DB0958}"/>
              </a:ext>
            </a:extLst>
          </p:cNvPr>
          <p:cNvSpPr/>
          <p:nvPr/>
        </p:nvSpPr>
        <p:spPr>
          <a:xfrm>
            <a:off x="508000" y="335280"/>
            <a:ext cx="11226800" cy="8331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B0FB723-14D4-4D6A-9B7C-1E4D90BC6365}"/>
              </a:ext>
            </a:extLst>
          </p:cNvPr>
          <p:cNvSpPr txBox="1"/>
          <p:nvPr/>
        </p:nvSpPr>
        <p:spPr>
          <a:xfrm>
            <a:off x="650240" y="290175"/>
            <a:ext cx="11090259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IT" sz="5400" b="1" dirty="0">
                <a:solidFill>
                  <a:schemeClr val="bg1"/>
                </a:solidFill>
              </a:rPr>
              <a:t>GUI and User Experience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A6F5410-4878-42C1-BBCA-2AF330177A7D}"/>
              </a:ext>
            </a:extLst>
          </p:cNvPr>
          <p:cNvSpPr txBox="1"/>
          <p:nvPr/>
        </p:nvSpPr>
        <p:spPr>
          <a:xfrm>
            <a:off x="0" y="6488668"/>
            <a:ext cx="30168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it-IT" dirty="0"/>
              <a:t>4</a:t>
            </a:r>
            <a:endParaRPr lang="it-IT" dirty="0">
              <a:cs typeface="Calibri"/>
            </a:endParaRPr>
          </a:p>
        </p:txBody>
      </p:sp>
      <p:sp>
        <p:nvSpPr>
          <p:cNvPr id="3" name="CasellaDiTesto 6">
            <a:extLst>
              <a:ext uri="{FF2B5EF4-FFF2-40B4-BE49-F238E27FC236}">
                <a16:creationId xmlns:a16="http://schemas.microsoft.com/office/drawing/2014/main" id="{A9048838-38FB-420A-AF51-367BB9A2B7C3}"/>
              </a:ext>
            </a:extLst>
          </p:cNvPr>
          <p:cNvSpPr txBox="1"/>
          <p:nvPr/>
        </p:nvSpPr>
        <p:spPr>
          <a:xfrm>
            <a:off x="648310" y="1568069"/>
            <a:ext cx="11252221" cy="48320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endParaRPr lang="it-IT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sz="2800" dirty="0">
                <a:cs typeface="Calibri"/>
              </a:rPr>
              <a:t>Goal: </a:t>
            </a:r>
            <a:r>
              <a:rPr lang="it-IT" sz="2800" dirty="0" err="1">
                <a:cs typeface="Calibri"/>
              </a:rPr>
              <a:t>provide</a:t>
            </a:r>
            <a:r>
              <a:rPr lang="it-IT" sz="2800" dirty="0">
                <a:cs typeface="Calibri"/>
              </a:rPr>
              <a:t> a </a:t>
            </a:r>
            <a:r>
              <a:rPr lang="it-IT" sz="2800" dirty="0" err="1">
                <a:cs typeface="Calibri"/>
              </a:rPr>
              <a:t>simple</a:t>
            </a:r>
            <a:r>
              <a:rPr lang="it-IT" sz="2800" dirty="0">
                <a:cs typeface="Calibri"/>
              </a:rPr>
              <a:t> </a:t>
            </a:r>
            <a:r>
              <a:rPr lang="it-IT" sz="2800" dirty="0" err="1">
                <a:cs typeface="Calibri"/>
              </a:rPr>
              <a:t>but</a:t>
            </a:r>
            <a:r>
              <a:rPr lang="it-IT" sz="2800" dirty="0">
                <a:cs typeface="Calibri"/>
              </a:rPr>
              <a:t> </a:t>
            </a:r>
            <a:r>
              <a:rPr lang="it-IT" sz="2800" dirty="0" err="1">
                <a:cs typeface="Calibri"/>
              </a:rPr>
              <a:t>functional</a:t>
            </a:r>
            <a:r>
              <a:rPr lang="it-IT" sz="2800" dirty="0">
                <a:cs typeface="Calibri"/>
              </a:rPr>
              <a:t> </a:t>
            </a:r>
            <a:r>
              <a:rPr lang="it-IT" sz="2800" dirty="0" err="1">
                <a:cs typeface="Calibri"/>
              </a:rPr>
              <a:t>interface</a:t>
            </a:r>
            <a:r>
              <a:rPr lang="it-IT" sz="2800" dirty="0">
                <a:cs typeface="Calibri"/>
              </a:rPr>
              <a:t> for the end user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it-IT" sz="2800" dirty="0">
              <a:cs typeface="Calibri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it-IT" sz="2800" dirty="0">
              <a:cs typeface="Calibri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sz="2800" dirty="0">
                <a:cs typeface="Calibri"/>
              </a:rPr>
              <a:t>How: </a:t>
            </a:r>
            <a:r>
              <a:rPr lang="it-IT" sz="2800" dirty="0" err="1">
                <a:cs typeface="Calibri"/>
              </a:rPr>
              <a:t>functionalities</a:t>
            </a:r>
            <a:r>
              <a:rPr lang="it-IT" sz="2800" dirty="0">
                <a:cs typeface="Calibri"/>
              </a:rPr>
              <a:t> over </a:t>
            </a:r>
            <a:r>
              <a:rPr lang="it-IT" sz="2800" dirty="0" err="1">
                <a:cs typeface="Calibri"/>
              </a:rPr>
              <a:t>fancyness</a:t>
            </a:r>
            <a:r>
              <a:rPr lang="it-IT" sz="2800" dirty="0">
                <a:cs typeface="Calibri"/>
              </a:rPr>
              <a:t> easy of use </a:t>
            </a:r>
            <a:r>
              <a:rPr lang="it-IT" sz="2800" dirty="0" err="1">
                <a:cs typeface="Calibri"/>
              </a:rPr>
              <a:t>is</a:t>
            </a:r>
            <a:r>
              <a:rPr lang="it-IT" sz="2800" dirty="0">
                <a:cs typeface="Calibri"/>
              </a:rPr>
              <a:t> a top </a:t>
            </a:r>
            <a:r>
              <a:rPr lang="it-IT" sz="2800" dirty="0" err="1">
                <a:cs typeface="Calibri"/>
              </a:rPr>
              <a:t>priority</a:t>
            </a:r>
            <a:endParaRPr lang="it-IT" sz="2800" dirty="0">
              <a:cs typeface="Calibri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it-IT" sz="2800" dirty="0">
              <a:cs typeface="Calibri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it-IT" sz="2800" dirty="0">
              <a:cs typeface="Calibri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sz="2800" dirty="0" err="1">
                <a:cs typeface="Calibri"/>
              </a:rPr>
              <a:t>What</a:t>
            </a:r>
            <a:r>
              <a:rPr lang="it-IT" sz="2800" dirty="0">
                <a:cs typeface="Calibri"/>
              </a:rPr>
              <a:t> </a:t>
            </a:r>
            <a:r>
              <a:rPr lang="it-IT" sz="2800" dirty="0" err="1">
                <a:cs typeface="Calibri"/>
              </a:rPr>
              <a:t>we</a:t>
            </a:r>
            <a:r>
              <a:rPr lang="it-IT" sz="2800" dirty="0">
                <a:cs typeface="Calibri"/>
              </a:rPr>
              <a:t> </a:t>
            </a:r>
            <a:r>
              <a:rPr lang="it-IT" sz="2800" dirty="0" err="1">
                <a:cs typeface="Calibri"/>
              </a:rPr>
              <a:t>provide</a:t>
            </a:r>
            <a:r>
              <a:rPr lang="it-IT" sz="2800" dirty="0">
                <a:cs typeface="Calibri"/>
              </a:rPr>
              <a:t>: 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it-IT" sz="2800" dirty="0">
                <a:cs typeface="Calibri"/>
              </a:rPr>
              <a:t>An On-Board </a:t>
            </a:r>
            <a:r>
              <a:rPr lang="it-IT" sz="2800" dirty="0" err="1">
                <a:cs typeface="Calibri"/>
              </a:rPr>
              <a:t>Graphical</a:t>
            </a:r>
            <a:r>
              <a:rPr lang="it-IT" sz="2800" dirty="0">
                <a:cs typeface="Calibri"/>
              </a:rPr>
              <a:t> User Interface (PyQT5 Framework)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it-IT" sz="2800" dirty="0">
                <a:cs typeface="Calibri"/>
              </a:rPr>
              <a:t>A Web User Interface </a:t>
            </a:r>
            <a:r>
              <a:rPr lang="it-IT" sz="2800" dirty="0" err="1">
                <a:cs typeface="Calibri"/>
              </a:rPr>
              <a:t>accessible</a:t>
            </a:r>
            <a:r>
              <a:rPr lang="it-IT" sz="2800" dirty="0">
                <a:cs typeface="Calibri"/>
              </a:rPr>
              <a:t> from the home Local Network</a:t>
            </a:r>
          </a:p>
          <a:p>
            <a:pPr lvl="2"/>
            <a:endParaRPr lang="en-GB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2977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2FA34045-4E94-42A4-9EB6-A7F729DB0958}"/>
              </a:ext>
            </a:extLst>
          </p:cNvPr>
          <p:cNvSpPr/>
          <p:nvPr/>
        </p:nvSpPr>
        <p:spPr>
          <a:xfrm>
            <a:off x="508000" y="335280"/>
            <a:ext cx="11226800" cy="8331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B0FB723-14D4-4D6A-9B7C-1E4D90BC6365}"/>
              </a:ext>
            </a:extLst>
          </p:cNvPr>
          <p:cNvSpPr txBox="1"/>
          <p:nvPr/>
        </p:nvSpPr>
        <p:spPr>
          <a:xfrm>
            <a:off x="650240" y="290175"/>
            <a:ext cx="11090259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IT" sz="5400" b="1" dirty="0">
                <a:solidFill>
                  <a:schemeClr val="bg1"/>
                </a:solidFill>
                <a:cs typeface="Calibri" panose="020F0502020204030204"/>
              </a:rPr>
              <a:t>Welcome Window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A6F5410-4878-42C1-BBCA-2AF330177A7D}"/>
              </a:ext>
            </a:extLst>
          </p:cNvPr>
          <p:cNvSpPr txBox="1"/>
          <p:nvPr/>
        </p:nvSpPr>
        <p:spPr>
          <a:xfrm>
            <a:off x="0" y="6488668"/>
            <a:ext cx="30168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it-IT" dirty="0">
                <a:cs typeface="Calibri"/>
              </a:rPr>
              <a:t>5</a:t>
            </a:r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18540F36-574F-4EB8-BE62-65774E837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156" y="1563892"/>
            <a:ext cx="7714786" cy="4640899"/>
          </a:xfrm>
          <a:prstGeom prst="rect">
            <a:avLst/>
          </a:prstGeom>
        </p:spPr>
      </p:pic>
      <p:sp>
        <p:nvSpPr>
          <p:cNvPr id="9" name="CasellaDiTesto 6">
            <a:extLst>
              <a:ext uri="{FF2B5EF4-FFF2-40B4-BE49-F238E27FC236}">
                <a16:creationId xmlns:a16="http://schemas.microsoft.com/office/drawing/2014/main" id="{2B690107-4792-4211-9848-EB2BAF81F303}"/>
              </a:ext>
            </a:extLst>
          </p:cNvPr>
          <p:cNvSpPr txBox="1"/>
          <p:nvPr/>
        </p:nvSpPr>
        <p:spPr>
          <a:xfrm>
            <a:off x="267310" y="1568069"/>
            <a:ext cx="3929587" cy="48320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sz="2800" dirty="0" err="1">
                <a:cs typeface="Calibri"/>
              </a:rPr>
              <a:t>Available</a:t>
            </a:r>
            <a:r>
              <a:rPr lang="it-IT" sz="2800" dirty="0">
                <a:cs typeface="Calibri"/>
              </a:rPr>
              <a:t> </a:t>
            </a:r>
            <a:r>
              <a:rPr lang="it-IT" sz="2800" dirty="0" err="1">
                <a:cs typeface="Calibri"/>
              </a:rPr>
              <a:t>Modes</a:t>
            </a:r>
            <a:r>
              <a:rPr lang="it-IT" sz="2800" dirty="0">
                <a:cs typeface="Calibri"/>
              </a:rPr>
              <a:t>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it-IT" sz="2800" dirty="0" err="1">
                <a:cs typeface="Calibri"/>
              </a:rPr>
              <a:t>Programmable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it-IT" sz="2800" dirty="0">
                <a:cs typeface="Calibri"/>
              </a:rPr>
              <a:t>Manual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it-IT" sz="2800" dirty="0" err="1">
                <a:cs typeface="Calibri"/>
              </a:rPr>
              <a:t>WeekEnd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it-IT" sz="2800" dirty="0" err="1">
                <a:cs typeface="Calibri"/>
              </a:rPr>
              <a:t>AntiFreeze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it-IT" sz="2800" dirty="0">
              <a:cs typeface="Calibri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sz="2800" dirty="0">
                <a:cs typeface="Calibri"/>
              </a:rPr>
              <a:t>Seasons: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it-IT" sz="2800" dirty="0" err="1">
                <a:cs typeface="Calibri"/>
              </a:rPr>
              <a:t>Winter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it-IT" sz="2800" dirty="0" err="1">
                <a:cs typeface="Calibri"/>
              </a:rPr>
              <a:t>Summer</a:t>
            </a:r>
            <a:endParaRPr lang="it-IT" sz="2800" dirty="0">
              <a:cs typeface="Calibri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it-IT" sz="2800" dirty="0">
              <a:cs typeface="Calibri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sz="2800" dirty="0">
                <a:cs typeface="Calibri"/>
              </a:rPr>
              <a:t>Room Slideshow</a:t>
            </a:r>
          </a:p>
        </p:txBody>
      </p:sp>
    </p:spTree>
    <p:extLst>
      <p:ext uri="{BB962C8B-B14F-4D97-AF65-F5344CB8AC3E}">
        <p14:creationId xmlns:p14="http://schemas.microsoft.com/office/powerpoint/2010/main" val="1750638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2FA34045-4E94-42A4-9EB6-A7F729DB0958}"/>
              </a:ext>
            </a:extLst>
          </p:cNvPr>
          <p:cNvSpPr/>
          <p:nvPr/>
        </p:nvSpPr>
        <p:spPr>
          <a:xfrm>
            <a:off x="508000" y="335280"/>
            <a:ext cx="11226800" cy="8331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B0FB723-14D4-4D6A-9B7C-1E4D90BC6365}"/>
              </a:ext>
            </a:extLst>
          </p:cNvPr>
          <p:cNvSpPr txBox="1"/>
          <p:nvPr/>
        </p:nvSpPr>
        <p:spPr>
          <a:xfrm>
            <a:off x="650240" y="290175"/>
            <a:ext cx="11090259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IT" sz="5400" b="1" dirty="0">
                <a:solidFill>
                  <a:schemeClr val="bg1"/>
                </a:solidFill>
                <a:cs typeface="Calibri" panose="020F0502020204030204"/>
              </a:rPr>
              <a:t>Room </a:t>
            </a:r>
            <a:r>
              <a:rPr lang="it-IT" sz="5400" b="1" dirty="0" err="1">
                <a:solidFill>
                  <a:schemeClr val="bg1"/>
                </a:solidFill>
                <a:cs typeface="Calibri" panose="020F0502020204030204"/>
              </a:rPr>
              <a:t>Functionalities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A6F5410-4878-42C1-BBCA-2AF330177A7D}"/>
              </a:ext>
            </a:extLst>
          </p:cNvPr>
          <p:cNvSpPr txBox="1"/>
          <p:nvPr/>
        </p:nvSpPr>
        <p:spPr>
          <a:xfrm>
            <a:off x="0" y="6488668"/>
            <a:ext cx="30168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it-IT" dirty="0"/>
              <a:t>6</a:t>
            </a:r>
            <a:endParaRPr lang="it-IT" dirty="0">
              <a:cs typeface="Calibri"/>
            </a:endParaRPr>
          </a:p>
        </p:txBody>
      </p:sp>
      <p:sp>
        <p:nvSpPr>
          <p:cNvPr id="9" name="CasellaDiTesto 6">
            <a:extLst>
              <a:ext uri="{FF2B5EF4-FFF2-40B4-BE49-F238E27FC236}">
                <a16:creationId xmlns:a16="http://schemas.microsoft.com/office/drawing/2014/main" id="{2B690107-4792-4211-9848-EB2BAF81F303}"/>
              </a:ext>
            </a:extLst>
          </p:cNvPr>
          <p:cNvSpPr txBox="1"/>
          <p:nvPr/>
        </p:nvSpPr>
        <p:spPr>
          <a:xfrm>
            <a:off x="72164" y="1317166"/>
            <a:ext cx="4003928" cy="480131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sz="2400" dirty="0">
                <a:cs typeface="Calibri"/>
              </a:rPr>
              <a:t>Network: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it-IT" dirty="0">
                <a:cs typeface="Calibri"/>
              </a:rPr>
              <a:t>Connection to Home WiFi network</a:t>
            </a:r>
            <a:endParaRPr lang="it-IT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it-IT" dirty="0">
                <a:cs typeface="Calibri"/>
              </a:rPr>
              <a:t>SSID + Password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it-IT" dirty="0">
                <a:cs typeface="Calibri"/>
              </a:rPr>
              <a:t>Linux tools: </a:t>
            </a:r>
            <a:r>
              <a:rPr lang="it-IT" dirty="0" err="1">
                <a:cs typeface="Calibri"/>
              </a:rPr>
              <a:t>wpa_supplicant</a:t>
            </a:r>
            <a:r>
              <a:rPr lang="it-IT" dirty="0">
                <a:cs typeface="Calibri"/>
              </a:rPr>
              <a:t>, </a:t>
            </a:r>
            <a:r>
              <a:rPr lang="it-IT" dirty="0" err="1">
                <a:cs typeface="Calibri"/>
              </a:rPr>
              <a:t>iw</a:t>
            </a:r>
            <a:r>
              <a:rPr lang="it-IT" dirty="0">
                <a:cs typeface="Calibri"/>
              </a:rPr>
              <a:t>, </a:t>
            </a:r>
            <a:r>
              <a:rPr lang="it-IT" dirty="0" err="1">
                <a:cs typeface="Calibri"/>
              </a:rPr>
              <a:t>ping</a:t>
            </a:r>
            <a:endParaRPr lang="it-IT" dirty="0">
              <a:cs typeface="Calibri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sz="2400" dirty="0">
                <a:cs typeface="Calibri"/>
              </a:rPr>
              <a:t>Room: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it-IT" dirty="0" err="1">
                <a:cs typeface="Calibri"/>
              </a:rPr>
              <a:t>Add</a:t>
            </a:r>
            <a:r>
              <a:rPr lang="it-IT" dirty="0">
                <a:cs typeface="Calibri"/>
              </a:rPr>
              <a:t>/Delete Room</a:t>
            </a:r>
            <a:endParaRPr lang="it-IT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it-IT" dirty="0" err="1">
                <a:cs typeface="Calibri"/>
              </a:rPr>
              <a:t>Mnemonic</a:t>
            </a:r>
            <a:r>
              <a:rPr lang="it-IT" dirty="0">
                <a:cs typeface="Calibri"/>
              </a:rPr>
              <a:t> (ex. "Kitchen")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it-IT" dirty="0" err="1">
                <a:cs typeface="Calibri"/>
              </a:rPr>
              <a:t>Deleting</a:t>
            </a:r>
            <a:r>
              <a:rPr lang="it-IT" dirty="0">
                <a:cs typeface="Calibri"/>
              </a:rPr>
              <a:t> a room </a:t>
            </a:r>
            <a:r>
              <a:rPr lang="it-IT" dirty="0" err="1">
                <a:cs typeface="Calibri"/>
              </a:rPr>
              <a:t>will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logically</a:t>
            </a:r>
            <a:r>
              <a:rPr lang="it-IT" dirty="0">
                <a:cs typeface="Calibri"/>
              </a:rPr>
              <a:t> delete </a:t>
            </a:r>
            <a:r>
              <a:rPr lang="it-IT" dirty="0" err="1">
                <a:cs typeface="Calibri"/>
              </a:rPr>
              <a:t>all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actuators</a:t>
            </a:r>
            <a:r>
              <a:rPr lang="it-IT" dirty="0">
                <a:cs typeface="Calibri"/>
              </a:rPr>
              <a:t> and </a:t>
            </a:r>
            <a:r>
              <a:rPr lang="it-IT" dirty="0" err="1">
                <a:cs typeface="Calibri"/>
              </a:rPr>
              <a:t>valves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connected</a:t>
            </a:r>
            <a:r>
              <a:rPr lang="it-IT" dirty="0">
                <a:cs typeface="Calibri"/>
              </a:rPr>
              <a:t> to </a:t>
            </a:r>
            <a:r>
              <a:rPr lang="it-IT" dirty="0" err="1">
                <a:cs typeface="Calibri"/>
              </a:rPr>
              <a:t>it</a:t>
            </a:r>
            <a:endParaRPr lang="it-IT" dirty="0">
              <a:cs typeface="Calibri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sz="2400" dirty="0" err="1">
                <a:cs typeface="Calibri"/>
              </a:rPr>
              <a:t>Actuator</a:t>
            </a:r>
            <a:r>
              <a:rPr lang="it-IT" sz="2400" dirty="0">
                <a:cs typeface="Calibri"/>
              </a:rPr>
              <a:t>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it-IT" dirty="0" err="1">
                <a:cs typeface="Calibri"/>
              </a:rPr>
              <a:t>Unique</a:t>
            </a:r>
            <a:r>
              <a:rPr lang="it-IT" dirty="0">
                <a:cs typeface="Calibri"/>
              </a:rPr>
              <a:t> ID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it-IT" dirty="0">
                <a:ea typeface="+mn-lt"/>
                <a:cs typeface="+mn-lt"/>
              </a:rPr>
              <a:t>Shares the </a:t>
            </a:r>
            <a:r>
              <a:rPr lang="it-IT" dirty="0" err="1">
                <a:ea typeface="+mn-lt"/>
                <a:cs typeface="+mn-lt"/>
              </a:rPr>
              <a:t>same</a:t>
            </a:r>
            <a:r>
              <a:rPr lang="it-IT" dirty="0">
                <a:ea typeface="+mn-lt"/>
                <a:cs typeface="+mn-lt"/>
              </a:rPr>
              <a:t> connection </a:t>
            </a:r>
            <a:r>
              <a:rPr lang="it-IT" dirty="0" err="1">
                <a:ea typeface="+mn-lt"/>
                <a:cs typeface="+mn-lt"/>
              </a:rPr>
              <a:t>method</a:t>
            </a:r>
            <a:r>
              <a:rPr lang="it-IT" dirty="0">
                <a:ea typeface="+mn-lt"/>
                <a:cs typeface="+mn-lt"/>
              </a:rPr>
              <a:t> with a Sensor</a:t>
            </a:r>
            <a:endParaRPr lang="it-IT" dirty="0">
              <a:cs typeface="Calibri"/>
            </a:endParaRPr>
          </a:p>
        </p:txBody>
      </p:sp>
      <p:pic>
        <p:nvPicPr>
          <p:cNvPr id="8" name="Picture 9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3CF7BABE-0BB7-4652-815C-CD4778F51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987" y="1516598"/>
            <a:ext cx="4806174" cy="2821192"/>
          </a:xfrm>
          <a:prstGeom prst="rect">
            <a:avLst/>
          </a:prstGeom>
        </p:spPr>
      </p:pic>
      <p:pic>
        <p:nvPicPr>
          <p:cNvPr id="15" name="Picture 1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7F4B5A7-DD75-4523-8D77-5562B8A97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523" y="3608137"/>
            <a:ext cx="4750418" cy="276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395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2FA34045-4E94-42A4-9EB6-A7F729DB0958}"/>
              </a:ext>
            </a:extLst>
          </p:cNvPr>
          <p:cNvSpPr/>
          <p:nvPr/>
        </p:nvSpPr>
        <p:spPr>
          <a:xfrm>
            <a:off x="508000" y="335280"/>
            <a:ext cx="11226800" cy="8331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B0FB723-14D4-4D6A-9B7C-1E4D90BC6365}"/>
              </a:ext>
            </a:extLst>
          </p:cNvPr>
          <p:cNvSpPr txBox="1"/>
          <p:nvPr/>
        </p:nvSpPr>
        <p:spPr>
          <a:xfrm>
            <a:off x="650240" y="290175"/>
            <a:ext cx="11090259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IT" sz="5400" b="1" dirty="0">
                <a:solidFill>
                  <a:schemeClr val="bg1"/>
                </a:solidFill>
                <a:cs typeface="Calibri" panose="020F0502020204030204"/>
              </a:rPr>
              <a:t>Room </a:t>
            </a:r>
            <a:r>
              <a:rPr lang="it-IT" sz="5400" b="1" dirty="0" err="1">
                <a:solidFill>
                  <a:schemeClr val="bg1"/>
                </a:solidFill>
                <a:cs typeface="Calibri" panose="020F0502020204030204"/>
              </a:rPr>
              <a:t>Functionalities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A6F5410-4878-42C1-BBCA-2AF330177A7D}"/>
              </a:ext>
            </a:extLst>
          </p:cNvPr>
          <p:cNvSpPr txBox="1"/>
          <p:nvPr/>
        </p:nvSpPr>
        <p:spPr>
          <a:xfrm>
            <a:off x="0" y="6488668"/>
            <a:ext cx="30168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it-IT" dirty="0"/>
              <a:t>7</a:t>
            </a:r>
            <a:endParaRPr lang="it-IT" dirty="0">
              <a:cs typeface="Calibri"/>
            </a:endParaRPr>
          </a:p>
        </p:txBody>
      </p:sp>
      <p:sp>
        <p:nvSpPr>
          <p:cNvPr id="9" name="CasellaDiTesto 6">
            <a:extLst>
              <a:ext uri="{FF2B5EF4-FFF2-40B4-BE49-F238E27FC236}">
                <a16:creationId xmlns:a16="http://schemas.microsoft.com/office/drawing/2014/main" id="{2B690107-4792-4211-9848-EB2BAF81F303}"/>
              </a:ext>
            </a:extLst>
          </p:cNvPr>
          <p:cNvSpPr txBox="1"/>
          <p:nvPr/>
        </p:nvSpPr>
        <p:spPr>
          <a:xfrm>
            <a:off x="72164" y="1317166"/>
            <a:ext cx="4533610" cy="50783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sz="2400" dirty="0">
                <a:cs typeface="Calibri"/>
              </a:rPr>
              <a:t>Sensor: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it-IT" dirty="0" err="1">
                <a:cs typeface="Calibri"/>
              </a:rPr>
              <a:t>Unique</a:t>
            </a:r>
            <a:r>
              <a:rPr lang="it-IT" dirty="0">
                <a:cs typeface="Calibri"/>
              </a:rPr>
              <a:t> ID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it-IT" dirty="0" err="1">
                <a:cs typeface="Calibri"/>
              </a:rPr>
              <a:t>Collect</a:t>
            </a:r>
            <a:r>
              <a:rPr lang="it-IT" dirty="0">
                <a:cs typeface="Calibri"/>
              </a:rPr>
              <a:t> temperature of </a:t>
            </a:r>
            <a:r>
              <a:rPr lang="it-IT" dirty="0" err="1">
                <a:cs typeface="Calibri"/>
              </a:rPr>
              <a:t>actual</a:t>
            </a:r>
            <a:r>
              <a:rPr lang="it-IT" dirty="0">
                <a:cs typeface="Calibri"/>
              </a:rPr>
              <a:t> room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it-IT" dirty="0">
                <a:cs typeface="Calibri"/>
              </a:rPr>
              <a:t>Bluetooth </a:t>
            </a:r>
            <a:r>
              <a:rPr lang="it-IT" dirty="0" err="1">
                <a:cs typeface="Calibri"/>
              </a:rPr>
              <a:t>during</a:t>
            </a:r>
            <a:r>
              <a:rPr lang="it-IT" dirty="0">
                <a:cs typeface="Calibri"/>
              </a:rPr>
              <a:t> the connection </a:t>
            </a:r>
            <a:r>
              <a:rPr lang="it-IT" dirty="0" err="1">
                <a:cs typeface="Calibri"/>
              </a:rPr>
              <a:t>phase</a:t>
            </a:r>
            <a:endParaRPr lang="it-IT" dirty="0">
              <a:cs typeface="Calibri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it-IT" dirty="0">
                <a:cs typeface="Calibri"/>
              </a:rPr>
              <a:t>WiFi + MQTT once </a:t>
            </a:r>
            <a:r>
              <a:rPr lang="it-IT" dirty="0" err="1">
                <a:cs typeface="Calibri"/>
              </a:rPr>
              <a:t>connected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sz="2400" dirty="0" err="1">
                <a:cs typeface="Calibri"/>
              </a:rPr>
              <a:t>Valves</a:t>
            </a:r>
            <a:r>
              <a:rPr lang="it-IT" sz="2400" dirty="0">
                <a:cs typeface="Calibri"/>
              </a:rPr>
              <a:t>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it-IT" dirty="0" err="1">
                <a:cs typeface="Calibri"/>
              </a:rPr>
              <a:t>Unique</a:t>
            </a:r>
            <a:r>
              <a:rPr lang="it-IT" dirty="0">
                <a:cs typeface="Calibri"/>
              </a:rPr>
              <a:t> ID, from 1 to 8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it-IT" err="1">
                <a:cs typeface="Calibri"/>
              </a:rPr>
              <a:t>Linked</a:t>
            </a:r>
            <a:r>
              <a:rPr lang="it-IT" dirty="0">
                <a:cs typeface="Calibri"/>
              </a:rPr>
              <a:t> to an </a:t>
            </a:r>
            <a:r>
              <a:rPr lang="it-IT" err="1">
                <a:cs typeface="Calibri"/>
              </a:rPr>
              <a:t>Actuator</a:t>
            </a:r>
            <a:r>
              <a:rPr lang="it-IT" dirty="0">
                <a:cs typeface="Calibri"/>
              </a:rPr>
              <a:t>, </a:t>
            </a:r>
            <a:r>
              <a:rPr lang="it-IT" err="1">
                <a:cs typeface="Calibri"/>
              </a:rPr>
              <a:t>which</a:t>
            </a:r>
            <a:r>
              <a:rPr lang="it-IT" dirty="0">
                <a:cs typeface="Calibri"/>
              </a:rPr>
              <a:t> must be </a:t>
            </a:r>
            <a:r>
              <a:rPr lang="it-IT" err="1">
                <a:cs typeface="Calibri"/>
              </a:rPr>
              <a:t>already</a:t>
            </a:r>
            <a:r>
              <a:rPr lang="it-IT" dirty="0">
                <a:cs typeface="Calibri"/>
              </a:rPr>
              <a:t> </a:t>
            </a:r>
            <a:r>
              <a:rPr lang="it-IT" err="1">
                <a:cs typeface="Calibri"/>
              </a:rPr>
              <a:t>visible</a:t>
            </a:r>
            <a:r>
              <a:rPr lang="it-IT" dirty="0">
                <a:cs typeface="Calibri"/>
              </a:rPr>
              <a:t> to the system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it-IT" err="1">
                <a:cs typeface="Calibri"/>
              </a:rPr>
              <a:t>Summer</a:t>
            </a:r>
            <a:endParaRPr lang="it-IT">
              <a:cs typeface="Calibri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sz="2400" dirty="0" err="1">
                <a:cs typeface="Calibri"/>
              </a:rPr>
              <a:t>AirConditioner</a:t>
            </a:r>
            <a:r>
              <a:rPr lang="it-IT" sz="2400" dirty="0">
                <a:cs typeface="Calibri"/>
              </a:rPr>
              <a:t>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it-IT" dirty="0">
                <a:cs typeface="Calibri"/>
              </a:rPr>
              <a:t>Shares </a:t>
            </a:r>
            <a:r>
              <a:rPr lang="it-IT" dirty="0" err="1">
                <a:cs typeface="Calibri"/>
              </a:rPr>
              <a:t>similar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properties</a:t>
            </a:r>
            <a:r>
              <a:rPr lang="it-IT" dirty="0">
                <a:cs typeface="Calibri"/>
              </a:rPr>
              <a:t> with a Sensor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it-IT" dirty="0">
                <a:cs typeface="Calibri"/>
              </a:rPr>
              <a:t>IR Blaster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sz="2000" dirty="0">
                <a:cs typeface="Calibri"/>
              </a:rPr>
              <a:t>Program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it-IT" dirty="0" err="1">
                <a:cs typeface="Calibri"/>
              </a:rPr>
              <a:t>Timetable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definition</a:t>
            </a:r>
          </a:p>
        </p:txBody>
      </p:sp>
      <p:pic>
        <p:nvPicPr>
          <p:cNvPr id="3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1B28217-2E09-4778-AE67-FC4219254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595" y="1532401"/>
            <a:ext cx="7129347" cy="431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577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2FA34045-4E94-42A4-9EB6-A7F729DB0958}"/>
              </a:ext>
            </a:extLst>
          </p:cNvPr>
          <p:cNvSpPr/>
          <p:nvPr/>
        </p:nvSpPr>
        <p:spPr>
          <a:xfrm>
            <a:off x="508000" y="335280"/>
            <a:ext cx="11226800" cy="8331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B0FB723-14D4-4D6A-9B7C-1E4D90BC6365}"/>
              </a:ext>
            </a:extLst>
          </p:cNvPr>
          <p:cNvSpPr txBox="1"/>
          <p:nvPr/>
        </p:nvSpPr>
        <p:spPr>
          <a:xfrm>
            <a:off x="650240" y="290175"/>
            <a:ext cx="11090259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IT" sz="5400" b="1" dirty="0">
                <a:solidFill>
                  <a:schemeClr val="bg1"/>
                </a:solidFill>
                <a:cs typeface="Calibri" panose="020F0502020204030204"/>
              </a:rPr>
              <a:t>Room </a:t>
            </a:r>
            <a:r>
              <a:rPr lang="it-IT" sz="5400" b="1" dirty="0" err="1">
                <a:solidFill>
                  <a:schemeClr val="bg1"/>
                </a:solidFill>
                <a:cs typeface="Calibri" panose="020F0502020204030204"/>
              </a:rPr>
              <a:t>Functionalities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A6F5410-4878-42C1-BBCA-2AF330177A7D}"/>
              </a:ext>
            </a:extLst>
          </p:cNvPr>
          <p:cNvSpPr txBox="1"/>
          <p:nvPr/>
        </p:nvSpPr>
        <p:spPr>
          <a:xfrm>
            <a:off x="0" y="6488668"/>
            <a:ext cx="30168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it-IT" dirty="0"/>
              <a:t>8</a:t>
            </a:r>
            <a:endParaRPr lang="it-IT" dirty="0">
              <a:cs typeface="Calibri"/>
            </a:endParaRPr>
          </a:p>
        </p:txBody>
      </p:sp>
      <p:sp>
        <p:nvSpPr>
          <p:cNvPr id="9" name="CasellaDiTesto 6">
            <a:extLst>
              <a:ext uri="{FF2B5EF4-FFF2-40B4-BE49-F238E27FC236}">
                <a16:creationId xmlns:a16="http://schemas.microsoft.com/office/drawing/2014/main" id="{2B690107-4792-4211-9848-EB2BAF81F303}"/>
              </a:ext>
            </a:extLst>
          </p:cNvPr>
          <p:cNvSpPr txBox="1"/>
          <p:nvPr/>
        </p:nvSpPr>
        <p:spPr>
          <a:xfrm>
            <a:off x="146505" y="2738946"/>
            <a:ext cx="4533610" cy="21236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sz="2400" dirty="0">
                <a:cs typeface="Calibri"/>
              </a:rPr>
              <a:t>Program: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it-IT" dirty="0" err="1">
                <a:cs typeface="Calibri"/>
              </a:rPr>
              <a:t>Working</a:t>
            </a:r>
            <a:r>
              <a:rPr lang="it-IT" dirty="0">
                <a:cs typeface="Calibri"/>
              </a:rPr>
              <a:t> Days + Weekend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it-IT" dirty="0">
                <a:cs typeface="Calibri"/>
              </a:rPr>
              <a:t>Morning Temperature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it-IT" dirty="0" err="1">
                <a:cs typeface="Calibri"/>
              </a:rPr>
              <a:t>Evening</a:t>
            </a:r>
            <a:r>
              <a:rPr lang="it-IT" dirty="0">
                <a:cs typeface="Calibri"/>
              </a:rPr>
              <a:t> Temperature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it-IT" dirty="0">
                <a:cs typeface="Calibri"/>
              </a:rPr>
              <a:t>Night Temperature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it-IT" dirty="0">
                <a:cs typeface="Calibri"/>
              </a:rPr>
              <a:t>Program </a:t>
            </a:r>
            <a:r>
              <a:rPr lang="it-IT" dirty="0" err="1">
                <a:cs typeface="Calibri"/>
              </a:rPr>
              <a:t>is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activated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iff</a:t>
            </a:r>
            <a:r>
              <a:rPr lang="it-IT" dirty="0">
                <a:cs typeface="Calibri"/>
              </a:rPr>
              <a:t> Program Mode </a:t>
            </a:r>
            <a:r>
              <a:rPr lang="it-IT" dirty="0" err="1">
                <a:cs typeface="Calibri"/>
              </a:rPr>
              <a:t>is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enabled</a:t>
            </a:r>
          </a:p>
        </p:txBody>
      </p:sp>
      <p:pic>
        <p:nvPicPr>
          <p:cNvPr id="8" name="Picture 9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1A37BC2E-2A9C-462F-A277-F135E79F3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302" y="1558836"/>
            <a:ext cx="7129346" cy="420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072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2FA34045-4E94-42A4-9EB6-A7F729DB0958}"/>
              </a:ext>
            </a:extLst>
          </p:cNvPr>
          <p:cNvSpPr/>
          <p:nvPr/>
        </p:nvSpPr>
        <p:spPr>
          <a:xfrm>
            <a:off x="508000" y="335280"/>
            <a:ext cx="11226800" cy="8331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B0FB723-14D4-4D6A-9B7C-1E4D90BC6365}"/>
              </a:ext>
            </a:extLst>
          </p:cNvPr>
          <p:cNvSpPr txBox="1"/>
          <p:nvPr/>
        </p:nvSpPr>
        <p:spPr>
          <a:xfrm>
            <a:off x="650240" y="290175"/>
            <a:ext cx="5574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dirty="0">
                <a:solidFill>
                  <a:schemeClr val="bg1"/>
                </a:solidFill>
              </a:rPr>
              <a:t>Hardware </a:t>
            </a:r>
            <a:r>
              <a:rPr lang="it-IT" sz="5400" b="1" dirty="0" err="1">
                <a:solidFill>
                  <a:schemeClr val="bg1"/>
                </a:solidFill>
              </a:rPr>
              <a:t>used</a:t>
            </a:r>
            <a:endParaRPr lang="en-GB" sz="5400" b="1" dirty="0">
              <a:solidFill>
                <a:schemeClr val="bg1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1D5BC93-8F41-46CE-869F-E45D8E02B35B}"/>
              </a:ext>
            </a:extLst>
          </p:cNvPr>
          <p:cNvSpPr txBox="1"/>
          <p:nvPr/>
        </p:nvSpPr>
        <p:spPr>
          <a:xfrm>
            <a:off x="1187374" y="2100930"/>
            <a:ext cx="9868051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400" dirty="0"/>
              <a:t>ESP32 board</a:t>
            </a:r>
          </a:p>
          <a:p>
            <a:endParaRPr lang="it-IT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400" dirty="0"/>
              <a:t>DHT22 temperature </a:t>
            </a:r>
            <a:r>
              <a:rPr lang="it-IT" sz="2400" dirty="0" err="1"/>
              <a:t>sensor</a:t>
            </a:r>
            <a:endParaRPr lang="it-IT" sz="2400" dirty="0"/>
          </a:p>
          <a:p>
            <a:endParaRPr lang="it-IT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 err="1"/>
              <a:t>Relè</a:t>
            </a:r>
            <a:r>
              <a:rPr lang="en-GB" sz="2400" dirty="0"/>
              <a:t> module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4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/>
              <a:t>IR transmitter and receiver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/>
              <a:t>Li-Ion batteries and relative circuit</a:t>
            </a:r>
          </a:p>
          <a:p>
            <a:r>
              <a:rPr lang="en-GB" sz="2400" i="1" dirty="0"/>
              <a:t>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A6F5410-4878-42C1-BBCA-2AF330177A7D}"/>
              </a:ext>
            </a:extLst>
          </p:cNvPr>
          <p:cNvSpPr txBox="1"/>
          <p:nvPr/>
        </p:nvSpPr>
        <p:spPr>
          <a:xfrm>
            <a:off x="0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  <a:endParaRPr lang="en-GB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631" y="1594339"/>
            <a:ext cx="2123708" cy="2123708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399" y="1966074"/>
            <a:ext cx="1751973" cy="1751973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769" y="2901407"/>
            <a:ext cx="1931182" cy="1810483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951" y="4508110"/>
            <a:ext cx="1353312" cy="96012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543" y="4374174"/>
            <a:ext cx="1227992" cy="1227992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792" y="4881746"/>
            <a:ext cx="1440839" cy="144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6570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377</Words>
  <Application>Microsoft Office PowerPoint</Application>
  <PresentationFormat>Widescreen</PresentationFormat>
  <Paragraphs>103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Tema di Office</vt:lpstr>
      <vt:lpstr>Thermostat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for the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thermostat</dc:title>
  <dc:creator>Poldo</dc:creator>
  <cp:lastModifiedBy>FEDERICO</cp:lastModifiedBy>
  <cp:revision>525</cp:revision>
  <dcterms:created xsi:type="dcterms:W3CDTF">2019-06-13T18:06:15Z</dcterms:created>
  <dcterms:modified xsi:type="dcterms:W3CDTF">2019-07-16T17:14:43Z</dcterms:modified>
</cp:coreProperties>
</file>