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F25"/>
    <a:srgbClr val="F2E28E"/>
    <a:srgbClr val="04346C"/>
    <a:srgbClr val="7C7C7C"/>
    <a:srgbClr val="D40404"/>
    <a:srgbClr val="FFA022"/>
    <a:srgbClr val="FF7F66"/>
    <a:srgbClr val="318000"/>
    <a:srgbClr val="A2B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85" d="100"/>
          <a:sy n="85" d="100"/>
        </p:scale>
        <p:origin x="78" y="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4E6B1-FCFA-484C-AF39-E3911A1ACB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795620-2BCA-414F-8F68-8203E2ED8E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16CDF0-E627-45BD-B1A8-9562FC4A5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37979-4810-45D3-99E0-28390597FBF3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8ED14D-8B2B-4B5D-9674-B567411C0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655436-BC0F-4BD6-8CA1-6F8F3F6B2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67FD3-3866-4E4F-99D3-B53353FEA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911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7B5B2-85DA-4E92-B2B8-2DD9051DC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2D0FE1-66C4-42EF-80B5-E955EBEBDA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3F80C3-9FE5-4483-8ACB-6236F2A5A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37979-4810-45D3-99E0-28390597FBF3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7B39F7-E68E-4D5B-B68B-A20B0C191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D68E2-7C29-4037-B8AC-72B9FEF87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67FD3-3866-4E4F-99D3-B53353FEA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171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9364CA-8B43-47D4-93A4-92ADB0DC17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5662E0-4962-4F17-9789-EB58AB9219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778B2-2738-45E1-B738-464EE9488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37979-4810-45D3-99E0-28390597FBF3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6B289F-2A9E-4B6D-AB31-9FEEA9219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B03FDF-1954-49F3-B966-3FFF90CC0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67FD3-3866-4E4F-99D3-B53353FEA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709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D84C1-1C2C-461A-BFF7-04D43D18A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D7569-46F1-462C-ADF8-058CA052B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9CD988-B2E7-44EB-8F7C-D2C5B3A3C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37979-4810-45D3-99E0-28390597FBF3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BDCC34-D9FB-42D4-A97F-9AE8E0BB9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DDB165-E196-40A3-978D-06EE92E96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67FD3-3866-4E4F-99D3-B53353FEA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613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CA88D-96A5-4DAC-B58C-1FAE45AB7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FA081C-1926-4D1F-82C2-E0A6D122C9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CAFA63-45D2-4D9E-8AE9-CB5061D5B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37979-4810-45D3-99E0-28390597FBF3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F9C415-6D15-462C-ACBA-6944AFC5B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F4B107-BB32-4433-9ECF-FA5E8B0AF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67FD3-3866-4E4F-99D3-B53353FEA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27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75CB7-6FE5-4838-B6D5-D68AF5C8E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2026D-01EE-46A6-91D2-13063E9542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774624-B38A-4CAA-A7AA-00F1EDFB3E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D7E90-C52B-44A1-9F44-6E5EC77C7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37979-4810-45D3-99E0-28390597FBF3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D028E2-A29D-4ED7-9119-DCD1E6219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468E86-C7E0-4B90-99E9-1A1743EC3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67FD3-3866-4E4F-99D3-B53353FEA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545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9FFDC-A43A-4CF0-B89E-2E754848E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A79A2B-53BA-47BA-A77E-C8043F380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3966F5-86C9-4B31-9C54-605E90808A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FC2E8F-829E-4F3E-BF8D-682419964E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8E319-E1CB-4438-856B-C9ABD563C8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39206B-3912-41DE-AD65-CEC2DEDC3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37979-4810-45D3-99E0-28390597FBF3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496646-413D-45EB-BA65-A8917910C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0E648C-BA39-4835-AE5E-0AA495046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67FD3-3866-4E4F-99D3-B53353FEA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32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FD6B4-8B40-49B5-B706-918CB6A30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AEF0EC-27EA-4838-8DCC-47C50979E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37979-4810-45D3-99E0-28390597FBF3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79D939-CA86-44E5-B809-1DCFC1C3A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FF8306-9A28-40BE-B0D0-3D6D8B3E0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67FD3-3866-4E4F-99D3-B53353FEA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80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B36392-AB8C-442C-A4FC-DDB534DCD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37979-4810-45D3-99E0-28390597FBF3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DF5625-916D-44C3-8169-639237C7F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D4153D-B180-4D39-898D-36B6DC7AA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67FD3-3866-4E4F-99D3-B53353FEA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768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33EA6-5E3A-4BE0-A8C7-8ED1BA352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464BB-A334-4103-ADBA-934707D3BA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381A42-FAA6-4EF7-908B-BEC00EEFB1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68BC26-3CDF-4190-8608-90DCA9854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37979-4810-45D3-99E0-28390597FBF3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FCEFE5-72A1-44A6-AF9B-55AA1053E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F3C0D1-4F89-4172-8BD9-753BB366B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67FD3-3866-4E4F-99D3-B53353FEA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068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B8B67-D1BC-4868-87A7-885985EDB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0AA058-40D2-4075-8459-BFB226D74E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ABCDD0-F4CC-4A22-BE4D-FBA6622A52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1EA8DF-CBF2-4489-A3A3-7558E49D1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37979-4810-45D3-99E0-28390597FBF3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BBB426-1D45-494A-827C-33DC67680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91E327-DB81-4D7C-8865-0F1C328B9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67FD3-3866-4E4F-99D3-B53353FEA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980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773544-8010-479E-85BE-F89E9E10D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558476-C641-455C-8C89-D8C706824D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B2611-C65F-4C27-AB58-7547ED83D2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37979-4810-45D3-99E0-28390597FBF3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EE60C9-2BC2-4D3B-8111-278F0D79D5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79DDA3-8F98-4C27-A87A-AFF6B24C0B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A67FD3-3866-4E4F-99D3-B53353FEA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956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5CF3DB1-82FB-4D10-A6C8-1151E0448B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262453" y="0"/>
            <a:ext cx="13093831" cy="68580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FB4D34F-1B08-4F78-985D-A4BEC08FE2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3823" y="261834"/>
            <a:ext cx="11514666" cy="5551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362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47F54FE-3528-48E7-959A-882562AD636D}"/>
              </a:ext>
            </a:extLst>
          </p:cNvPr>
          <p:cNvSpPr/>
          <p:nvPr/>
        </p:nvSpPr>
        <p:spPr>
          <a:xfrm>
            <a:off x="0" y="-7380"/>
            <a:ext cx="12192000" cy="6865380"/>
          </a:xfrm>
          <a:prstGeom prst="rect">
            <a:avLst/>
          </a:prstGeom>
          <a:solidFill>
            <a:schemeClr val="tx1"/>
          </a:solidFill>
          <a:ln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7A423CF-C341-4C03-940F-25143143D955}"/>
              </a:ext>
            </a:extLst>
          </p:cNvPr>
          <p:cNvSpPr/>
          <p:nvPr/>
        </p:nvSpPr>
        <p:spPr>
          <a:xfrm>
            <a:off x="190500" y="6107185"/>
            <a:ext cx="11811000" cy="631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7F94BD2-7915-479D-B85E-1235D33DBC30}"/>
              </a:ext>
            </a:extLst>
          </p:cNvPr>
          <p:cNvSpPr/>
          <p:nvPr/>
        </p:nvSpPr>
        <p:spPr>
          <a:xfrm>
            <a:off x="444383" y="1160694"/>
            <a:ext cx="4211508" cy="2530461"/>
          </a:xfrm>
          <a:prstGeom prst="rect">
            <a:avLst/>
          </a:prstGeom>
          <a:noFill/>
          <a:ln w="38100">
            <a:solidFill>
              <a:srgbClr val="F2E2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8E91E63-6F3A-4890-BA12-25FAF2535FF1}"/>
              </a:ext>
            </a:extLst>
          </p:cNvPr>
          <p:cNvSpPr/>
          <p:nvPr/>
        </p:nvSpPr>
        <p:spPr>
          <a:xfrm>
            <a:off x="444382" y="3829791"/>
            <a:ext cx="4211508" cy="2109615"/>
          </a:xfrm>
          <a:prstGeom prst="rect">
            <a:avLst/>
          </a:prstGeom>
          <a:noFill/>
          <a:ln w="38100">
            <a:solidFill>
              <a:srgbClr val="F2E2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41CE325-0DF4-4E7F-99E7-89EE5AC30101}"/>
              </a:ext>
            </a:extLst>
          </p:cNvPr>
          <p:cNvSpPr/>
          <p:nvPr/>
        </p:nvSpPr>
        <p:spPr>
          <a:xfrm>
            <a:off x="4798850" y="1160694"/>
            <a:ext cx="6936533" cy="3713310"/>
          </a:xfrm>
          <a:prstGeom prst="rect">
            <a:avLst/>
          </a:prstGeom>
          <a:noFill/>
          <a:ln w="38100">
            <a:solidFill>
              <a:srgbClr val="F2E2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694EB9D-996F-4D67-BA59-AF26CC1ED0B6}"/>
              </a:ext>
            </a:extLst>
          </p:cNvPr>
          <p:cNvSpPr/>
          <p:nvPr/>
        </p:nvSpPr>
        <p:spPr>
          <a:xfrm>
            <a:off x="4811084" y="4980045"/>
            <a:ext cx="6936533" cy="959361"/>
          </a:xfrm>
          <a:prstGeom prst="rect">
            <a:avLst/>
          </a:prstGeom>
          <a:noFill/>
          <a:ln w="38100">
            <a:solidFill>
              <a:srgbClr val="F2E2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3ECFB08-2284-459E-9100-DD06F1A0D0F5}"/>
              </a:ext>
            </a:extLst>
          </p:cNvPr>
          <p:cNvCxnSpPr>
            <a:cxnSpLocks/>
          </p:cNvCxnSpPr>
          <p:nvPr/>
        </p:nvCxnSpPr>
        <p:spPr>
          <a:xfrm>
            <a:off x="0" y="6107185"/>
            <a:ext cx="12192000" cy="0"/>
          </a:xfrm>
          <a:prstGeom prst="line">
            <a:avLst/>
          </a:prstGeom>
          <a:ln w="38100">
            <a:solidFill>
              <a:srgbClr val="F2E2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6D1F4A0-3988-43FC-A67A-CC038D58087A}"/>
              </a:ext>
            </a:extLst>
          </p:cNvPr>
          <p:cNvSpPr txBox="1"/>
          <p:nvPr/>
        </p:nvSpPr>
        <p:spPr>
          <a:xfrm>
            <a:off x="3852227" y="-3538"/>
            <a:ext cx="44875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Franklin Gothic Heavy" panose="020B0903020102020204" pitchFamily="34" charset="0"/>
              </a:rPr>
              <a:t>Super Bowl Commercial Dashboard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99768A7-F6B7-4D3B-9812-CCBB691BB6C0}"/>
              </a:ext>
            </a:extLst>
          </p:cNvPr>
          <p:cNvSpPr/>
          <p:nvPr/>
        </p:nvSpPr>
        <p:spPr>
          <a:xfrm>
            <a:off x="456616" y="3833359"/>
            <a:ext cx="4176972" cy="311351"/>
          </a:xfrm>
          <a:prstGeom prst="rect">
            <a:avLst/>
          </a:prstGeom>
          <a:solidFill>
            <a:srgbClr val="CC3F25"/>
          </a:solidFill>
          <a:ln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Arial Black" panose="020B0A04020102020204" pitchFamily="34" charset="0"/>
              </a:rPr>
              <a:t>Top Brands on </a:t>
            </a:r>
            <a:r>
              <a:rPr lang="en-US" sz="1600" b="1" dirty="0" err="1">
                <a:latin typeface="Arial Black" panose="020B0A04020102020204" pitchFamily="34" charset="0"/>
              </a:rPr>
              <a:t>Youtube</a:t>
            </a:r>
            <a:endParaRPr lang="en-US" sz="1600" b="1" dirty="0">
              <a:latin typeface="Arial Black" panose="020B0A04020102020204" pitchFamily="34" charset="0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FD0B59E8-A5C4-4C42-9928-B33CB8F933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2662" y="187414"/>
            <a:ext cx="1941247" cy="492443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4441E41D-EA7E-4424-AFAA-FA2392306245}"/>
              </a:ext>
            </a:extLst>
          </p:cNvPr>
          <p:cNvSpPr/>
          <p:nvPr/>
        </p:nvSpPr>
        <p:spPr>
          <a:xfrm>
            <a:off x="456616" y="1160691"/>
            <a:ext cx="4176971" cy="346631"/>
          </a:xfrm>
          <a:prstGeom prst="rect">
            <a:avLst/>
          </a:prstGeom>
          <a:solidFill>
            <a:srgbClr val="CC3F25"/>
          </a:solidFill>
          <a:ln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Arial Black" panose="020B0A04020102020204" pitchFamily="34" charset="0"/>
              </a:rPr>
              <a:t>Total Est Costs For Top Brands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FE562C2-6C46-4B6E-8910-4823522C73B7}"/>
              </a:ext>
            </a:extLst>
          </p:cNvPr>
          <p:cNvSpPr txBox="1"/>
          <p:nvPr/>
        </p:nvSpPr>
        <p:spPr>
          <a:xfrm>
            <a:off x="9786450" y="202042"/>
            <a:ext cx="23481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solidFill>
                  <a:srgbClr val="F2E28E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MEGACAST</a:t>
            </a:r>
            <a:endParaRPr lang="en-US" sz="2400" b="1" dirty="0">
              <a:solidFill>
                <a:srgbClr val="F2E28E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9CE883-40D7-42B8-BC61-8C1E810D60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8908" y="4476624"/>
            <a:ext cx="714377" cy="794759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3B619956-AB06-4282-BC78-76FB2A219D59}"/>
              </a:ext>
            </a:extLst>
          </p:cNvPr>
          <p:cNvSpPr/>
          <p:nvPr/>
        </p:nvSpPr>
        <p:spPr>
          <a:xfrm>
            <a:off x="4907560" y="5006180"/>
            <a:ext cx="6735532" cy="8647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CC3F25"/>
                </a:solidFill>
                <a:latin typeface="Arial Black" panose="020B0A04020102020204" pitchFamily="34" charset="0"/>
              </a:rPr>
              <a:t>Grandma With A Baby &amp; Slingshot Outperforms NFLs Best </a:t>
            </a:r>
          </a:p>
          <a:p>
            <a:r>
              <a:rPr lang="en-US" sz="1100" dirty="0">
                <a:latin typeface="Arial Narrow" panose="020B0606020202030204" pitchFamily="34" charset="0"/>
              </a:rPr>
              <a:t>Doritos outperformed a host of ex football players in the 2020 NFL commercials, hulk and ant man in the 2016 Coco-Cola to earn the most </a:t>
            </a:r>
            <a:r>
              <a:rPr lang="en-US" sz="1100" dirty="0" err="1">
                <a:latin typeface="Arial Narrow" panose="020B0606020202030204" pitchFamily="34" charset="0"/>
              </a:rPr>
              <a:t>Youtube</a:t>
            </a:r>
            <a:r>
              <a:rPr lang="en-US" sz="1100" dirty="0">
                <a:latin typeface="Arial Narrow" panose="020B0606020202030204" pitchFamily="34" charset="0"/>
              </a:rPr>
              <a:t> likes in over 21 years only using just a baby , trusty slingshot and grandma. The 2012 Doritos baby commercial has the most likes &amp; views while keeping the costs significantly less than the other top brands.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2095A42-4B32-47AD-8791-ADBAC4586AF0}"/>
              </a:ext>
            </a:extLst>
          </p:cNvPr>
          <p:cNvCxnSpPr/>
          <p:nvPr/>
        </p:nvCxnSpPr>
        <p:spPr>
          <a:xfrm>
            <a:off x="2329159" y="396572"/>
            <a:ext cx="7457291" cy="0"/>
          </a:xfrm>
          <a:prstGeom prst="line">
            <a:avLst/>
          </a:prstGeom>
          <a:ln>
            <a:solidFill>
              <a:srgbClr val="F2E2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EB92B2B-46D1-49F3-8F10-8D3200C24EA9}"/>
              </a:ext>
            </a:extLst>
          </p:cNvPr>
          <p:cNvSpPr/>
          <p:nvPr/>
        </p:nvSpPr>
        <p:spPr>
          <a:xfrm>
            <a:off x="4024226" y="422312"/>
            <a:ext cx="2014402" cy="351418"/>
          </a:xfrm>
          <a:prstGeom prst="rect">
            <a:avLst/>
          </a:prstGeom>
          <a:solidFill>
            <a:srgbClr val="CC3F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234330D-291E-4F97-9C03-AB90A5537AB0}"/>
              </a:ext>
            </a:extLst>
          </p:cNvPr>
          <p:cNvSpPr/>
          <p:nvPr/>
        </p:nvSpPr>
        <p:spPr>
          <a:xfrm>
            <a:off x="6096000" y="420560"/>
            <a:ext cx="2014402" cy="351418"/>
          </a:xfrm>
          <a:prstGeom prst="rect">
            <a:avLst/>
          </a:prstGeom>
          <a:solidFill>
            <a:srgbClr val="0434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81FB92D-F8B8-4882-A736-13773792F360}"/>
              </a:ext>
            </a:extLst>
          </p:cNvPr>
          <p:cNvCxnSpPr>
            <a:cxnSpLocks/>
          </p:cNvCxnSpPr>
          <p:nvPr/>
        </p:nvCxnSpPr>
        <p:spPr>
          <a:xfrm>
            <a:off x="0" y="822121"/>
            <a:ext cx="12192000" cy="0"/>
          </a:xfrm>
          <a:prstGeom prst="line">
            <a:avLst/>
          </a:prstGeom>
          <a:ln w="38100">
            <a:solidFill>
              <a:srgbClr val="F2E28E"/>
            </a:solidFill>
          </a:ln>
          <a:effectLst>
            <a:outerShdw blurRad="76200" dist="12700" dir="2700000" sy="-23000" kx="-800400" algn="bl" rotWithShape="0">
              <a:srgbClr val="F2E28E">
                <a:alpha val="2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2016D362-F7E3-4A98-B6AC-1D57FD4A7873}"/>
              </a:ext>
            </a:extLst>
          </p:cNvPr>
          <p:cNvSpPr/>
          <p:nvPr/>
        </p:nvSpPr>
        <p:spPr>
          <a:xfrm>
            <a:off x="292662" y="22770"/>
            <a:ext cx="12192000" cy="822122"/>
          </a:xfrm>
          <a:prstGeom prst="rect">
            <a:avLst/>
          </a:prstGeom>
          <a:gradFill flip="none" rotWithShape="1">
            <a:gsLst>
              <a:gs pos="77000">
                <a:schemeClr val="tx1">
                  <a:alpha val="8000"/>
                </a:schemeClr>
              </a:gs>
              <a:gs pos="100000">
                <a:srgbClr val="F2E28E">
                  <a:alpha val="41000"/>
                </a:srgb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7AF81F1-E56A-4D35-9CAE-7FF3B7F2C35E}"/>
              </a:ext>
            </a:extLst>
          </p:cNvPr>
          <p:cNvSpPr/>
          <p:nvPr/>
        </p:nvSpPr>
        <p:spPr>
          <a:xfrm flipV="1">
            <a:off x="0" y="6103725"/>
            <a:ext cx="12192000" cy="754274"/>
          </a:xfrm>
          <a:prstGeom prst="rect">
            <a:avLst/>
          </a:prstGeom>
          <a:gradFill flip="none" rotWithShape="1">
            <a:gsLst>
              <a:gs pos="77000">
                <a:schemeClr val="tx1">
                  <a:alpha val="8000"/>
                </a:schemeClr>
              </a:gs>
              <a:gs pos="100000">
                <a:srgbClr val="F2E28E">
                  <a:alpha val="41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982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1121</TotalTime>
  <Words>90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Arial Black</vt:lpstr>
      <vt:lpstr>Arial Narrow</vt:lpstr>
      <vt:lpstr>Calibri</vt:lpstr>
      <vt:lpstr>Calibri Light</vt:lpstr>
      <vt:lpstr>Franklin Gothic Heavy</vt:lpstr>
      <vt:lpstr>Segoe UI Black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Robinson, Charles</dc:creator>
  <cp:lastModifiedBy>Robinson, Charles</cp:lastModifiedBy>
  <cp:revision>38</cp:revision>
  <dcterms:created xsi:type="dcterms:W3CDTF">2022-07-01T16:54:06Z</dcterms:created>
  <dcterms:modified xsi:type="dcterms:W3CDTF">2022-07-02T20:16:00Z</dcterms:modified>
</cp:coreProperties>
</file>