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3" r:id="rId9"/>
    <p:sldId id="265" r:id="rId10"/>
    <p:sldId id="297" r:id="rId11"/>
    <p:sldId id="294" r:id="rId12"/>
    <p:sldId id="296" r:id="rId13"/>
    <p:sldId id="298" r:id="rId14"/>
    <p:sldId id="299" r:id="rId15"/>
    <p:sldId id="300" r:id="rId16"/>
    <p:sldId id="270" r:id="rId17"/>
    <p:sldId id="271" r:id="rId18"/>
    <p:sldId id="301" r:id="rId19"/>
    <p:sldId id="302" r:id="rId20"/>
    <p:sldId id="303" r:id="rId21"/>
    <p:sldId id="304" r:id="rId22"/>
    <p:sldId id="273" r:id="rId23"/>
    <p:sldId id="274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</p:embeddedFont>
    <p:embeddedFont>
      <p:font typeface="Roboto Black" pitchFamily="2" charset="0"/>
      <p:regular r:id="rId27"/>
    </p:embeddedFont>
    <p:embeddedFont>
      <p:font typeface="Bree Serif" panose="020B0604020202020204" charset="0"/>
      <p:regular r:id="rId28"/>
    </p:embeddedFont>
    <p:embeddedFont>
      <p:font typeface="Roboto Thin" panose="020B0604020202020204" charset="0"/>
      <p:regular r:id="rId29"/>
      <p:bold r:id="rId30"/>
      <p:italic r:id="rId31"/>
      <p:boldItalic r:id="rId32"/>
    </p:embeddedFont>
    <p:embeddedFont>
      <p:font typeface="Roboto Mono Thin" panose="020B0604020202020204" charset="0"/>
      <p:regular r:id="rId33"/>
      <p:bold r:id="rId34"/>
      <p:italic r:id="rId35"/>
      <p:boldItalic r:id="rId36"/>
    </p:embeddedFont>
    <p:embeddedFont>
      <p:font typeface="Impact" panose="020B0806030902050204" pitchFamily="34" charset="0"/>
      <p:regular r:id="rId37"/>
    </p:embeddedFont>
    <p:embeddedFont>
      <p:font typeface="Roboto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FFD5"/>
    <a:srgbClr val="041A2C"/>
    <a:srgbClr val="05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691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977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5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86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9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212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68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40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6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91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7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8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54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6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2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25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76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SMART ZEV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8"/>
            <a:ext cx="8520600" cy="606600"/>
          </a:xfrm>
        </p:spPr>
        <p:txBody>
          <a:bodyPr/>
          <a:lstStyle/>
          <a:p>
            <a:r>
              <a:rPr lang="sr-Latn-RS" dirty="0" smtClean="0"/>
              <a:t>DIJAGRAMI SLUČAJEVA UPOTREBE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280878" y="64444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2" y="952645"/>
            <a:ext cx="7085492" cy="3922603"/>
          </a:xfrm>
          <a:prstGeom prst="rect">
            <a:avLst/>
          </a:prstGeom>
          <a:pattFill prst="pct30">
            <a:fgClr>
              <a:srgbClr val="48FFD5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0324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8"/>
            <a:ext cx="8520600" cy="606600"/>
          </a:xfrm>
        </p:spPr>
        <p:txBody>
          <a:bodyPr/>
          <a:lstStyle/>
          <a:p>
            <a:r>
              <a:rPr lang="sr-Latn-RS" dirty="0" smtClean="0"/>
              <a:t>DIJAGRAMI SLUČAJEVA UPOTREBE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280878" y="64444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20" y="816744"/>
            <a:ext cx="4876316" cy="4127395"/>
          </a:xfrm>
          <a:prstGeom prst="rect">
            <a:avLst/>
          </a:prstGeom>
          <a:pattFill prst="pct30">
            <a:fgClr>
              <a:srgbClr val="48FFD5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4036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8"/>
            <a:ext cx="8520600" cy="606600"/>
          </a:xfrm>
        </p:spPr>
        <p:txBody>
          <a:bodyPr/>
          <a:lstStyle/>
          <a:p>
            <a:r>
              <a:rPr lang="sr-Latn-RS" dirty="0" smtClean="0"/>
              <a:t>DIJAGRAMI SLUČAJEVA UPOTREBE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280878" y="64444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48" y="792522"/>
            <a:ext cx="4677459" cy="4191489"/>
          </a:xfrm>
          <a:prstGeom prst="rect">
            <a:avLst/>
          </a:prstGeom>
          <a:pattFill prst="pct30">
            <a:fgClr>
              <a:srgbClr val="48FFD5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8296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8"/>
            <a:ext cx="8520600" cy="606600"/>
          </a:xfrm>
        </p:spPr>
        <p:txBody>
          <a:bodyPr/>
          <a:lstStyle/>
          <a:p>
            <a:r>
              <a:rPr lang="sr-Latn-RS" dirty="0" smtClean="0"/>
              <a:t>SCENARIO KORIŠTENJA - REGISTRACIJA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280878" y="64444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25" y="1251048"/>
            <a:ext cx="820737" cy="92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493"/>
          <a:stretch/>
        </p:blipFill>
        <p:spPr bwMode="auto">
          <a:xfrm>
            <a:off x="1570397" y="2953221"/>
            <a:ext cx="1092992" cy="77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69" y="1251048"/>
            <a:ext cx="995188" cy="97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13" y="2953220"/>
            <a:ext cx="13843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Connector 19"/>
          <p:cNvCxnSpPr>
            <a:stCxn id="16" idx="2"/>
          </p:cNvCxnSpPr>
          <p:nvPr/>
        </p:nvCxnSpPr>
        <p:spPr>
          <a:xfrm flipH="1">
            <a:off x="2116893" y="2173138"/>
            <a:ext cx="1" cy="780082"/>
          </a:xfrm>
          <a:prstGeom prst="line">
            <a:avLst/>
          </a:prstGeom>
          <a:ln w="25400">
            <a:solidFill>
              <a:srgbClr val="48FF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69127" y="2249471"/>
            <a:ext cx="1" cy="780082"/>
          </a:xfrm>
          <a:prstGeom prst="line">
            <a:avLst/>
          </a:prstGeom>
          <a:ln w="25400">
            <a:solidFill>
              <a:srgbClr val="48FF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3001925" y="2999457"/>
            <a:ext cx="1447800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41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 smtClean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Zahtjev za učlanjivanje</a:t>
            </a:r>
            <a:endParaRPr lang="en-US" sz="1200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659524" y="2995311"/>
            <a:ext cx="1527545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52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 smtClean="0">
                <a:solidFill>
                  <a:srgbClr val="041A2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Kreiranje  ZEV-a</a:t>
            </a:r>
            <a:endParaRPr lang="en-US" sz="1200" dirty="0">
              <a:solidFill>
                <a:srgbClr val="041A2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2725" y="2317848"/>
            <a:ext cx="914400" cy="307777"/>
          </a:xfrm>
          <a:prstGeom prst="rect">
            <a:avLst/>
          </a:prstGeom>
          <a:solidFill>
            <a:srgbClr val="48FFD5">
              <a:alpha val="68000"/>
            </a:srgbClr>
          </a:solidFill>
          <a:ln>
            <a:solidFill>
              <a:srgbClr val="041A2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r-Latn-BA" dirty="0" smtClean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Potvrda</a:t>
            </a:r>
            <a:endParaRPr lang="en-US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7"/>
            <a:ext cx="8520600" cy="972245"/>
          </a:xfrm>
        </p:spPr>
        <p:txBody>
          <a:bodyPr/>
          <a:lstStyle/>
          <a:p>
            <a:r>
              <a:rPr lang="sr-Latn-RS" dirty="0" smtClean="0"/>
              <a:t>SCENARIO KORIŠTENJA – KREIRANJE OBRAČUNA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334433" y="89962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Right Arrow 12"/>
          <p:cNvSpPr/>
          <p:nvPr/>
        </p:nvSpPr>
        <p:spPr>
          <a:xfrm>
            <a:off x="2527529" y="3047501"/>
            <a:ext cx="1295400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52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 smtClean="0">
                <a:solidFill>
                  <a:srgbClr val="041A2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Prijavljivanje na sistem</a:t>
            </a:r>
            <a:endParaRPr lang="en-US" sz="1200" dirty="0">
              <a:solidFill>
                <a:srgbClr val="041A2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7" b="89958" l="9953" r="89573"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2227" y1="63598" x2="31280" y2="66109"/>
                        <a14:foregroundMark x1="31280" y1="69038" x2="32701" y2="72385"/>
                        <a14:foregroundMark x1="36019" y1="74477" x2="43128" y2="78661"/>
                        <a14:foregroundMark x1="50237" y1="78661" x2="56398" y2="79498"/>
                        <a14:foregroundMark x1="67773" y1="79498" x2="74408" y2="80753"/>
                        <a14:foregroundMark x1="83412" y1="80753" x2="83412" y2="80753"/>
                        <a14:foregroundMark x1="83886" y1="79498" x2="83886" y2="79498"/>
                        <a14:foregroundMark x1="52133" y1="69874" x2="52133" y2="69874"/>
                        <a14:foregroundMark x1="52133" y1="69874" x2="52133" y2="69874"/>
                        <a14:foregroundMark x1="52133" y1="69038" x2="52133" y2="67364"/>
                        <a14:foregroundMark x1="52133" y1="65690" x2="52133" y2="65690"/>
                        <a14:foregroundMark x1="52133" y1="63180" x2="52133" y2="63180"/>
                        <a14:foregroundMark x1="59716" y1="49791" x2="59716" y2="49791"/>
                        <a14:foregroundMark x1="59716" y1="49791" x2="59716" y2="49791"/>
                        <a14:foregroundMark x1="59716" y1="50209" x2="59716" y2="50209"/>
                        <a14:foregroundMark x1="58294" y1="53138" x2="58294" y2="53138"/>
                        <a14:foregroundMark x1="57820" y1="53556" x2="57820" y2="53556"/>
                        <a14:foregroundMark x1="57820" y1="53556" x2="57820" y2="53556"/>
                        <a14:foregroundMark x1="56872" y1="53975" x2="56872" y2="53975"/>
                        <a14:foregroundMark x1="41706" y1="53138" x2="41706" y2="53138"/>
                        <a14:foregroundMark x1="39336" y1="50628" x2="39336" y2="50628"/>
                        <a14:foregroundMark x1="41232" y1="50628" x2="41232" y2="50628"/>
                        <a14:foregroundMark x1="43128" y1="51883" x2="45024" y2="54812"/>
                        <a14:foregroundMark x1="62085" y1="61925" x2="62085" y2="61925"/>
                        <a14:foregroundMark x1="61137" y1="61506" x2="61137" y2="61506"/>
                        <a14:foregroundMark x1="59716" y1="61088" x2="59716" y2="61088"/>
                        <a14:foregroundMark x1="67773" y1="56485" x2="67773" y2="56485"/>
                        <a14:foregroundMark x1="69668" y1="56904" x2="72038" y2="58577"/>
                        <a14:foregroundMark x1="74408" y1="60251" x2="76303" y2="61506"/>
                        <a14:foregroundMark x1="76777" y1="61925" x2="76777" y2="61925"/>
                        <a14:foregroundMark x1="78673" y1="64435" x2="78673" y2="64435"/>
                        <a14:foregroundMark x1="79621" y1="67364" x2="79621" y2="67364"/>
                        <a14:foregroundMark x1="80569" y1="69456" x2="80569" y2="69456"/>
                        <a14:foregroundMark x1="80569" y1="71548" x2="80569" y2="71548"/>
                        <a14:foregroundMark x1="80569" y1="71548" x2="80569" y2="71548"/>
                        <a14:foregroundMark x1="80569" y1="72385" x2="80569" y2="72385"/>
                        <a14:foregroundMark x1="80569" y1="74477" x2="80569" y2="74477"/>
                        <a14:foregroundMark x1="76777" y1="74895" x2="76777" y2="74895"/>
                        <a14:foregroundMark x1="76303" y1="75732" x2="76303" y2="75732"/>
                        <a14:foregroundMark x1="72512" y1="75732" x2="72512" y2="75732"/>
                        <a14:foregroundMark x1="68720" y1="76987" x2="68720" y2="76987"/>
                        <a14:foregroundMark x1="63981" y1="77824" x2="62085" y2="78661"/>
                        <a14:foregroundMark x1="56398" y1="78661" x2="50237" y2="79498"/>
                        <a14:foregroundMark x1="47393" y1="79498" x2="45498" y2="79498"/>
                        <a14:foregroundMark x1="43602" y1="79079" x2="41706" y2="79079"/>
                        <a14:foregroundMark x1="37441" y1="78661" x2="37441" y2="78661"/>
                        <a14:foregroundMark x1="32701" y1="77406" x2="32701" y2="77406"/>
                        <a14:foregroundMark x1="30332" y1="76151" x2="30332" y2="76151"/>
                        <a14:foregroundMark x1="28436" y1="74895" x2="28436" y2="74895"/>
                        <a14:foregroundMark x1="27014" y1="74477" x2="27014" y2="74477"/>
                        <a14:foregroundMark x1="26540" y1="72803" x2="26540" y2="72803"/>
                        <a14:foregroundMark x1="25592" y1="71130" x2="25592" y2="71130"/>
                        <a14:foregroundMark x1="25592" y1="69038" x2="25592" y2="69038"/>
                        <a14:foregroundMark x1="25592" y1="65690" x2="27488" y2="62762"/>
                        <a14:foregroundMark x1="28436" y1="61925" x2="32701" y2="59833"/>
                        <a14:foregroundMark x1="34123" y1="59833" x2="37915" y2="61088"/>
                        <a14:foregroundMark x1="39336" y1="61506" x2="39336" y2="61506"/>
                        <a14:foregroundMark x1="41232" y1="64854" x2="41232" y2="69038"/>
                        <a14:foregroundMark x1="39810" y1="69874" x2="39810" y2="69874"/>
                        <a14:foregroundMark x1="39336" y1="70711" x2="39336" y2="70711"/>
                        <a14:foregroundMark x1="39336" y1="68201" x2="39336" y2="68201"/>
                        <a14:foregroundMark x1="39336" y1="58577" x2="39336" y2="56904"/>
                        <a14:foregroundMark x1="39336" y1="56904" x2="39336" y2="56904"/>
                        <a14:foregroundMark x1="41232" y1="61088" x2="41232" y2="61088"/>
                        <a14:foregroundMark x1="39810" y1="60251" x2="39810" y2="60251"/>
                        <a14:foregroundMark x1="42180" y1="57741" x2="44076" y2="58159"/>
                        <a14:foregroundMark x1="45498" y1="58577" x2="45498" y2="58577"/>
                        <a14:foregroundMark x1="45498" y1="58577" x2="45498" y2="58577"/>
                        <a14:foregroundMark x1="44076" y1="58577" x2="36493" y2="59414"/>
                        <a14:foregroundMark x1="28910" y1="60251" x2="28910" y2="60251"/>
                        <a14:foregroundMark x1="25118" y1="58159" x2="25118" y2="58159"/>
                        <a14:foregroundMark x1="27488" y1="56904" x2="30332" y2="55230"/>
                        <a14:foregroundMark x1="32701" y1="53975" x2="34597" y2="53556"/>
                        <a14:foregroundMark x1="35071" y1="53556" x2="35071" y2="53556"/>
                        <a14:foregroundMark x1="37441" y1="53975" x2="37441" y2="53975"/>
                        <a14:foregroundMark x1="20379" y1="58577" x2="20379" y2="58577"/>
                        <a14:foregroundMark x1="18009" y1="78661" x2="18009" y2="78661"/>
                        <a14:foregroundMark x1="18009" y1="75732" x2="18009" y2="75732"/>
                        <a14:foregroundMark x1="18009" y1="74059" x2="18483" y2="71548"/>
                        <a14:foregroundMark x1="19431" y1="68201" x2="19431" y2="66527"/>
                        <a14:foregroundMark x1="19905" y1="64854" x2="19905" y2="64854"/>
                        <a14:foregroundMark x1="19905" y1="62762" x2="19905" y2="62762"/>
                        <a14:foregroundMark x1="22275" y1="61925" x2="22275" y2="61925"/>
                        <a14:foregroundMark x1="27014" y1="61925" x2="30332" y2="59833"/>
                        <a14:foregroundMark x1="34123" y1="58159" x2="41706" y2="57741"/>
                        <a14:foregroundMark x1="46919" y1="56485" x2="49289" y2="56485"/>
                        <a14:foregroundMark x1="51185" y1="56485" x2="51185" y2="56485"/>
                        <a14:foregroundMark x1="52607" y1="57741" x2="52607" y2="57741"/>
                        <a14:foregroundMark x1="53081" y1="59833" x2="53081" y2="62762"/>
                        <a14:foregroundMark x1="54976" y1="68201" x2="56872" y2="71130"/>
                        <a14:foregroundMark x1="61137" y1="72385" x2="61137" y2="72385"/>
                        <a14:foregroundMark x1="63981" y1="73222" x2="66825" y2="74477"/>
                        <a14:foregroundMark x1="70616" y1="74895" x2="70616" y2="74895"/>
                        <a14:foregroundMark x1="71090" y1="77406" x2="68720" y2="79079"/>
                        <a14:foregroundMark x1="62085" y1="79079" x2="55924" y2="79498"/>
                        <a14:foregroundMark x1="52133" y1="82008" x2="52133" y2="82008"/>
                        <a14:foregroundMark x1="50237" y1="84519" x2="50237" y2="84519"/>
                        <a14:foregroundMark x1="35071" y1="82845" x2="35071" y2="82845"/>
                        <a14:foregroundMark x1="35071" y1="82845" x2="35071" y2="82845"/>
                        <a14:foregroundMark x1="78199" y1="80335" x2="78199" y2="80335"/>
                        <a14:foregroundMark x1="77725" y1="80335" x2="77725" y2="80335"/>
                        <a14:foregroundMark x1="63981" y1="53138" x2="63981" y2="53138"/>
                        <a14:foregroundMark x1="69194" y1="52301" x2="69194" y2="52301"/>
                        <a14:foregroundMark x1="70616" y1="52301" x2="70616" y2="52301"/>
                        <a14:foregroundMark x1="76303" y1="56067" x2="78673" y2="58159"/>
                        <a14:foregroundMark x1="81991" y1="60251" x2="81991" y2="60251"/>
                        <a14:foregroundMark x1="81991" y1="61925" x2="81991" y2="61925"/>
                        <a14:foregroundMark x1="83412" y1="67364" x2="83886" y2="69038"/>
                        <a14:foregroundMark x1="85782" y1="71130" x2="85782" y2="71130"/>
                        <a14:foregroundMark x1="85782" y1="73222" x2="85782" y2="73222"/>
                        <a14:foregroundMark x1="85782" y1="74059" x2="85782" y2="74059"/>
                        <a14:foregroundMark x1="85782" y1="76151" x2="85782" y2="76151"/>
                        <a14:foregroundMark x1="85782" y1="77406" x2="85782" y2="77406"/>
                        <a14:foregroundMark x1="77725" y1="79498" x2="77725" y2="79498"/>
                        <a14:foregroundMark x1="77725" y1="79498" x2="77725" y2="79498"/>
                        <a14:foregroundMark x1="72512" y1="79498" x2="70616" y2="80335"/>
                        <a14:foregroundMark x1="67299" y1="81172" x2="65403" y2="81172"/>
                        <a14:foregroundMark x1="62085" y1="81172" x2="62085" y2="81172"/>
                        <a14:foregroundMark x1="61611" y1="81172" x2="61611" y2="81172"/>
                        <a14:foregroundMark x1="57820" y1="81172" x2="57820" y2="81172"/>
                        <a14:foregroundMark x1="52607" y1="81172" x2="52607" y2="81172"/>
                        <a14:foregroundMark x1="45498" y1="80753" x2="45498" y2="80753"/>
                        <a14:foregroundMark x1="40284" y1="82008" x2="40284" y2="82008"/>
                        <a14:foregroundMark x1="35071" y1="82427" x2="35071" y2="82427"/>
                        <a14:foregroundMark x1="30806" y1="82008" x2="28910" y2="82008"/>
                        <a14:foregroundMark x1="27014" y1="81172" x2="24171" y2="80753"/>
                        <a14:foregroundMark x1="22275" y1="80335" x2="22275" y2="80335"/>
                        <a14:foregroundMark x1="26540" y1="80753" x2="33175" y2="82427"/>
                        <a14:foregroundMark x1="38389" y1="82427" x2="43602" y2="83682"/>
                        <a14:foregroundMark x1="46919" y1="83682" x2="48815" y2="83682"/>
                        <a14:foregroundMark x1="52607" y1="83682" x2="56398" y2="83682"/>
                        <a14:foregroundMark x1="63981" y1="82845" x2="63981" y2="82845"/>
                        <a14:foregroundMark x1="65877" y1="82845" x2="65877" y2="82845"/>
                        <a14:foregroundMark x1="72986" y1="82427" x2="72986" y2="82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95" y="1348907"/>
            <a:ext cx="923397" cy="104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" y="2770457"/>
            <a:ext cx="13779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H="1">
            <a:off x="1705629" y="2278332"/>
            <a:ext cx="16590" cy="685800"/>
          </a:xfrm>
          <a:prstGeom prst="line">
            <a:avLst/>
          </a:prstGeom>
          <a:ln w="25400">
            <a:solidFill>
              <a:srgbClr val="48FF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5517884" y="3047501"/>
            <a:ext cx="1295400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52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 smtClean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Generisanje obračuna</a:t>
            </a:r>
            <a:endParaRPr lang="en-US" sz="1200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625" y1="32750" x2="33625" y2="32750"/>
                        <a14:foregroundMark x1="33625" y1="32750" x2="33625" y2="32750"/>
                        <a14:foregroundMark x1="33625" y1="32750" x2="33625" y2="32750"/>
                        <a14:foregroundMark x1="48125" y1="36000" x2="48125" y2="36000"/>
                        <a14:foregroundMark x1="54625" y1="41625" x2="54625" y2="41625"/>
                        <a14:foregroundMark x1="58625" y1="48875" x2="60250" y2="52125"/>
                        <a14:foregroundMark x1="62625" y1="58500" x2="63500" y2="61750"/>
                        <a14:foregroundMark x1="63500" y1="67375" x2="63500" y2="67375"/>
                        <a14:foregroundMark x1="63500" y1="67375" x2="63500" y2="72250"/>
                        <a14:foregroundMark x1="63500" y1="76250" x2="63500" y2="76250"/>
                        <a14:foregroundMark x1="55375" y1="77875" x2="50625" y2="77000"/>
                        <a14:foregroundMark x1="39375" y1="73875" x2="39375" y2="73875"/>
                        <a14:foregroundMark x1="37750" y1="73875" x2="37750" y2="73875"/>
                        <a14:foregroundMark x1="57000" y1="76250" x2="60250" y2="77000"/>
                        <a14:foregroundMark x1="65875" y1="77875" x2="69125" y2="77875"/>
                        <a14:foregroundMark x1="69125" y1="77875" x2="69125" y2="77875"/>
                        <a14:foregroundMark x1="50625" y1="65750" x2="50625" y2="65750"/>
                        <a14:foregroundMark x1="50625" y1="65750" x2="50625" y2="65750"/>
                        <a14:foregroundMark x1="47375" y1="61000" x2="47375" y2="61000"/>
                        <a14:foregroundMark x1="38500" y1="52875" x2="38500" y2="52875"/>
                        <a14:foregroundMark x1="49750" y1="52875" x2="49750" y2="52875"/>
                        <a14:foregroundMark x1="55375" y1="54500" x2="55375" y2="54500"/>
                        <a14:foregroundMark x1="53750" y1="57750" x2="51375" y2="57750"/>
                        <a14:foregroundMark x1="40875" y1="52875" x2="38500" y2="52125"/>
                        <a14:foregroundMark x1="37750" y1="49750" x2="37750" y2="49750"/>
                        <a14:foregroundMark x1="49000" y1="43250" x2="60250" y2="37625"/>
                        <a14:foregroundMark x1="63500" y1="32750" x2="63500" y2="32750"/>
                        <a14:foregroundMark x1="57875" y1="32000" x2="52250" y2="32000"/>
                        <a14:foregroundMark x1="42500" y1="30375" x2="42500" y2="30375"/>
                        <a14:foregroundMark x1="35250" y1="42500" x2="36125" y2="49750"/>
                        <a14:foregroundMark x1="42500" y1="53750" x2="52250" y2="53750"/>
                        <a14:foregroundMark x1="61875" y1="49750" x2="61875" y2="49750"/>
                        <a14:foregroundMark x1="61875" y1="44125" x2="61875" y2="44125"/>
                        <a14:foregroundMark x1="60250" y1="38375" x2="60250" y2="38375"/>
                        <a14:foregroundMark x1="60250" y1="38375" x2="60250" y2="38375"/>
                        <a14:foregroundMark x1="60250" y1="43250" x2="60250" y2="43250"/>
                        <a14:foregroundMark x1="43375" y1="40875" x2="43375" y2="40875"/>
                        <a14:foregroundMark x1="43375" y1="40875" x2="43375" y2="40875"/>
                        <a14:foregroundMark x1="42500" y1="42500" x2="42500" y2="42500"/>
                        <a14:foregroundMark x1="42500" y1="42500" x2="42500" y2="42500"/>
                        <a14:foregroundMark x1="42500" y1="42500" x2="42500" y2="42500"/>
                        <a14:foregroundMark x1="42500" y1="42500" x2="42500" y2="42500"/>
                        <a14:foregroundMark x1="42500" y1="42500" x2="42500" y2="42500"/>
                        <a14:foregroundMark x1="65875" y1="56125" x2="65875" y2="56125"/>
                        <a14:foregroundMark x1="31250" y1="79500" x2="31250" y2="79500"/>
                        <a14:foregroundMark x1="41750" y1="78625" x2="41750" y2="78625"/>
                        <a14:foregroundMark x1="45750" y1="78625" x2="45750" y2="78625"/>
                        <a14:foregroundMark x1="36125" y1="75500" x2="36125" y2="75500"/>
                        <a14:foregroundMark x1="36125" y1="70625" x2="36125" y2="68250"/>
                        <a14:foregroundMark x1="34500" y1="64125" x2="34500" y2="64125"/>
                        <a14:foregroundMark x1="34500" y1="62625" x2="34500" y2="62625"/>
                        <a14:foregroundMark x1="33625" y1="57750" x2="33625" y2="54500"/>
                        <a14:foregroundMark x1="32125" y1="52125" x2="32125" y2="49750"/>
                        <a14:foregroundMark x1="35250" y1="35250" x2="35250" y2="35250"/>
                        <a14:foregroundMark x1="31250" y1="37625" x2="31250" y2="37625"/>
                        <a14:foregroundMark x1="31250" y1="40000" x2="31250" y2="40000"/>
                        <a14:foregroundMark x1="31250" y1="45625" x2="31250" y2="45625"/>
                        <a14:foregroundMark x1="32875" y1="50500" x2="33625" y2="55375"/>
                        <a14:foregroundMark x1="36125" y1="60125" x2="37750" y2="63375"/>
                        <a14:foregroundMark x1="45750" y1="67375" x2="45750" y2="67375"/>
                        <a14:foregroundMark x1="46500" y1="67375" x2="51375" y2="69000"/>
                        <a14:foregroundMark x1="52250" y1="69000" x2="52250" y2="69000"/>
                        <a14:foregroundMark x1="56250" y1="69875" x2="56250" y2="69875"/>
                        <a14:foregroundMark x1="56250" y1="69875" x2="56250" y2="69875"/>
                        <a14:foregroundMark x1="57000" y1="68250" x2="57000" y2="65000"/>
                        <a14:foregroundMark x1="56250" y1="61750" x2="56250" y2="61750"/>
                        <a14:foregroundMark x1="56250" y1="60125" x2="56250" y2="60125"/>
                        <a14:foregroundMark x1="56250" y1="64125" x2="56250" y2="64125"/>
                        <a14:foregroundMark x1="55375" y1="70625" x2="55375" y2="70625"/>
                        <a14:foregroundMark x1="53750" y1="70625" x2="49750" y2="70625"/>
                        <a14:foregroundMark x1="36875" y1="68250" x2="36875" y2="68250"/>
                        <a14:foregroundMark x1="35250" y1="65750" x2="43375" y2="67375"/>
                        <a14:foregroundMark x1="53750" y1="68250" x2="53750" y2="68250"/>
                        <a14:foregroundMark x1="53750" y1="68250" x2="53750" y2="68250"/>
                        <a14:foregroundMark x1="46500" y1="70625" x2="46500" y2="70625"/>
                        <a14:foregroundMark x1="45750" y1="71375" x2="45750" y2="71375"/>
                        <a14:foregroundMark x1="56250" y1="72250" x2="56250" y2="72250"/>
                        <a14:foregroundMark x1="57875" y1="73000" x2="57875" y2="73000"/>
                        <a14:foregroundMark x1="59375" y1="73000" x2="59375" y2="73000"/>
                        <a14:foregroundMark x1="61875" y1="69875" x2="61875" y2="69875"/>
                        <a14:foregroundMark x1="69875" y1="64125" x2="69875" y2="64125"/>
                        <a14:foregroundMark x1="69125" y1="70625" x2="69125" y2="70625"/>
                        <a14:foregroundMark x1="65875" y1="55375" x2="65875" y2="55375"/>
                        <a14:foregroundMark x1="65875" y1="46500" x2="65875" y2="44125"/>
                        <a14:foregroundMark x1="68250" y1="37625" x2="68250" y2="32750"/>
                        <a14:foregroundMark x1="66625" y1="31125" x2="66625" y2="31125"/>
                        <a14:foregroundMark x1="66625" y1="31125" x2="66625" y2="31125"/>
                        <a14:foregroundMark x1="58625" y1="33625" x2="58625" y2="33625"/>
                        <a14:foregroundMark x1="52250" y1="34375" x2="49000" y2="34375"/>
                        <a14:foregroundMark x1="44125" y1="33625" x2="44125" y2="33625"/>
                        <a14:foregroundMark x1="42500" y1="34375" x2="42500" y2="34375"/>
                        <a14:foregroundMark x1="36875" y1="37625" x2="36875" y2="37625"/>
                        <a14:foregroundMark x1="36875" y1="41625" x2="40125" y2="43250"/>
                        <a14:foregroundMark x1="49750" y1="44125" x2="53750" y2="44125"/>
                        <a14:foregroundMark x1="57000" y1="44125" x2="57000" y2="44125"/>
                        <a14:foregroundMark x1="59375" y1="40875" x2="60250" y2="38375"/>
                        <a14:foregroundMark x1="59375" y1="33625" x2="59375" y2="33625"/>
                        <a14:foregroundMark x1="46500" y1="31125" x2="42500" y2="30375"/>
                        <a14:foregroundMark x1="38500" y1="30375" x2="38500" y2="30375"/>
                        <a14:foregroundMark x1="36875" y1="37625" x2="39375" y2="41625"/>
                        <a14:foregroundMark x1="39375" y1="41625" x2="39375" y2="41625"/>
                        <a14:foregroundMark x1="39375" y1="34375" x2="39375" y2="34375"/>
                        <a14:foregroundMark x1="36125" y1="29625" x2="36125" y2="29625"/>
                        <a14:foregroundMark x1="33625" y1="30375" x2="34500" y2="35250"/>
                        <a14:foregroundMark x1="44125" y1="42500" x2="46500" y2="43250"/>
                        <a14:foregroundMark x1="49000" y1="43250" x2="49000" y2="43250"/>
                        <a14:foregroundMark x1="40875" y1="44875" x2="40875" y2="44875"/>
                        <a14:foregroundMark x1="40125" y1="54500" x2="47375" y2="65750"/>
                        <a14:foregroundMark x1="53000" y1="73000" x2="53750" y2="75500"/>
                        <a14:foregroundMark x1="54625" y1="76250" x2="57875" y2="73875"/>
                        <a14:foregroundMark x1="59375" y1="66625" x2="57000" y2="59375"/>
                        <a14:foregroundMark x1="49000" y1="50500" x2="41750" y2="48125"/>
                        <a14:foregroundMark x1="37750" y1="46500" x2="40125" y2="47250"/>
                        <a14:foregroundMark x1="49750" y1="44875" x2="57875" y2="52125"/>
                        <a14:foregroundMark x1="58625" y1="61000" x2="56250" y2="64125"/>
                        <a14:foregroundMark x1="45000" y1="57750" x2="44125" y2="54500"/>
                        <a14:foregroundMark x1="45000" y1="48125" x2="49000" y2="48125"/>
                        <a14:foregroundMark x1="51375" y1="48875" x2="53000" y2="60125"/>
                        <a14:foregroundMark x1="44125" y1="56125" x2="44125" y2="56125"/>
                        <a14:foregroundMark x1="46500" y1="49750" x2="46500" y2="49750"/>
                        <a14:foregroundMark x1="50625" y1="49750" x2="50625" y2="49750"/>
                        <a14:foregroundMark x1="48125" y1="47250" x2="45750" y2="50500"/>
                        <a14:foregroundMark x1="44125" y1="50500" x2="44125" y2="50500"/>
                        <a14:foregroundMark x1="47375" y1="50500" x2="47375" y2="50500"/>
                        <a14:foregroundMark x1="41750" y1="51250" x2="41750" y2="59375"/>
                        <a14:foregroundMark x1="47375" y1="65000" x2="53000" y2="69000"/>
                        <a14:foregroundMark x1="58625" y1="69000" x2="58625" y2="69000"/>
                        <a14:foregroundMark x1="56250" y1="52125" x2="53000" y2="49750"/>
                        <a14:foregroundMark x1="44125" y1="48875" x2="44125" y2="48875"/>
                        <a14:foregroundMark x1="44125" y1="47250" x2="47375" y2="47250"/>
                        <a14:foregroundMark x1="53750" y1="48875" x2="53750" y2="48875"/>
                        <a14:foregroundMark x1="50625" y1="52875" x2="48125" y2="54500"/>
                        <a14:foregroundMark x1="47375" y1="54500" x2="47375" y2="54500"/>
                        <a14:foregroundMark x1="46500" y1="54500" x2="46500" y2="54500"/>
                        <a14:foregroundMark x1="47375" y1="55375" x2="47375" y2="5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32" y="2575321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29" y="2899864"/>
            <a:ext cx="13843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8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63072" y="37847"/>
            <a:ext cx="8520600" cy="972245"/>
          </a:xfrm>
        </p:spPr>
        <p:txBody>
          <a:bodyPr/>
          <a:lstStyle/>
          <a:p>
            <a:r>
              <a:rPr lang="sr-Latn-RS" dirty="0" smtClean="0"/>
              <a:t>SCENARIO KORIŠTENJA – KREIRANJE IZVJEŠTAJA</a:t>
            </a:r>
            <a:endParaRPr lang="en-US" dirty="0"/>
          </a:p>
        </p:txBody>
      </p:sp>
      <p:cxnSp>
        <p:nvCxnSpPr>
          <p:cNvPr id="9" name="Google Shape;643;p30"/>
          <p:cNvCxnSpPr/>
          <p:nvPr/>
        </p:nvCxnSpPr>
        <p:spPr>
          <a:xfrm>
            <a:off x="334433" y="89962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7" b="89958" l="9953" r="89573"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4123" y1="57741" x2="34123" y2="57741"/>
                        <a14:foregroundMark x1="32227" y1="63598" x2="31280" y2="66109"/>
                        <a14:foregroundMark x1="31280" y1="69038" x2="32701" y2="72385"/>
                        <a14:foregroundMark x1="36019" y1="74477" x2="43128" y2="78661"/>
                        <a14:foregroundMark x1="50237" y1="78661" x2="56398" y2="79498"/>
                        <a14:foregroundMark x1="67773" y1="79498" x2="74408" y2="80753"/>
                        <a14:foregroundMark x1="83412" y1="80753" x2="83412" y2="80753"/>
                        <a14:foregroundMark x1="83886" y1="79498" x2="83886" y2="79498"/>
                        <a14:foregroundMark x1="52133" y1="69874" x2="52133" y2="69874"/>
                        <a14:foregroundMark x1="52133" y1="69874" x2="52133" y2="69874"/>
                        <a14:foregroundMark x1="52133" y1="69038" x2="52133" y2="67364"/>
                        <a14:foregroundMark x1="52133" y1="65690" x2="52133" y2="65690"/>
                        <a14:foregroundMark x1="52133" y1="63180" x2="52133" y2="63180"/>
                        <a14:foregroundMark x1="59716" y1="49791" x2="59716" y2="49791"/>
                        <a14:foregroundMark x1="59716" y1="49791" x2="59716" y2="49791"/>
                        <a14:foregroundMark x1="59716" y1="50209" x2="59716" y2="50209"/>
                        <a14:foregroundMark x1="58294" y1="53138" x2="58294" y2="53138"/>
                        <a14:foregroundMark x1="57820" y1="53556" x2="57820" y2="53556"/>
                        <a14:foregroundMark x1="57820" y1="53556" x2="57820" y2="53556"/>
                        <a14:foregroundMark x1="56872" y1="53975" x2="56872" y2="53975"/>
                        <a14:foregroundMark x1="41706" y1="53138" x2="41706" y2="53138"/>
                        <a14:foregroundMark x1="39336" y1="50628" x2="39336" y2="50628"/>
                        <a14:foregroundMark x1="41232" y1="50628" x2="41232" y2="50628"/>
                        <a14:foregroundMark x1="43128" y1="51883" x2="45024" y2="54812"/>
                        <a14:foregroundMark x1="62085" y1="61925" x2="62085" y2="61925"/>
                        <a14:foregroundMark x1="61137" y1="61506" x2="61137" y2="61506"/>
                        <a14:foregroundMark x1="59716" y1="61088" x2="59716" y2="61088"/>
                        <a14:foregroundMark x1="67773" y1="56485" x2="67773" y2="56485"/>
                        <a14:foregroundMark x1="69668" y1="56904" x2="72038" y2="58577"/>
                        <a14:foregroundMark x1="74408" y1="60251" x2="76303" y2="61506"/>
                        <a14:foregroundMark x1="76777" y1="61925" x2="76777" y2="61925"/>
                        <a14:foregroundMark x1="78673" y1="64435" x2="78673" y2="64435"/>
                        <a14:foregroundMark x1="79621" y1="67364" x2="79621" y2="67364"/>
                        <a14:foregroundMark x1="80569" y1="69456" x2="80569" y2="69456"/>
                        <a14:foregroundMark x1="80569" y1="71548" x2="80569" y2="71548"/>
                        <a14:foregroundMark x1="80569" y1="71548" x2="80569" y2="71548"/>
                        <a14:foregroundMark x1="80569" y1="72385" x2="80569" y2="72385"/>
                        <a14:foregroundMark x1="80569" y1="74477" x2="80569" y2="74477"/>
                        <a14:foregroundMark x1="76777" y1="74895" x2="76777" y2="74895"/>
                        <a14:foregroundMark x1="76303" y1="75732" x2="76303" y2="75732"/>
                        <a14:foregroundMark x1="72512" y1="75732" x2="72512" y2="75732"/>
                        <a14:foregroundMark x1="68720" y1="76987" x2="68720" y2="76987"/>
                        <a14:foregroundMark x1="63981" y1="77824" x2="62085" y2="78661"/>
                        <a14:foregroundMark x1="56398" y1="78661" x2="50237" y2="79498"/>
                        <a14:foregroundMark x1="47393" y1="79498" x2="45498" y2="79498"/>
                        <a14:foregroundMark x1="43602" y1="79079" x2="41706" y2="79079"/>
                        <a14:foregroundMark x1="37441" y1="78661" x2="37441" y2="78661"/>
                        <a14:foregroundMark x1="32701" y1="77406" x2="32701" y2="77406"/>
                        <a14:foregroundMark x1="30332" y1="76151" x2="30332" y2="76151"/>
                        <a14:foregroundMark x1="28436" y1="74895" x2="28436" y2="74895"/>
                        <a14:foregroundMark x1="27014" y1="74477" x2="27014" y2="74477"/>
                        <a14:foregroundMark x1="26540" y1="72803" x2="26540" y2="72803"/>
                        <a14:foregroundMark x1="25592" y1="71130" x2="25592" y2="71130"/>
                        <a14:foregroundMark x1="25592" y1="69038" x2="25592" y2="69038"/>
                        <a14:foregroundMark x1="25592" y1="65690" x2="27488" y2="62762"/>
                        <a14:foregroundMark x1="28436" y1="61925" x2="32701" y2="59833"/>
                        <a14:foregroundMark x1="34123" y1="59833" x2="37915" y2="61088"/>
                        <a14:foregroundMark x1="39336" y1="61506" x2="39336" y2="61506"/>
                        <a14:foregroundMark x1="41232" y1="64854" x2="41232" y2="69038"/>
                        <a14:foregroundMark x1="39810" y1="69874" x2="39810" y2="69874"/>
                        <a14:foregroundMark x1="39336" y1="70711" x2="39336" y2="70711"/>
                        <a14:foregroundMark x1="39336" y1="68201" x2="39336" y2="68201"/>
                        <a14:foregroundMark x1="39336" y1="58577" x2="39336" y2="56904"/>
                        <a14:foregroundMark x1="39336" y1="56904" x2="39336" y2="56904"/>
                        <a14:foregroundMark x1="41232" y1="61088" x2="41232" y2="61088"/>
                        <a14:foregroundMark x1="39810" y1="60251" x2="39810" y2="60251"/>
                        <a14:foregroundMark x1="42180" y1="57741" x2="44076" y2="58159"/>
                        <a14:foregroundMark x1="45498" y1="58577" x2="45498" y2="58577"/>
                        <a14:foregroundMark x1="45498" y1="58577" x2="45498" y2="58577"/>
                        <a14:foregroundMark x1="44076" y1="58577" x2="36493" y2="59414"/>
                        <a14:foregroundMark x1="28910" y1="60251" x2="28910" y2="60251"/>
                        <a14:foregroundMark x1="25118" y1="58159" x2="25118" y2="58159"/>
                        <a14:foregroundMark x1="27488" y1="56904" x2="30332" y2="55230"/>
                        <a14:foregroundMark x1="32701" y1="53975" x2="34597" y2="53556"/>
                        <a14:foregroundMark x1="35071" y1="53556" x2="35071" y2="53556"/>
                        <a14:foregroundMark x1="37441" y1="53975" x2="37441" y2="53975"/>
                        <a14:foregroundMark x1="20379" y1="58577" x2="20379" y2="58577"/>
                        <a14:foregroundMark x1="18009" y1="78661" x2="18009" y2="78661"/>
                        <a14:foregroundMark x1="18009" y1="75732" x2="18009" y2="75732"/>
                        <a14:foregroundMark x1="18009" y1="74059" x2="18483" y2="71548"/>
                        <a14:foregroundMark x1="19431" y1="68201" x2="19431" y2="66527"/>
                        <a14:foregroundMark x1="19905" y1="64854" x2="19905" y2="64854"/>
                        <a14:foregroundMark x1="19905" y1="62762" x2="19905" y2="62762"/>
                        <a14:foregroundMark x1="22275" y1="61925" x2="22275" y2="61925"/>
                        <a14:foregroundMark x1="27014" y1="61925" x2="30332" y2="59833"/>
                        <a14:foregroundMark x1="34123" y1="58159" x2="41706" y2="57741"/>
                        <a14:foregroundMark x1="46919" y1="56485" x2="49289" y2="56485"/>
                        <a14:foregroundMark x1="51185" y1="56485" x2="51185" y2="56485"/>
                        <a14:foregroundMark x1="52607" y1="57741" x2="52607" y2="57741"/>
                        <a14:foregroundMark x1="53081" y1="59833" x2="53081" y2="62762"/>
                        <a14:foregroundMark x1="54976" y1="68201" x2="56872" y2="71130"/>
                        <a14:foregroundMark x1="61137" y1="72385" x2="61137" y2="72385"/>
                        <a14:foregroundMark x1="63981" y1="73222" x2="66825" y2="74477"/>
                        <a14:foregroundMark x1="70616" y1="74895" x2="70616" y2="74895"/>
                        <a14:foregroundMark x1="71090" y1="77406" x2="68720" y2="79079"/>
                        <a14:foregroundMark x1="62085" y1="79079" x2="55924" y2="79498"/>
                        <a14:foregroundMark x1="52133" y1="82008" x2="52133" y2="82008"/>
                        <a14:foregroundMark x1="50237" y1="84519" x2="50237" y2="84519"/>
                        <a14:foregroundMark x1="35071" y1="82845" x2="35071" y2="82845"/>
                        <a14:foregroundMark x1="35071" y1="82845" x2="35071" y2="82845"/>
                        <a14:foregroundMark x1="78199" y1="80335" x2="78199" y2="80335"/>
                        <a14:foregroundMark x1="77725" y1="80335" x2="77725" y2="80335"/>
                        <a14:foregroundMark x1="63981" y1="53138" x2="63981" y2="53138"/>
                        <a14:foregroundMark x1="69194" y1="52301" x2="69194" y2="52301"/>
                        <a14:foregroundMark x1="70616" y1="52301" x2="70616" y2="52301"/>
                        <a14:foregroundMark x1="76303" y1="56067" x2="78673" y2="58159"/>
                        <a14:foregroundMark x1="81991" y1="60251" x2="81991" y2="60251"/>
                        <a14:foregroundMark x1="81991" y1="61925" x2="81991" y2="61925"/>
                        <a14:foregroundMark x1="83412" y1="67364" x2="83886" y2="69038"/>
                        <a14:foregroundMark x1="85782" y1="71130" x2="85782" y2="71130"/>
                        <a14:foregroundMark x1="85782" y1="73222" x2="85782" y2="73222"/>
                        <a14:foregroundMark x1="85782" y1="74059" x2="85782" y2="74059"/>
                        <a14:foregroundMark x1="85782" y1="76151" x2="85782" y2="76151"/>
                        <a14:foregroundMark x1="85782" y1="77406" x2="85782" y2="77406"/>
                        <a14:foregroundMark x1="77725" y1="79498" x2="77725" y2="79498"/>
                        <a14:foregroundMark x1="77725" y1="79498" x2="77725" y2="79498"/>
                        <a14:foregroundMark x1="72512" y1="79498" x2="70616" y2="80335"/>
                        <a14:foregroundMark x1="67299" y1="81172" x2="65403" y2="81172"/>
                        <a14:foregroundMark x1="62085" y1="81172" x2="62085" y2="81172"/>
                        <a14:foregroundMark x1="61611" y1="81172" x2="61611" y2="81172"/>
                        <a14:foregroundMark x1="57820" y1="81172" x2="57820" y2="81172"/>
                        <a14:foregroundMark x1="52607" y1="81172" x2="52607" y2="81172"/>
                        <a14:foregroundMark x1="45498" y1="80753" x2="45498" y2="80753"/>
                        <a14:foregroundMark x1="40284" y1="82008" x2="40284" y2="82008"/>
                        <a14:foregroundMark x1="35071" y1="82427" x2="35071" y2="82427"/>
                        <a14:foregroundMark x1="30806" y1="82008" x2="28910" y2="82008"/>
                        <a14:foregroundMark x1="27014" y1="81172" x2="24171" y2="80753"/>
                        <a14:foregroundMark x1="22275" y1="80335" x2="22275" y2="80335"/>
                        <a14:foregroundMark x1="26540" y1="80753" x2="33175" y2="82427"/>
                        <a14:foregroundMark x1="38389" y1="82427" x2="43602" y2="83682"/>
                        <a14:foregroundMark x1="46919" y1="83682" x2="48815" y2="83682"/>
                        <a14:foregroundMark x1="52607" y1="83682" x2="56398" y2="83682"/>
                        <a14:foregroundMark x1="63981" y1="82845" x2="63981" y2="82845"/>
                        <a14:foregroundMark x1="65877" y1="82845" x2="65877" y2="82845"/>
                        <a14:foregroundMark x1="72986" y1="82427" x2="72986" y2="82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21" y="1348907"/>
            <a:ext cx="923397" cy="104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2617955" y="2979112"/>
            <a:ext cx="1295400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41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 smtClean="0">
                <a:solidFill>
                  <a:srgbClr val="041A2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Prijavljivanje na sistem</a:t>
            </a:r>
            <a:endParaRPr lang="en-US" sz="1200" dirty="0">
              <a:solidFill>
                <a:srgbClr val="041A2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45" y="2770457"/>
            <a:ext cx="13779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H="1">
            <a:off x="1796055" y="2278332"/>
            <a:ext cx="16590" cy="685800"/>
          </a:xfrm>
          <a:prstGeom prst="line">
            <a:avLst/>
          </a:prstGeom>
          <a:ln w="25400">
            <a:solidFill>
              <a:srgbClr val="48FF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5608310" y="2979112"/>
            <a:ext cx="1295400" cy="758826"/>
          </a:xfrm>
          <a:prstGeom prst="rightArrow">
            <a:avLst/>
          </a:prstGeom>
          <a:solidFill>
            <a:srgbClr val="48FFD5">
              <a:alpha val="68000"/>
            </a:srgbClr>
          </a:solidFill>
          <a:ln>
            <a:solidFill>
              <a:srgbClr val="0523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200" dirty="0" smtClean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Generisanje  izvještaja</a:t>
            </a:r>
            <a:endParaRPr lang="en-US" sz="1200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355" y="2664614"/>
            <a:ext cx="1063997" cy="138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44" b="95261" l="2929" r="100000">
                        <a14:foregroundMark x1="62343" y1="84360" x2="62343" y2="84360"/>
                        <a14:foregroundMark x1="62343" y1="84360" x2="62343" y2="84360"/>
                        <a14:foregroundMark x1="64017" y1="92891" x2="64017" y2="92891"/>
                        <a14:foregroundMark x1="62343" y1="77251" x2="62343" y2="77251"/>
                        <a14:foregroundMark x1="69038" y1="77251" x2="69038" y2="77251"/>
                        <a14:foregroundMark x1="77824" y1="78199" x2="77824" y2="78199"/>
                        <a14:foregroundMark x1="86611" y1="79147" x2="86611" y2="79147"/>
                        <a14:foregroundMark x1="86611" y1="79147" x2="86611" y2="79147"/>
                        <a14:foregroundMark x1="94142" y1="75355" x2="94142" y2="75355"/>
                        <a14:foregroundMark x1="84100" y1="73460" x2="84100" y2="73460"/>
                        <a14:foregroundMark x1="81172" y1="72986" x2="81172" y2="72986"/>
                        <a14:foregroundMark x1="75314" y1="74882" x2="75314" y2="74882"/>
                        <a14:foregroundMark x1="89958" y1="80095" x2="89958" y2="80095"/>
                        <a14:foregroundMark x1="95816" y1="73460" x2="95816" y2="73460"/>
                        <a14:foregroundMark x1="95397" y1="78199" x2="95397" y2="78199"/>
                        <a14:foregroundMark x1="96234" y1="81043" x2="96234" y2="81043"/>
                        <a14:foregroundMark x1="97908" y1="80569" x2="97908" y2="80569"/>
                        <a14:backgroundMark x1="35146" y1="86256" x2="35146" y2="86256"/>
                        <a14:backgroundMark x1="70293" y1="86256" x2="70293" y2="86256"/>
                        <a14:backgroundMark x1="66946" y1="85308" x2="66946" y2="85308"/>
                        <a14:backgroundMark x1="38075" y1="85308" x2="38075" y2="85308"/>
                        <a14:backgroundMark x1="95816" y1="82938" x2="95816" y2="82938"/>
                        <a14:backgroundMark x1="82845" y1="82938" x2="82845" y2="82938"/>
                        <a14:backgroundMark x1="76987" y1="82938" x2="76987" y2="82938"/>
                        <a14:backgroundMark x1="73640" y1="82938" x2="73640" y2="82938"/>
                        <a14:backgroundMark x1="64854" y1="89100" x2="64854" y2="89100"/>
                        <a14:backgroundMark x1="97908" y1="78673" x2="97908" y2="78673"/>
                        <a14:backgroundMark x1="64854" y1="84360" x2="64854" y2="84360"/>
                        <a14:backgroundMark x1="62762" y1="90047" x2="62762" y2="90047"/>
                        <a14:backgroundMark x1="62762" y1="85782" x2="62762" y2="85782"/>
                        <a14:backgroundMark x1="62762" y1="82938" x2="62762" y2="82938"/>
                        <a14:backgroundMark x1="68201" y1="83412" x2="68201" y2="83412"/>
                        <a14:backgroundMark x1="79916" y1="82938" x2="79916" y2="82938"/>
                        <a14:backgroundMark x1="87448" y1="83886" x2="87448" y2="83886"/>
                        <a14:backgroundMark x1="89540" y1="82938" x2="89540" y2="82938"/>
                        <a14:backgroundMark x1="91632" y1="82938" x2="91632" y2="82938"/>
                        <a14:backgroundMark x1="99163" y1="81043" x2="99163" y2="81043"/>
                        <a14:backgroundMark x1="99163" y1="77725" x2="99163" y2="77725"/>
                        <a14:backgroundMark x1="99163" y1="75829" x2="99163" y2="75829"/>
                        <a14:backgroundMark x1="38075" y1="82464" x2="38075" y2="82464"/>
                        <a14:backgroundMark x1="97071" y1="81043" x2="97071" y2="81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55" y="2832733"/>
            <a:ext cx="1389449" cy="10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36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 txBox="1">
            <a:spLocks noGrp="1"/>
          </p:cNvSpPr>
          <p:nvPr>
            <p:ph type="ctrTitle"/>
          </p:nvPr>
        </p:nvSpPr>
        <p:spPr>
          <a:xfrm>
            <a:off x="311700" y="4003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PRIJEDLOZI POBOLJŠANJA</a:t>
            </a:r>
            <a:endParaRPr dirty="0"/>
          </a:p>
        </p:txBody>
      </p:sp>
      <p:sp>
        <p:nvSpPr>
          <p:cNvPr id="748" name="Google Shape;748;p34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4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4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4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4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4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4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4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4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4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4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4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4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4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4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4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4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4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4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4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4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4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4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4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4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4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z="1050" dirty="0" smtClean="0"/>
              <a:t>Razvoj Andriod i iOS aplikacija</a:t>
            </a:r>
            <a:endParaRPr sz="1050" dirty="0">
              <a:solidFill>
                <a:srgbClr val="FFFFFF"/>
              </a:solidFill>
            </a:endParaRPr>
          </a:p>
        </p:txBody>
      </p:sp>
      <p:sp>
        <p:nvSpPr>
          <p:cNvPr id="986" name="Google Shape;986;p34"/>
          <p:cNvSpPr txBox="1">
            <a:spLocks noGrp="1"/>
          </p:cNvSpPr>
          <p:nvPr>
            <p:ph type="ctrTitle" idx="4294967295"/>
          </p:nvPr>
        </p:nvSpPr>
        <p:spPr>
          <a:xfrm>
            <a:off x="6575050" y="1504833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FFFFF"/>
                </a:solidFill>
              </a:rPr>
              <a:t>STEP 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87" name="Google Shape;987;p34"/>
          <p:cNvSpPr txBox="1">
            <a:spLocks noGrp="1"/>
          </p:cNvSpPr>
          <p:nvPr>
            <p:ph type="subTitle" idx="4294967295"/>
          </p:nvPr>
        </p:nvSpPr>
        <p:spPr>
          <a:xfrm>
            <a:off x="857959" y="3362550"/>
            <a:ext cx="1544516" cy="604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z="1050" dirty="0" smtClean="0">
                <a:solidFill>
                  <a:srgbClr val="FFFFFF"/>
                </a:solidFill>
              </a:rPr>
              <a:t>Povezivanje sa firmama koje nude usluge</a:t>
            </a:r>
            <a:endParaRPr sz="1050" dirty="0">
              <a:solidFill>
                <a:srgbClr val="FFFFFF"/>
              </a:solidFill>
            </a:endParaRPr>
          </a:p>
        </p:txBody>
      </p:sp>
      <p:sp>
        <p:nvSpPr>
          <p:cNvPr id="988" name="Google Shape;988;p34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FFFFF"/>
                </a:solidFill>
              </a:rPr>
              <a:t>STEP 1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89" name="Google Shape;989;p34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z="1050" dirty="0" smtClean="0"/>
              <a:t>Povezivanje sa bankama i online plaćanje</a:t>
            </a:r>
            <a:endParaRPr sz="1050" dirty="0">
              <a:solidFill>
                <a:srgbClr val="FFFFFF"/>
              </a:solidFill>
            </a:endParaRPr>
          </a:p>
        </p:txBody>
      </p:sp>
      <p:sp>
        <p:nvSpPr>
          <p:cNvPr id="990" name="Google Shape;990;p34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FFFFF"/>
                </a:solidFill>
              </a:rPr>
              <a:t>STEP 3</a:t>
            </a:r>
            <a:endParaRPr sz="1100" dirty="0">
              <a:solidFill>
                <a:srgbClr val="FFFFFF"/>
              </a:solidFill>
            </a:endParaRPr>
          </a:p>
        </p:txBody>
      </p:sp>
      <p:cxnSp>
        <p:nvCxnSpPr>
          <p:cNvPr id="991" name="Google Shape;991;p34"/>
          <p:cNvCxnSpPr>
            <a:endCxn id="987" idx="2"/>
          </p:cNvCxnSpPr>
          <p:nvPr/>
        </p:nvCxnSpPr>
        <p:spPr>
          <a:xfrm rot="10800000" flipV="1">
            <a:off x="1630217" y="3830550"/>
            <a:ext cx="2036908" cy="136522"/>
          </a:xfrm>
          <a:prstGeom prst="bentConnector4">
            <a:avLst>
              <a:gd name="adj1" fmla="val 31043"/>
              <a:gd name="adj2" fmla="val 267446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2" name="Google Shape;992;p34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3" name="Google Shape;993;p34"/>
          <p:cNvCxnSpPr>
            <a:endCxn id="989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4" name="Google Shape;994;p34"/>
          <p:cNvCxnSpPr/>
          <p:nvPr/>
        </p:nvCxnSpPr>
        <p:spPr>
          <a:xfrm>
            <a:off x="304045" y="101846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1398" r="4502" b="13708"/>
          <a:stretch/>
        </p:blipFill>
        <p:spPr>
          <a:xfrm>
            <a:off x="1294543" y="606600"/>
            <a:ext cx="6554913" cy="4366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" t="1397" r="4222" b="13108"/>
          <a:stretch/>
        </p:blipFill>
        <p:spPr>
          <a:xfrm>
            <a:off x="1284269" y="606600"/>
            <a:ext cx="6575461" cy="43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1397" r="4260" b="13108"/>
          <a:stretch/>
        </p:blipFill>
        <p:spPr>
          <a:xfrm>
            <a:off x="1279133" y="606600"/>
            <a:ext cx="6585734" cy="43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SADRŽAJ</a:t>
            </a:r>
            <a:endParaRPr dirty="0"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rgbClr val="48FFD5"/>
                </a:solidFill>
              </a:rPr>
              <a:t>Aplikacije, korisnici i dijagrami slučajeva upotrebe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Primjeri scenarija za pojedine aktivnosti i buduća poboljšanja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rgbClr val="48FFD5"/>
                </a:solidFill>
              </a:rPr>
              <a:t>Grafički prikaz pojedinih dijelova budućeg sistema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06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rgbClr val="48FFD5"/>
                </a:solidFill>
              </a:rPr>
              <a:t>Opis sistema i funkcionalnosti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rgbClr val="48FFD5"/>
                </a:solidFill>
              </a:rPr>
              <a:t>Razlozi zbog kojih je izabran ovaj projekat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rgbClr val="48FFD5"/>
                </a:solidFill>
              </a:rPr>
              <a:t>Šta je to što ovaj sistem treba ispuniti?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Šta je SMART ZEV?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Ciljevi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Organizacija sistema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Scenario i poboljšanja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Prototipi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 idx="17"/>
          </p:nvPr>
        </p:nvSpPr>
        <p:spPr/>
        <p:txBody>
          <a:bodyPr/>
          <a:lstStyle/>
          <a:p>
            <a:r>
              <a:rPr lang="sr-Latn-RS" dirty="0" smtClean="0"/>
              <a:t>Zašto SMART ZEV?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1198" r="4260" b="13108"/>
          <a:stretch/>
        </p:blipFill>
        <p:spPr>
          <a:xfrm>
            <a:off x="1279133" y="606600"/>
            <a:ext cx="6585734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PROTOTIPI</a:t>
            </a: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51629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1398" r="4121" b="13309"/>
          <a:stretch/>
        </p:blipFill>
        <p:spPr>
          <a:xfrm>
            <a:off x="1273995" y="606600"/>
            <a:ext cx="6596009" cy="43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TIM</a:t>
            </a:r>
            <a:endParaRPr dirty="0"/>
          </a:p>
        </p:txBody>
      </p:sp>
      <p:cxnSp>
        <p:nvCxnSpPr>
          <p:cNvPr id="1108" name="Google Shape;1108;p37"/>
          <p:cNvCxnSpPr/>
          <p:nvPr/>
        </p:nvCxnSpPr>
        <p:spPr>
          <a:xfrm>
            <a:off x="4038600" y="1806888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9" name="Google Shape;1109;p37"/>
          <p:cNvCxnSpPr/>
          <p:nvPr/>
        </p:nvCxnSpPr>
        <p:spPr>
          <a:xfrm>
            <a:off x="3221149" y="2413020"/>
            <a:ext cx="2274851" cy="13751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0" name="Google Shape;1110;p37"/>
          <p:cNvCxnSpPr/>
          <p:nvPr/>
        </p:nvCxnSpPr>
        <p:spPr>
          <a:xfrm>
            <a:off x="2275367" y="3060405"/>
            <a:ext cx="3220633" cy="17721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4" name="Google Shape;1114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000" dirty="0" smtClean="0"/>
              <a:t>Mrđan POLETANOVIĆ</a:t>
            </a:r>
            <a:endParaRPr lang="es" sz="1000" dirty="0">
              <a:solidFill>
                <a:srgbClr val="FFFFFF"/>
              </a:solidFill>
            </a:endParaRPr>
          </a:p>
        </p:txBody>
      </p:sp>
      <p:sp>
        <p:nvSpPr>
          <p:cNvPr id="1115" name="Google Shape;1115;p37"/>
          <p:cNvSpPr txBox="1">
            <a:spLocks noGrp="1"/>
          </p:cNvSpPr>
          <p:nvPr>
            <p:ph type="ctrTitle" idx="4294967295"/>
          </p:nvPr>
        </p:nvSpPr>
        <p:spPr>
          <a:xfrm>
            <a:off x="5745892" y="226452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000" dirty="0" smtClean="0">
                <a:solidFill>
                  <a:srgbClr val="FFFFFF"/>
                </a:solidFill>
              </a:rPr>
              <a:t>Dimitrije KUČUK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7"/>
          <p:cNvSpPr txBox="1">
            <a:spLocks noGrp="1"/>
          </p:cNvSpPr>
          <p:nvPr>
            <p:ph type="ctrTitle" idx="4294967295"/>
          </p:nvPr>
        </p:nvSpPr>
        <p:spPr>
          <a:xfrm>
            <a:off x="5745892" y="29553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000" dirty="0" smtClean="0"/>
              <a:t>Bojan BULATOVIĆ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10;p37"/>
          <p:cNvCxnSpPr/>
          <p:nvPr/>
        </p:nvCxnSpPr>
        <p:spPr>
          <a:xfrm>
            <a:off x="1541721" y="3732028"/>
            <a:ext cx="3954279" cy="19493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" name="Google Shape;1110;p37"/>
          <p:cNvCxnSpPr/>
          <p:nvPr/>
        </p:nvCxnSpPr>
        <p:spPr>
          <a:xfrm>
            <a:off x="946298" y="4423144"/>
            <a:ext cx="4549702" cy="1772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5745892" y="3672579"/>
            <a:ext cx="146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 smtClean="0">
                <a:solidFill>
                  <a:schemeClr val="bg1"/>
                </a:solidFill>
                <a:latin typeface="Roboto Black" pitchFamily="2" charset="0"/>
                <a:ea typeface="Roboto Black" pitchFamily="2" charset="0"/>
                <a:cs typeface="Roboto" panose="02000000000000000000" pitchFamily="2" charset="0"/>
              </a:rPr>
              <a:t>Slaviša STOJAKOVIĆ</a:t>
            </a:r>
            <a:endParaRPr lang="en-US" sz="1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5892" y="4316705"/>
            <a:ext cx="146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 smtClean="0">
                <a:solidFill>
                  <a:schemeClr val="bg1"/>
                </a:solidFill>
                <a:latin typeface="Roboto Black" pitchFamily="2" charset="0"/>
                <a:ea typeface="Roboto Black" pitchFamily="2" charset="0"/>
                <a:cs typeface="Roboto" panose="02000000000000000000" pitchFamily="2" charset="0"/>
              </a:rPr>
              <a:t>Darko PRELIĆ</a:t>
            </a:r>
            <a:endParaRPr lang="en-US" sz="1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73266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HVALA NA PAŽNJI!</a:t>
            </a:r>
            <a:endParaRPr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 smtClean="0"/>
              <a:t>ŠTA JE SMART ZEV?</a:t>
            </a:r>
            <a:endParaRPr sz="24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r>
              <a:rPr lang="sr-Latn-RS" dirty="0" smtClean="0"/>
              <a:t>Smart ZEV je online sistem za automatizaciju finansijskog poslovanja jedne zajednice etažnih vlasnika. Karkeriše ga inovativan i intuitivan dizajn koji u velikoj mjeri olakšava upotrebu i čini ga jednostavnim za sve korisnike.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SMART ZEV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FUNKCIONALNOSTI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BEZBJEDNOST</a:t>
            </a:r>
            <a:endParaRPr dirty="0"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EFIKASAN I POUZDAN</a:t>
            </a:r>
            <a:endParaRPr dirty="0"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PRISTUPAČNOST</a:t>
            </a:r>
            <a:endParaRPr dirty="0"/>
          </a:p>
        </p:txBody>
      </p:sp>
      <p:sp>
        <p:nvSpPr>
          <p:cNvPr id="278" name="Google Shape;278;p23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0" name="Google Shape;280;p23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4" name="Google Shape;284;p23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3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rgbClr val="FFFFFF"/>
                </a:solidFill>
              </a:rPr>
              <a:t>ZAŠTO SMART ZEV?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rgbClr val="FFFFFF"/>
                </a:solidFill>
              </a:rPr>
              <a:t>Ljudi koji žive u zgradama troše mnogo vremena kako bi na ispravan način realizovali funkcionisanje svoje zajednice. </a:t>
            </a:r>
            <a:r>
              <a:rPr lang="sr-Latn-RS" dirty="0" smtClean="0"/>
              <a:t>Pošto na našem tržištu nije bilo sličnih i jednostavnih sistema koji bi olakšali taj proces, odlučili smo se da to bude tema našeg projekta.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8962;p54"/>
          <p:cNvGrpSpPr/>
          <p:nvPr/>
        </p:nvGrpSpPr>
        <p:grpSpPr>
          <a:xfrm>
            <a:off x="3363710" y="1821051"/>
            <a:ext cx="463227" cy="430958"/>
            <a:chOff x="-1182750" y="3962900"/>
            <a:chExt cx="294575" cy="291450"/>
          </a:xfrm>
          <a:solidFill>
            <a:srgbClr val="48FFD5"/>
          </a:solidFill>
        </p:grpSpPr>
        <p:sp>
          <p:nvSpPr>
            <p:cNvPr id="80" name="Google Shape;8963;p54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964;p54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965;p54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966;p54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967;p54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968;p54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969;p54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9582;p55"/>
          <p:cNvGrpSpPr/>
          <p:nvPr/>
        </p:nvGrpSpPr>
        <p:grpSpPr>
          <a:xfrm>
            <a:off x="2686368" y="1330585"/>
            <a:ext cx="323790" cy="213822"/>
            <a:chOff x="5358450" y="4015675"/>
            <a:chExt cx="289875" cy="191425"/>
          </a:xfrm>
          <a:solidFill>
            <a:srgbClr val="48FFD5"/>
          </a:solidFill>
        </p:grpSpPr>
        <p:sp>
          <p:nvSpPr>
            <p:cNvPr id="88" name="Google Shape;9583;p55"/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84;p55"/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85;p55"/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86;p55"/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15;p55"/>
          <p:cNvGrpSpPr/>
          <p:nvPr/>
        </p:nvGrpSpPr>
        <p:grpSpPr>
          <a:xfrm>
            <a:off x="1165814" y="1817906"/>
            <a:ext cx="498794" cy="442010"/>
            <a:chOff x="1049375" y="2318350"/>
            <a:chExt cx="298525" cy="295400"/>
          </a:xfrm>
          <a:solidFill>
            <a:srgbClr val="48FFD5"/>
          </a:solidFill>
        </p:grpSpPr>
        <p:sp>
          <p:nvSpPr>
            <p:cNvPr id="93" name="Google Shape;9216;p55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217;p55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218;p55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219;p55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5214;p46"/>
          <p:cNvGrpSpPr/>
          <p:nvPr/>
        </p:nvGrpSpPr>
        <p:grpSpPr>
          <a:xfrm>
            <a:off x="1100945" y="3380795"/>
            <a:ext cx="445094" cy="436738"/>
            <a:chOff x="-62518200" y="2692475"/>
            <a:chExt cx="318225" cy="289100"/>
          </a:xfrm>
          <a:solidFill>
            <a:srgbClr val="48FFD5"/>
          </a:solidFill>
        </p:grpSpPr>
        <p:sp>
          <p:nvSpPr>
            <p:cNvPr id="98" name="Google Shape;5215;p46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16;p46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9212;p55"/>
          <p:cNvSpPr/>
          <p:nvPr/>
        </p:nvSpPr>
        <p:spPr>
          <a:xfrm>
            <a:off x="3191686" y="3572369"/>
            <a:ext cx="365760" cy="457200"/>
          </a:xfrm>
          <a:custGeom>
            <a:avLst/>
            <a:gdLst/>
            <a:ahLst/>
            <a:cxnLst/>
            <a:rect l="l" t="t" r="r" b="b"/>
            <a:pathLst>
              <a:path w="11973" h="11815" extrusionOk="0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43045" y="58277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rgbClr val="FFFFFF"/>
                </a:solidFill>
              </a:rPr>
              <a:t>CILJEVI SMART ZEV-a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dk1"/>
                </a:solidFill>
              </a:rPr>
              <a:t>BESPLATAN SISTEM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dk1"/>
                </a:solidFill>
              </a:rPr>
              <a:t>SVE NA JEDNOM MJESTU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dk1"/>
                </a:solidFill>
              </a:rPr>
              <a:t>SMANJENJE PAPIROLOGIJE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 flipV="1">
            <a:off x="0" y="1193005"/>
            <a:ext cx="4253501" cy="457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09" name="Google Shape;409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3" name="Google Shape;413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419;p46"/>
          <p:cNvGrpSpPr/>
          <p:nvPr/>
        </p:nvGrpSpPr>
        <p:grpSpPr>
          <a:xfrm>
            <a:off x="911248" y="1924041"/>
            <a:ext cx="303835" cy="327716"/>
            <a:chOff x="-62511900" y="4129100"/>
            <a:chExt cx="304050" cy="282000"/>
          </a:xfrm>
          <a:solidFill>
            <a:schemeClr val="tx1"/>
          </a:solidFill>
        </p:grpSpPr>
        <p:sp>
          <p:nvSpPr>
            <p:cNvPr id="51" name="Google Shape;5420;p4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21;p4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22;p4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23;p4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24;p4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1254731" y="57724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rgbClr val="FFFFFF"/>
                </a:solidFill>
              </a:rPr>
              <a:t>CILJEVI SMART ZEV-a?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7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2" name="Google Shape;452;p27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4" name="Google Shape;454;p27"/>
          <p:cNvCxnSpPr/>
          <p:nvPr/>
        </p:nvCxnSpPr>
        <p:spPr>
          <a:xfrm>
            <a:off x="4839128" y="1183846"/>
            <a:ext cx="4384097" cy="1149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rgbClr val="0E2A47"/>
                </a:solidFill>
              </a:rPr>
              <a:t>ELEGANTAN DIZAJN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rgbClr val="0E2A47"/>
                </a:solidFill>
              </a:rPr>
              <a:t>LAKOĆA UPOTREBE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rgbClr val="0E2A47"/>
                </a:solidFill>
              </a:rPr>
              <a:t>OLAKŠANO POSLOVANJE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116" name="Google Shape;8745;p54"/>
          <p:cNvGrpSpPr/>
          <p:nvPr/>
        </p:nvGrpSpPr>
        <p:grpSpPr>
          <a:xfrm>
            <a:off x="7983117" y="1909810"/>
            <a:ext cx="274320" cy="274320"/>
            <a:chOff x="-2419325" y="2408150"/>
            <a:chExt cx="291450" cy="291450"/>
          </a:xfrm>
          <a:solidFill>
            <a:srgbClr val="041A2C"/>
          </a:solidFill>
        </p:grpSpPr>
        <p:sp>
          <p:nvSpPr>
            <p:cNvPr id="117" name="Google Shape;8746;p54"/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747;p54"/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748;p54"/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749;p54"/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750;p54"/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751;p54"/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752;p54"/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379545" y="154328"/>
            <a:ext cx="8520600" cy="606600"/>
          </a:xfrm>
        </p:spPr>
        <p:txBody>
          <a:bodyPr/>
          <a:lstStyle/>
          <a:p>
            <a:r>
              <a:rPr lang="sr-Latn-RS" dirty="0" smtClean="0"/>
              <a:t>ORGANIZACIJA SISTEMA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1944366" y="2545642"/>
            <a:ext cx="381000" cy="385023"/>
          </a:xfrm>
          <a:prstGeom prst="mathPlus">
            <a:avLst>
              <a:gd name="adj1" fmla="val 10266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4335105" y="752152"/>
            <a:ext cx="381000" cy="385023"/>
          </a:xfrm>
          <a:prstGeom prst="mathPlus">
            <a:avLst>
              <a:gd name="adj1" fmla="val 10266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6833452" y="2719110"/>
            <a:ext cx="381000" cy="385023"/>
          </a:xfrm>
          <a:prstGeom prst="mathPlus">
            <a:avLst>
              <a:gd name="adj1" fmla="val 10266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335105" y="4539758"/>
            <a:ext cx="381000" cy="385023"/>
          </a:xfrm>
          <a:prstGeom prst="mathPlus">
            <a:avLst>
              <a:gd name="adj1" fmla="val 10266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ular Arrow 12"/>
          <p:cNvSpPr/>
          <p:nvPr/>
        </p:nvSpPr>
        <p:spPr>
          <a:xfrm>
            <a:off x="2754532" y="991562"/>
            <a:ext cx="4064025" cy="4064025"/>
          </a:xfrm>
          <a:prstGeom prst="circularArrow">
            <a:avLst>
              <a:gd name="adj1" fmla="val 6898"/>
              <a:gd name="adj2" fmla="val 465009"/>
              <a:gd name="adj3" fmla="val 1159901"/>
              <a:gd name="adj4" fmla="val 19927606"/>
              <a:gd name="adj5" fmla="val 8047"/>
            </a:avLst>
          </a:prstGeom>
          <a:solidFill>
            <a:srgbClr val="48FF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5197889" y="3795364"/>
            <a:ext cx="1365502" cy="862156"/>
          </a:xfrm>
          <a:custGeom>
            <a:avLst/>
            <a:gdLst>
              <a:gd name="connsiteX0" fmla="*/ 0 w 1365502"/>
              <a:gd name="connsiteY0" fmla="*/ 0 h 908341"/>
              <a:gd name="connsiteX1" fmla="*/ 1365502 w 1365502"/>
              <a:gd name="connsiteY1" fmla="*/ 0 h 908341"/>
              <a:gd name="connsiteX2" fmla="*/ 1365502 w 1365502"/>
              <a:gd name="connsiteY2" fmla="*/ 908341 h 908341"/>
              <a:gd name="connsiteX3" fmla="*/ 0 w 1365502"/>
              <a:gd name="connsiteY3" fmla="*/ 908341 h 908341"/>
              <a:gd name="connsiteX4" fmla="*/ 0 w 1365502"/>
              <a:gd name="connsiteY4" fmla="*/ 0 h 9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502" h="908341">
                <a:moveTo>
                  <a:pt x="0" y="0"/>
                </a:moveTo>
                <a:lnTo>
                  <a:pt x="1365502" y="0"/>
                </a:lnTo>
                <a:lnTo>
                  <a:pt x="1365502" y="908341"/>
                </a:lnTo>
                <a:lnTo>
                  <a:pt x="0" y="9083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1154" r="97308">
                          <a14:foregroundMark x1="51923" y1="24742" x2="51923" y2="24742"/>
                          <a14:foregroundMark x1="50385" y1="24742" x2="50385" y2="24742"/>
                          <a14:foregroundMark x1="50385" y1="24742" x2="49231" y2="29381"/>
                          <a14:foregroundMark x1="51154" y1="33505" x2="51154" y2="33505"/>
                          <a14:foregroundMark x1="55769" y1="29381" x2="59615" y2="29381"/>
                          <a14:foregroundMark x1="64231" y1="26289" x2="64231" y2="26289"/>
                          <a14:foregroundMark x1="64231" y1="26289" x2="64231" y2="26289"/>
                          <a14:foregroundMark x1="64231" y1="24742" x2="64231" y2="24742"/>
                          <a14:foregroundMark x1="65385" y1="26289" x2="65385" y2="26289"/>
                          <a14:foregroundMark x1="56923" y1="18041" x2="56923" y2="18041"/>
                          <a14:foregroundMark x1="55000" y1="22165" x2="55000" y2="22165"/>
                          <a14:foregroundMark x1="51154" y1="24742" x2="51154" y2="24742"/>
                          <a14:foregroundMark x1="51923" y1="27835" x2="51923" y2="27835"/>
                          <a14:foregroundMark x1="58846" y1="27835" x2="58846" y2="27835"/>
                          <a14:foregroundMark x1="61538" y1="24742" x2="61538" y2="24742"/>
                          <a14:foregroundMark x1="62308" y1="24742" x2="65385" y2="30412"/>
                          <a14:foregroundMark x1="65385" y1="31959" x2="65385" y2="31959"/>
                          <a14:foregroundMark x1="65385" y1="33505" x2="65385" y2="33505"/>
                          <a14:foregroundMark x1="66154" y1="30412" x2="66154" y2="26289"/>
                          <a14:foregroundMark x1="65385" y1="24742" x2="65385" y2="24742"/>
                          <a14:foregroundMark x1="65385" y1="20619" x2="65385" y2="20619"/>
                          <a14:foregroundMark x1="63462" y1="20619" x2="60385" y2="20619"/>
                          <a14:foregroundMark x1="49231" y1="19072" x2="49231" y2="19072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b="-6953"/>
            </a:stretch>
          </a:blip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0" tIns="69850" rIns="69850" bIns="69850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 kern="1200" dirty="0"/>
          </a:p>
        </p:txBody>
      </p:sp>
      <p:sp>
        <p:nvSpPr>
          <p:cNvPr id="15" name="Circular Arrow 14"/>
          <p:cNvSpPr/>
          <p:nvPr/>
        </p:nvSpPr>
        <p:spPr>
          <a:xfrm>
            <a:off x="2607833" y="556492"/>
            <a:ext cx="4064025" cy="4064025"/>
          </a:xfrm>
          <a:prstGeom prst="circularArrow">
            <a:avLst>
              <a:gd name="adj1" fmla="val 6898"/>
              <a:gd name="adj2" fmla="val 465009"/>
              <a:gd name="adj3" fmla="val 6520950"/>
              <a:gd name="adj4" fmla="val 4244998"/>
              <a:gd name="adj5" fmla="val 8047"/>
            </a:avLst>
          </a:prstGeom>
          <a:solidFill>
            <a:srgbClr val="48FF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5"/>
          <p:cNvSpPr/>
          <p:nvPr/>
        </p:nvSpPr>
        <p:spPr>
          <a:xfrm>
            <a:off x="2754532" y="3549252"/>
            <a:ext cx="1060723" cy="949643"/>
          </a:xfrm>
          <a:custGeom>
            <a:avLst/>
            <a:gdLst>
              <a:gd name="connsiteX0" fmla="*/ 0 w 1060723"/>
              <a:gd name="connsiteY0" fmla="*/ 0 h 949643"/>
              <a:gd name="connsiteX1" fmla="*/ 1060723 w 1060723"/>
              <a:gd name="connsiteY1" fmla="*/ 0 h 949643"/>
              <a:gd name="connsiteX2" fmla="*/ 1060723 w 1060723"/>
              <a:gd name="connsiteY2" fmla="*/ 949643 h 949643"/>
              <a:gd name="connsiteX3" fmla="*/ 0 w 1060723"/>
              <a:gd name="connsiteY3" fmla="*/ 949643 h 949643"/>
              <a:gd name="connsiteX4" fmla="*/ 0 w 1060723"/>
              <a:gd name="connsiteY4" fmla="*/ 0 h 94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23" h="949643">
                <a:moveTo>
                  <a:pt x="0" y="0"/>
                </a:moveTo>
                <a:lnTo>
                  <a:pt x="1060723" y="0"/>
                </a:lnTo>
                <a:lnTo>
                  <a:pt x="1060723" y="949643"/>
                </a:lnTo>
                <a:lnTo>
                  <a:pt x="0" y="94964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700" kern="1200" dirty="0"/>
          </a:p>
        </p:txBody>
      </p:sp>
      <p:sp>
        <p:nvSpPr>
          <p:cNvPr id="17" name="Circular Arrow 16"/>
          <p:cNvSpPr/>
          <p:nvPr/>
        </p:nvSpPr>
        <p:spPr>
          <a:xfrm>
            <a:off x="2345220" y="760928"/>
            <a:ext cx="4064025" cy="4064025"/>
          </a:xfrm>
          <a:prstGeom prst="circularArrow">
            <a:avLst>
              <a:gd name="adj1" fmla="val 6898"/>
              <a:gd name="adj2" fmla="val 465009"/>
              <a:gd name="adj3" fmla="val 12027171"/>
              <a:gd name="adj4" fmla="val 9183015"/>
              <a:gd name="adj5" fmla="val 8047"/>
            </a:avLst>
          </a:prstGeom>
          <a:solidFill>
            <a:srgbClr val="48FF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 17"/>
          <p:cNvSpPr/>
          <p:nvPr/>
        </p:nvSpPr>
        <p:spPr>
          <a:xfrm>
            <a:off x="2504131" y="968501"/>
            <a:ext cx="1503443" cy="1072713"/>
          </a:xfrm>
          <a:custGeom>
            <a:avLst/>
            <a:gdLst>
              <a:gd name="connsiteX0" fmla="*/ 0 w 1377492"/>
              <a:gd name="connsiteY0" fmla="*/ 0 h 1072713"/>
              <a:gd name="connsiteX1" fmla="*/ 1377492 w 1377492"/>
              <a:gd name="connsiteY1" fmla="*/ 0 h 1072713"/>
              <a:gd name="connsiteX2" fmla="*/ 1377492 w 1377492"/>
              <a:gd name="connsiteY2" fmla="*/ 1072713 h 1072713"/>
              <a:gd name="connsiteX3" fmla="*/ 0 w 1377492"/>
              <a:gd name="connsiteY3" fmla="*/ 1072713 h 1072713"/>
              <a:gd name="connsiteX4" fmla="*/ 0 w 1377492"/>
              <a:gd name="connsiteY4" fmla="*/ 0 h 107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492" h="1072713">
                <a:moveTo>
                  <a:pt x="0" y="0"/>
                </a:moveTo>
                <a:lnTo>
                  <a:pt x="1377492" y="0"/>
                </a:lnTo>
                <a:lnTo>
                  <a:pt x="1377492" y="1072713"/>
                </a:lnTo>
                <a:lnTo>
                  <a:pt x="0" y="1072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78" b="89778" l="0" r="100000">
                          <a14:foregroundMark x1="24444" y1="45333" x2="24444" y2="45333"/>
                          <a14:foregroundMark x1="9333" y1="39556" x2="45333" y2="56444"/>
                          <a14:foregroundMark x1="45333" y1="56444" x2="48444" y2="53778"/>
                          <a14:foregroundMark x1="12000" y1="60889" x2="38222" y2="36000"/>
                          <a14:foregroundMark x1="10222" y1="52444" x2="47556" y2="46667"/>
                          <a14:foregroundMark x1="11111" y1="39556" x2="36444" y2="36000"/>
                          <a14:foregroundMark x1="16000" y1="60000" x2="40000" y2="55111"/>
                          <a14:foregroundMark x1="37333" y1="28444" x2="59556" y2="24000"/>
                          <a14:foregroundMark x1="60444" y1="24000" x2="61333" y2="44444"/>
                          <a14:foregroundMark x1="61333" y1="46667" x2="47111" y2="48000"/>
                          <a14:foregroundMark x1="54667" y1="36889" x2="50222" y2="33333"/>
                          <a14:foregroundMark x1="48444" y1="32444" x2="37333" y2="36889"/>
                          <a14:foregroundMark x1="35556" y1="40444" x2="49333" y2="43111"/>
                          <a14:foregroundMark x1="40000" y1="44444" x2="52000" y2="44444"/>
                          <a14:foregroundMark x1="34222" y1="46667" x2="46222" y2="44444"/>
                          <a14:foregroundMark x1="21333" y1="48000" x2="21333" y2="48000"/>
                          <a14:foregroundMark x1="12444" y1="43111" x2="12444" y2="43111"/>
                          <a14:foregroundMark x1="11111" y1="48000" x2="11111" y2="48000"/>
                          <a14:foregroundMark x1="17778" y1="44444" x2="17778" y2="44444"/>
                          <a14:foregroundMark x1="26222" y1="44444" x2="26222" y2="44444"/>
                          <a14:foregroundMark x1="28889" y1="41778" x2="28889" y2="41778"/>
                          <a14:foregroundMark x1="31556" y1="41778" x2="31556" y2="41778"/>
                          <a14:foregroundMark x1="32444" y1="36889" x2="32444" y2="36889"/>
                          <a14:foregroundMark x1="41778" y1="36889" x2="41778" y2="36889"/>
                          <a14:foregroundMark x1="39111" y1="32444" x2="39111" y2="32444"/>
                          <a14:foregroundMark x1="46222" y1="32444" x2="46222" y2="32444"/>
                          <a14:foregroundMark x1="52000" y1="32444" x2="52000" y2="32444"/>
                          <a14:foregroundMark x1="59111" y1="28444" x2="59111" y2="28444"/>
                          <a14:foregroundMark x1="55556" y1="33333" x2="55556" y2="38222"/>
                          <a14:foregroundMark x1="55556" y1="48000" x2="52000" y2="50222"/>
                          <a14:foregroundMark x1="44444" y1="50222" x2="44444" y2="50222"/>
                          <a14:foregroundMark x1="43556" y1="50222" x2="40000" y2="53778"/>
                          <a14:foregroundMark x1="34222" y1="57333" x2="30667" y2="57333"/>
                          <a14:foregroundMark x1="26222" y1="57333" x2="24000" y2="57333"/>
                          <a14:foregroundMark x1="19556" y1="57333" x2="19556" y2="57333"/>
                          <a14:foregroundMark x1="19556" y1="57333" x2="19556" y2="57333"/>
                          <a14:foregroundMark x1="19556" y1="58667" x2="19556" y2="58667"/>
                          <a14:foregroundMark x1="17778" y1="60889" x2="17778" y2="60889"/>
                          <a14:foregroundMark x1="15111" y1="60889" x2="15111" y2="60889"/>
                          <a14:foregroundMark x1="14222" y1="57333" x2="14222" y2="57333"/>
                          <a14:foregroundMark x1="16889" y1="46667" x2="23111" y2="45333"/>
                          <a14:foregroundMark x1="31556" y1="43111" x2="38222" y2="48000"/>
                          <a14:foregroundMark x1="38222" y1="48889" x2="41778" y2="48889"/>
                          <a14:foregroundMark x1="44444" y1="48000" x2="47111" y2="45333"/>
                          <a14:foregroundMark x1="52889" y1="44444" x2="57333" y2="44444"/>
                          <a14:foregroundMark x1="58222" y1="31111" x2="58222" y2="31111"/>
                          <a14:foregroundMark x1="55556" y1="31111" x2="55556" y2="31111"/>
                          <a14:foregroundMark x1="52889" y1="29778" x2="52889" y2="29778"/>
                          <a14:foregroundMark x1="52889" y1="29778" x2="50222" y2="29778"/>
                          <a14:foregroundMark x1="46222" y1="32444" x2="46222" y2="32444"/>
                          <a14:foregroundMark x1="43556" y1="32444" x2="43556" y2="32444"/>
                          <a14:foregroundMark x1="39111" y1="33333" x2="39111" y2="33333"/>
                          <a14:foregroundMark x1="32444" y1="36889" x2="32444" y2="36889"/>
                          <a14:foregroundMark x1="28000" y1="38222" x2="28000" y2="38222"/>
                          <a14:foregroundMark x1="22222" y1="38222" x2="22222" y2="38222"/>
                          <a14:foregroundMark x1="16000" y1="40444" x2="16000" y2="40444"/>
                          <a14:foregroundMark x1="14222" y1="40444" x2="14222" y2="40444"/>
                          <a14:foregroundMark x1="14222" y1="40444" x2="14222" y2="40444"/>
                          <a14:foregroundMark x1="16889" y1="40444" x2="21333" y2="39556"/>
                          <a14:foregroundMark x1="24444" y1="36889" x2="28889" y2="36889"/>
                          <a14:foregroundMark x1="31556" y1="36000" x2="31556" y2="36000"/>
                          <a14:foregroundMark x1="33333" y1="36000" x2="33333" y2="36000"/>
                          <a14:foregroundMark x1="33333" y1="36000" x2="33333" y2="36000"/>
                          <a14:foregroundMark x1="35556" y1="36000" x2="35556" y2="36000"/>
                          <a14:foregroundMark x1="36444" y1="36000" x2="36444" y2="36000"/>
                          <a14:foregroundMark x1="41778" y1="36000" x2="41778" y2="36000"/>
                          <a14:foregroundMark x1="46222" y1="36000" x2="48444" y2="36000"/>
                          <a14:foregroundMark x1="49333" y1="36000" x2="52000" y2="36000"/>
                          <a14:foregroundMark x1="52889" y1="36000" x2="55556" y2="36000"/>
                          <a14:foregroundMark x1="58222" y1="36000" x2="58222" y2="36000"/>
                          <a14:foregroundMark x1="59556" y1="36000" x2="59556" y2="36000"/>
                          <a14:foregroundMark x1="58222" y1="32444" x2="58222" y2="32444"/>
                          <a14:foregroundMark x1="54667" y1="26222" x2="54667" y2="26222"/>
                          <a14:foregroundMark x1="49333" y1="26222" x2="49333" y2="26222"/>
                          <a14:foregroundMark x1="46222" y1="26222" x2="46222" y2="26222"/>
                          <a14:foregroundMark x1="39111" y1="28444" x2="39111" y2="28444"/>
                          <a14:foregroundMark x1="35556" y1="31111" x2="35556" y2="31111"/>
                          <a14:foregroundMark x1="35556" y1="31111" x2="35556" y2="31111"/>
                          <a14:foregroundMark x1="30667" y1="34667" x2="30667" y2="34667"/>
                          <a14:foregroundMark x1="26222" y1="36889" x2="26222" y2="36889"/>
                          <a14:foregroundMark x1="23111" y1="39556" x2="23111" y2="39556"/>
                          <a14:foregroundMark x1="19556" y1="39556" x2="19556" y2="39556"/>
                          <a14:foregroundMark x1="14222" y1="40444" x2="14222" y2="40444"/>
                          <a14:foregroundMark x1="11111" y1="40444" x2="11111" y2="40444"/>
                          <a14:foregroundMark x1="9333" y1="40444" x2="9333" y2="40444"/>
                          <a14:foregroundMark x1="11111" y1="36000" x2="11111" y2="36000"/>
                          <a14:foregroundMark x1="16889" y1="34667" x2="24444" y2="32444"/>
                          <a14:foregroundMark x1="27111" y1="29778" x2="29778" y2="29778"/>
                          <a14:foregroundMark x1="31556" y1="29778" x2="35111" y2="29778"/>
                          <a14:foregroundMark x1="37333" y1="29778" x2="40000" y2="29778"/>
                          <a14:foregroundMark x1="44444" y1="29778" x2="47111" y2="29778"/>
                          <a14:foregroundMark x1="49333" y1="29778" x2="55556" y2="29778"/>
                          <a14:foregroundMark x1="58222" y1="29778" x2="58222" y2="29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 dirty="0"/>
          </a:p>
        </p:txBody>
      </p:sp>
      <p:sp>
        <p:nvSpPr>
          <p:cNvPr id="19" name="Circular Arrow 18"/>
          <p:cNvSpPr/>
          <p:nvPr/>
        </p:nvSpPr>
        <p:spPr>
          <a:xfrm>
            <a:off x="2600386" y="984433"/>
            <a:ext cx="4064025" cy="4064025"/>
          </a:xfrm>
          <a:prstGeom prst="circularArrow">
            <a:avLst>
              <a:gd name="adj1" fmla="val 6898"/>
              <a:gd name="adj2" fmla="val 465009"/>
              <a:gd name="adj3" fmla="val 16810134"/>
              <a:gd name="adj4" fmla="val 14889465"/>
              <a:gd name="adj5" fmla="val 8047"/>
            </a:avLst>
          </a:prstGeom>
          <a:solidFill>
            <a:srgbClr val="48FF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/>
          <p:cNvGrpSpPr/>
          <p:nvPr/>
        </p:nvGrpSpPr>
        <p:grpSpPr>
          <a:xfrm>
            <a:off x="368222" y="4043562"/>
            <a:ext cx="1645919" cy="365760"/>
            <a:chOff x="718482" y="5023946"/>
            <a:chExt cx="1645855" cy="379105"/>
          </a:xfrm>
          <a:pattFill prst="pct5">
            <a:fgClr>
              <a:srgbClr val="48FFD5"/>
            </a:fgClr>
            <a:bgClr>
              <a:schemeClr val="bg1"/>
            </a:bgClr>
          </a:pattFill>
        </p:grpSpPr>
        <p:sp>
          <p:nvSpPr>
            <p:cNvPr id="21" name="Line Callout 1 20"/>
            <p:cNvSpPr/>
            <p:nvPr/>
          </p:nvSpPr>
          <p:spPr>
            <a:xfrm rot="10800000">
              <a:off x="819796" y="5053050"/>
              <a:ext cx="1462983" cy="331717"/>
            </a:xfrm>
            <a:prstGeom prst="borderCallout1">
              <a:avLst>
                <a:gd name="adj1" fmla="val 46974"/>
                <a:gd name="adj2" fmla="val -88"/>
                <a:gd name="adj3" fmla="val 121840"/>
                <a:gd name="adj4" fmla="val -54480"/>
              </a:avLst>
            </a:prstGeom>
            <a:grpFill/>
            <a:ln w="12700"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8482" y="5023946"/>
              <a:ext cx="1645855" cy="379105"/>
            </a:xfrm>
            <a:prstGeom prst="rect">
              <a:avLst/>
            </a:prstGeom>
            <a:pattFill prst="pct25">
              <a:fgClr>
                <a:srgbClr val="48FFD5"/>
              </a:fgClr>
              <a:bgClr>
                <a:schemeClr val="bg1"/>
              </a:bgClr>
            </a:pattFill>
            <a:ln w="12700">
              <a:solidFill>
                <a:srgbClr val="48FFD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Baza </a:t>
              </a:r>
              <a:r>
                <a:rPr lang="sr-Latn-BA" dirty="0" smtClean="0">
                  <a:solidFill>
                    <a:srgbClr val="041A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podataka</a:t>
              </a:r>
            </a:p>
          </p:txBody>
        </p:sp>
      </p:grpSp>
      <p:sp>
        <p:nvSpPr>
          <p:cNvPr id="23" name="Line Callout 2 22"/>
          <p:cNvSpPr/>
          <p:nvPr/>
        </p:nvSpPr>
        <p:spPr>
          <a:xfrm>
            <a:off x="6965256" y="1561566"/>
            <a:ext cx="1465132" cy="523220"/>
          </a:xfrm>
          <a:prstGeom prst="borderCallout2">
            <a:avLst>
              <a:gd name="adj1" fmla="val 30705"/>
              <a:gd name="adj2" fmla="val -2995"/>
              <a:gd name="adj3" fmla="val -3169"/>
              <a:gd name="adj4" fmla="val -17557"/>
              <a:gd name="adj5" fmla="val -3071"/>
              <a:gd name="adj6" fmla="val -38661"/>
            </a:avLst>
          </a:prstGeom>
          <a:pattFill prst="pct30">
            <a:fgClr>
              <a:srgbClr val="48FFD5"/>
            </a:fgClr>
            <a:bgClr>
              <a:schemeClr val="bg1"/>
            </a:bgClr>
          </a:pattFill>
          <a:ln w="127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r-Latn-BA" dirty="0" smtClean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Aplikacija za predsjednika</a:t>
            </a:r>
            <a:endParaRPr lang="en-US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7404802" y="4311088"/>
            <a:ext cx="1447800" cy="5232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6452"/>
              <a:gd name="adj5" fmla="val -25126"/>
              <a:gd name="adj6" fmla="val -49336"/>
            </a:avLst>
          </a:prstGeom>
          <a:pattFill prst="pct25">
            <a:fgClr>
              <a:srgbClr val="48FFD5"/>
            </a:fgClr>
            <a:bgClr>
              <a:schemeClr val="bg1"/>
            </a:bgClr>
          </a:pattFill>
          <a:ln w="12700"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sr-Latn-BA" dirty="0" smtClean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Aplikacija za korisnika</a:t>
            </a:r>
            <a:endParaRPr lang="en-US" dirty="0">
              <a:solidFill>
                <a:srgbClr val="05233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9642" y="1670636"/>
            <a:ext cx="1547055" cy="523219"/>
            <a:chOff x="684162" y="2273642"/>
            <a:chExt cx="1551250" cy="492368"/>
          </a:xfrm>
          <a:pattFill prst="pct3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26" name="Line Callout 2 25"/>
            <p:cNvSpPr/>
            <p:nvPr/>
          </p:nvSpPr>
          <p:spPr>
            <a:xfrm rot="10800000">
              <a:off x="746013" y="2398931"/>
              <a:ext cx="1467007" cy="344193"/>
            </a:xfrm>
            <a:prstGeom prst="borderCallout2">
              <a:avLst>
                <a:gd name="adj1" fmla="val 71576"/>
                <a:gd name="adj2" fmla="val 925"/>
                <a:gd name="adj3" fmla="val 110253"/>
                <a:gd name="adj4" fmla="val -18579"/>
                <a:gd name="adj5" fmla="val 110508"/>
                <a:gd name="adj6" fmla="val -34810"/>
              </a:avLst>
            </a:prstGeom>
            <a:grpFill/>
            <a:ln w="12700"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4162" y="2273642"/>
              <a:ext cx="1551250" cy="492368"/>
            </a:xfrm>
            <a:prstGeom prst="rect">
              <a:avLst/>
            </a:prstGeom>
            <a:pattFill prst="pct30">
              <a:fgClr>
                <a:srgbClr val="48FFD5"/>
              </a:fgClr>
              <a:bgClr>
                <a:schemeClr val="bg1"/>
              </a:bgClr>
            </a:pattFill>
            <a:ln w="12700" cmpd="sng">
              <a:solidFill>
                <a:srgbClr val="48FFD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dirty="0" smtClean="0">
                  <a:solidFill>
                    <a:srgbClr val="05233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Aplikacija za administratora</a:t>
              </a:r>
              <a:endParaRPr lang="en-US" dirty="0">
                <a:solidFill>
                  <a:srgbClr val="05233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70" y="1011636"/>
            <a:ext cx="13779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Google Shape;596;p28"/>
          <p:cNvCxnSpPr/>
          <p:nvPr/>
        </p:nvCxnSpPr>
        <p:spPr>
          <a:xfrm>
            <a:off x="332002" y="68287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8829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"/>
          <p:cNvSpPr txBox="1">
            <a:spLocks noGrp="1"/>
          </p:cNvSpPr>
          <p:nvPr>
            <p:ph type="ctrTitle"/>
          </p:nvPr>
        </p:nvSpPr>
        <p:spPr>
          <a:xfrm>
            <a:off x="311700" y="13084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KORISNICI</a:t>
            </a:r>
            <a:endParaRPr dirty="0"/>
          </a:p>
        </p:txBody>
      </p:sp>
      <p:cxnSp>
        <p:nvCxnSpPr>
          <p:cNvPr id="610" name="Google Shape;610;p29"/>
          <p:cNvCxnSpPr/>
          <p:nvPr/>
        </p:nvCxnSpPr>
        <p:spPr>
          <a:xfrm>
            <a:off x="301426" y="71952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roup 12"/>
          <p:cNvGrpSpPr/>
          <p:nvPr/>
        </p:nvGrpSpPr>
        <p:grpSpPr>
          <a:xfrm>
            <a:off x="3657600" y="965771"/>
            <a:ext cx="2232314" cy="3965825"/>
            <a:chOff x="3657600" y="1371600"/>
            <a:chExt cx="2209800" cy="4800600"/>
          </a:xfrm>
          <a:solidFill>
            <a:srgbClr val="48FFD5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3657600" y="1371600"/>
              <a:ext cx="2209800" cy="4800600"/>
              <a:chOff x="1066800" y="1219200"/>
              <a:chExt cx="2209800" cy="4953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1066800" y="1219200"/>
                <a:ext cx="2209800" cy="4953000"/>
              </a:xfrm>
              <a:prstGeom prst="rect">
                <a:avLst/>
              </a:prstGeom>
              <a:grp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r-Latn-BA" sz="2000" dirty="0" smtClean="0">
                    <a:solidFill>
                      <a:srgbClr val="041A2C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Predsjednik</a:t>
                </a:r>
                <a:endParaRPr lang="en-US" sz="2000" dirty="0">
                  <a:solidFill>
                    <a:srgbClr val="041A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71600" y="4425351"/>
                <a:ext cx="1619250" cy="1670650"/>
              </a:xfrm>
              <a:prstGeom prst="ellipse">
                <a:avLst/>
              </a:prstGeom>
              <a:grpFill/>
              <a:ln w="12700">
                <a:solidFill>
                  <a:srgbClr val="041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203" y="4732064"/>
              <a:ext cx="1051897" cy="1113061"/>
            </a:xfrm>
            <a:prstGeom prst="rect">
              <a:avLst/>
            </a:prstGeom>
            <a:grpFill/>
            <a:ln w="9525">
              <a:solidFill>
                <a:srgbClr val="48FF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108364" y="965771"/>
            <a:ext cx="2168236" cy="3965825"/>
            <a:chOff x="1066800" y="1371600"/>
            <a:chExt cx="2209800" cy="4800600"/>
          </a:xfrm>
          <a:solidFill>
            <a:srgbClr val="48FFD5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1066800" y="1371600"/>
              <a:ext cx="2209800" cy="4800600"/>
              <a:chOff x="1066800" y="1219200"/>
              <a:chExt cx="2209800" cy="4953000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1066800" y="1219200"/>
                <a:ext cx="2209800" cy="4953000"/>
              </a:xfrm>
              <a:prstGeom prst="rect">
                <a:avLst/>
              </a:prstGeom>
              <a:grp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r-Latn-BA" sz="2000" dirty="0" smtClean="0">
                    <a:solidFill>
                      <a:srgbClr val="041A2C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Administrator</a:t>
                </a:r>
                <a:endParaRPr lang="en-US" sz="2000" dirty="0">
                  <a:solidFill>
                    <a:srgbClr val="041A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52550" y="4495800"/>
                <a:ext cx="1638300" cy="1600200"/>
              </a:xfrm>
              <a:prstGeom prst="ellipse">
                <a:avLst/>
              </a:prstGeom>
              <a:grpFill/>
              <a:ln w="12700">
                <a:solidFill>
                  <a:srgbClr val="052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628" y="4848058"/>
              <a:ext cx="1009973" cy="997067"/>
            </a:xfrm>
            <a:prstGeom prst="rect">
              <a:avLst/>
            </a:prstGeom>
            <a:grpFill/>
            <a:ln w="9525">
              <a:solidFill>
                <a:srgbClr val="48FF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6270913" y="965771"/>
            <a:ext cx="2190461" cy="3965825"/>
            <a:chOff x="6251575" y="1371600"/>
            <a:chExt cx="2209800" cy="4800600"/>
          </a:xfrm>
          <a:solidFill>
            <a:srgbClr val="48FFD5"/>
          </a:solidFill>
        </p:grpSpPr>
        <p:grpSp>
          <p:nvGrpSpPr>
            <p:cNvPr id="24" name="Group 23"/>
            <p:cNvGrpSpPr/>
            <p:nvPr/>
          </p:nvGrpSpPr>
          <p:grpSpPr>
            <a:xfrm>
              <a:off x="6251575" y="1371600"/>
              <a:ext cx="2209800" cy="4800600"/>
              <a:chOff x="1066800" y="1219200"/>
              <a:chExt cx="2209800" cy="4953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1066800" y="1219200"/>
                <a:ext cx="2209800" cy="4953000"/>
              </a:xfrm>
              <a:prstGeom prst="rect">
                <a:avLst/>
              </a:prstGeom>
              <a:grp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r-Latn-BA" sz="2000" dirty="0" smtClean="0">
                    <a:solidFill>
                      <a:srgbClr val="05233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Stanar</a:t>
                </a:r>
              </a:p>
              <a:p>
                <a:endParaRPr lang="sr-Latn-BA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r-Latn-RS" sz="1800" dirty="0" smtClean="0">
                    <a:solidFill>
                      <a:srgbClr val="05233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Odgovorno</a:t>
                </a:r>
                <a:r>
                  <a:rPr lang="en-US" sz="1800" dirty="0" smtClean="0">
                    <a:solidFill>
                      <a:srgbClr val="05233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lice</a:t>
                </a:r>
                <a:endParaRPr lang="en-US" sz="1800" dirty="0">
                  <a:solidFill>
                    <a:srgbClr val="05233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r-Latn-RS" sz="1800" dirty="0" smtClean="0">
                    <a:solidFill>
                      <a:srgbClr val="05233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Obični stanar</a:t>
                </a:r>
                <a:endParaRPr lang="en-US" sz="1800" dirty="0">
                  <a:solidFill>
                    <a:srgbClr val="05233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352550" y="4495800"/>
                <a:ext cx="1638300" cy="1600200"/>
              </a:xfrm>
              <a:prstGeom prst="ellipse">
                <a:avLst/>
              </a:prstGeom>
              <a:grpFill/>
              <a:ln w="12700">
                <a:solidFill>
                  <a:srgbClr val="052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6491" y="4816069"/>
              <a:ext cx="907473" cy="1029056"/>
            </a:xfrm>
            <a:prstGeom prst="rect">
              <a:avLst/>
            </a:prstGeom>
            <a:grpFill/>
            <a:ln w="9525">
              <a:solidFill>
                <a:srgbClr val="48FF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287</Words>
  <Application>Microsoft Office PowerPoint</Application>
  <PresentationFormat>On-screen Show (16:9)</PresentationFormat>
  <Paragraphs>81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Roboto</vt:lpstr>
      <vt:lpstr>Roboto Black</vt:lpstr>
      <vt:lpstr>Bree Serif</vt:lpstr>
      <vt:lpstr>Roboto Thin</vt:lpstr>
      <vt:lpstr>Arial</vt:lpstr>
      <vt:lpstr>Roboto Mono Thin</vt:lpstr>
      <vt:lpstr>Impact</vt:lpstr>
      <vt:lpstr>Roboto Light</vt:lpstr>
      <vt:lpstr>WEB PROPOSAL</vt:lpstr>
      <vt:lpstr>SMART ZEV</vt:lpstr>
      <vt:lpstr>SADRŽAJ</vt:lpstr>
      <vt:lpstr>ŠTA JE SMART ZEV?</vt:lpstr>
      <vt:lpstr>FUNKCIONALNOSTI</vt:lpstr>
      <vt:lpstr>ZAŠTO SMART ZEV?</vt:lpstr>
      <vt:lpstr>CILJEVI SMART ZEV-a</vt:lpstr>
      <vt:lpstr>CILJEVI SMART ZEV-a?</vt:lpstr>
      <vt:lpstr>ORGANIZACIJA SISTEMA</vt:lpstr>
      <vt:lpstr>KORISNICI</vt:lpstr>
      <vt:lpstr>DIJAGRAMI SLUČAJEVA UPOTREBE</vt:lpstr>
      <vt:lpstr>DIJAGRAMI SLUČAJEVA UPOTREBE</vt:lpstr>
      <vt:lpstr>DIJAGRAMI SLUČAJEVA UPOTREBE</vt:lpstr>
      <vt:lpstr>SCENARIO KORIŠTENJA - REGISTRACIJA</vt:lpstr>
      <vt:lpstr>SCENARIO KORIŠTENJA – KREIRANJE OBRAČUNA</vt:lpstr>
      <vt:lpstr>SCENARIO KORIŠTENJA – KREIRANJE IZVJEŠTAJA</vt:lpstr>
      <vt:lpstr>PRIJEDLOZI POBOLJŠANJA</vt:lpstr>
      <vt:lpstr>PROTOTIPI</vt:lpstr>
      <vt:lpstr>PROTOTIPI</vt:lpstr>
      <vt:lpstr>PROTOTIPI</vt:lpstr>
      <vt:lpstr>PROTOTIPI</vt:lpstr>
      <vt:lpstr>PROTOTIPI</vt:lpstr>
      <vt:lpstr>TIM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ZEV</dc:title>
  <dc:creator>Mrdjan Poletanovic</dc:creator>
  <cp:lastModifiedBy>Mrdjan Poletanovic</cp:lastModifiedBy>
  <cp:revision>23</cp:revision>
  <dcterms:modified xsi:type="dcterms:W3CDTF">2020-03-29T18:18:34Z</dcterms:modified>
</cp:coreProperties>
</file>