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5"/>
  </p:notesMasterIdLst>
  <p:sldIdLst>
    <p:sldId id="256" r:id="rId2"/>
    <p:sldId id="257" r:id="rId3"/>
    <p:sldId id="258" r:id="rId4"/>
    <p:sldId id="259" r:id="rId5"/>
    <p:sldId id="260" r:id="rId6"/>
    <p:sldId id="262" r:id="rId7"/>
    <p:sldId id="263" r:id="rId8"/>
    <p:sldId id="293" r:id="rId9"/>
    <p:sldId id="265" r:id="rId10"/>
    <p:sldId id="297" r:id="rId11"/>
    <p:sldId id="294" r:id="rId12"/>
    <p:sldId id="296" r:id="rId13"/>
    <p:sldId id="298" r:id="rId14"/>
    <p:sldId id="299" r:id="rId15"/>
    <p:sldId id="300" r:id="rId16"/>
    <p:sldId id="270" r:id="rId17"/>
    <p:sldId id="271" r:id="rId18"/>
    <p:sldId id="301" r:id="rId19"/>
    <p:sldId id="302" r:id="rId20"/>
    <p:sldId id="303" r:id="rId21"/>
    <p:sldId id="304" r:id="rId22"/>
    <p:sldId id="273" r:id="rId23"/>
    <p:sldId id="274" r:id="rId24"/>
  </p:sldIdLst>
  <p:sldSz cx="9144000" cy="5143500" type="screen16x9"/>
  <p:notesSz cx="6858000" cy="9144000"/>
  <p:embeddedFontLst>
    <p:embeddedFont>
      <p:font typeface="Bree Serif" panose="020B0604020202020204" charset="0"/>
      <p:regular r:id="rId26"/>
    </p:embeddedFont>
    <p:embeddedFont>
      <p:font typeface="Impact" panose="020B0806030902050204" pitchFamily="34" charset="0"/>
      <p:regular r:id="rId27"/>
    </p:embeddedFont>
    <p:embeddedFont>
      <p:font typeface="Roboto" panose="020B0604020202020204" charset="0"/>
      <p:regular r:id="rId28"/>
    </p:embeddedFont>
    <p:embeddedFont>
      <p:font typeface="Roboto Black" panose="020B0604020202020204" charset="0"/>
      <p:regular r:id="rId29"/>
    </p:embeddedFont>
    <p:embeddedFont>
      <p:font typeface="Roboto Light" panose="020B0604020202020204" charset="0"/>
      <p:regular r:id="rId30"/>
      <p:bold r:id="rId31"/>
      <p:italic r:id="rId32"/>
      <p:boldItalic r:id="rId33"/>
    </p:embeddedFont>
    <p:embeddedFont>
      <p:font typeface="Roboto Mono Thin" panose="020B0604020202020204" charset="0"/>
      <p:regular r:id="rId34"/>
      <p:bold r:id="rId35"/>
      <p:italic r:id="rId36"/>
      <p:boldItalic r:id="rId37"/>
    </p:embeddedFont>
    <p:embeddedFont>
      <p:font typeface="Roboto Thin"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FFD5"/>
    <a:srgbClr val="041A2C"/>
    <a:srgbClr val="052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02" autoAdjust="0"/>
  </p:normalViewPr>
  <p:slideViewPr>
    <p:cSldViewPr snapToGrid="0">
      <p:cViewPr varScale="1">
        <p:scale>
          <a:sx n="119" d="100"/>
          <a:sy n="119" d="100"/>
        </p:scale>
        <p:origin x="24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946917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100" b="0" i="0" u="none" strike="noStrike" cap="none" dirty="0">
                <a:solidFill>
                  <a:srgbClr val="000000"/>
                </a:solidFill>
                <a:effectLst/>
                <a:latin typeface="Arial"/>
                <a:ea typeface="Arial"/>
                <a:cs typeface="Arial"/>
                <a:sym typeface="Arial"/>
              </a:rPr>
              <a:t>Poštovani, ispred svoje grupe prezentovaću Vam projektni zadatak, temu i ono što je naša grupa odradila. Nakon istraživanja i prikupljanja zahtjeva, potrudili smo se da uobličimo ovo u neku finu priču i da napravimo nešto što će imati perspektivu i na čemu ćemo moći nastaviti proces projektovanja softvera. Ako budete imali neka pitanja, slobodno me zaustavite ili sačekajte kraj prezentacije i neko iz tima će odgovoriti na Vaše pitanje.</a:t>
            </a:r>
            <a:endParaRPr dirty="0"/>
          </a:p>
        </p:txBody>
      </p:sp>
    </p:spTree>
    <p:extLst>
      <p:ext uri="{BB962C8B-B14F-4D97-AF65-F5344CB8AC3E}">
        <p14:creationId xmlns:p14="http://schemas.microsoft.com/office/powerpoint/2010/main" val="1517977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err="1">
                <a:solidFill>
                  <a:srgbClr val="000000"/>
                </a:solidFill>
                <a:effectLst/>
                <a:latin typeface="Arial"/>
                <a:ea typeface="Arial"/>
                <a:cs typeface="Arial"/>
                <a:sym typeface="Arial"/>
              </a:rPr>
              <a:t>Podsistem</a:t>
            </a:r>
            <a:r>
              <a:rPr lang="en-US" sz="1100" b="0" i="0" u="none" strike="noStrike" cap="none" dirty="0">
                <a:solidFill>
                  <a:srgbClr val="000000"/>
                </a:solidFill>
                <a:effectLst/>
                <a:latin typeface="Arial"/>
                <a:ea typeface="Arial"/>
                <a:cs typeface="Arial"/>
                <a:sym typeface="Arial"/>
              </a:rPr>
              <a:t> za </a:t>
            </a:r>
            <a:r>
              <a:rPr lang="en-US" sz="1100" b="0" i="0" u="none" strike="noStrike" cap="none" dirty="0" err="1">
                <a:solidFill>
                  <a:srgbClr val="000000"/>
                </a:solidFill>
                <a:effectLst/>
                <a:latin typeface="Arial"/>
                <a:ea typeface="Arial"/>
                <a:cs typeface="Arial"/>
                <a:sym typeface="Arial"/>
              </a:rPr>
              <a:t>administratora</a:t>
            </a:r>
            <a:r>
              <a:rPr lang="en-US" sz="1100" b="0" i="0" u="none" strike="noStrike" cap="none" dirty="0">
                <a:solidFill>
                  <a:srgbClr val="000000"/>
                </a:solidFill>
                <a:effectLst/>
                <a:latin typeface="Arial"/>
                <a:ea typeface="Arial"/>
                <a:cs typeface="Arial"/>
                <a:sym typeface="Arial"/>
              </a:rPr>
              <a:t> je </a:t>
            </a:r>
            <a:r>
              <a:rPr lang="en-US" sz="1100" b="0" i="0" u="none" strike="noStrike" cap="none" dirty="0" err="1">
                <a:solidFill>
                  <a:srgbClr val="000000"/>
                </a:solidFill>
                <a:effectLst/>
                <a:latin typeface="Arial"/>
                <a:ea typeface="Arial"/>
                <a:cs typeface="Arial"/>
                <a:sym typeface="Arial"/>
              </a:rPr>
              <a:t>aplikacija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čija</a:t>
            </a:r>
            <a:r>
              <a:rPr lang="en-US" sz="1100" b="0" i="0" u="none" strike="noStrike" cap="none" dirty="0">
                <a:solidFill>
                  <a:srgbClr val="000000"/>
                </a:solidFill>
                <a:effectLst/>
                <a:latin typeface="Arial"/>
                <a:ea typeface="Arial"/>
                <a:cs typeface="Arial"/>
                <a:sym typeface="Arial"/>
              </a:rPr>
              <a:t> je </a:t>
            </a:r>
            <a:r>
              <a:rPr lang="en-US" sz="1100" b="0" i="0" u="none" strike="noStrike" cap="none" dirty="0" err="1">
                <a:solidFill>
                  <a:srgbClr val="000000"/>
                </a:solidFill>
                <a:effectLst/>
                <a:latin typeface="Arial"/>
                <a:ea typeface="Arial"/>
                <a:cs typeface="Arial"/>
                <a:sym typeface="Arial"/>
              </a:rPr>
              <a:t>svrha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uređivanje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dodavanje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novih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kao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održavanje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Svaki</a:t>
            </a:r>
            <a:r>
              <a:rPr lang="en-US" sz="1100" b="0" i="0" u="none" strike="noStrike" cap="none" dirty="0">
                <a:solidFill>
                  <a:srgbClr val="000000"/>
                </a:solidFill>
                <a:effectLst/>
                <a:latin typeface="Arial"/>
                <a:ea typeface="Arial"/>
                <a:cs typeface="Arial"/>
                <a:sym typeface="Arial"/>
              </a:rPr>
              <a:t> administrator </a:t>
            </a:r>
            <a:r>
              <a:rPr lang="en-US" sz="1100" b="0" i="0" u="none" strike="noStrike" cap="none" dirty="0" err="1">
                <a:solidFill>
                  <a:srgbClr val="000000"/>
                </a:solidFill>
                <a:effectLst/>
                <a:latin typeface="Arial"/>
                <a:ea typeface="Arial"/>
                <a:cs typeface="Arial"/>
                <a:sym typeface="Arial"/>
              </a:rPr>
              <a:t>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svoje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korisničko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ime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lozinku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osnovu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kredencijala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pristupa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svom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nalogu</a:t>
            </a:r>
            <a:r>
              <a:rPr lang="en-US" sz="1100" b="0" i="0" u="none" strike="noStrike" cap="none" dirty="0">
                <a:solidFill>
                  <a:srgbClr val="000000"/>
                </a:solidFill>
                <a:effectLst/>
                <a:latin typeface="Arial"/>
                <a:ea typeface="Arial"/>
                <a:cs typeface="Arial"/>
                <a:sym typeface="Arial"/>
              </a:rPr>
              <a:t>. On </a:t>
            </a:r>
            <a:r>
              <a:rPr lang="en-US" sz="1100" b="0" i="0" u="none" strike="noStrike" cap="none" dirty="0" err="1">
                <a:solidFill>
                  <a:srgbClr val="000000"/>
                </a:solidFill>
                <a:effectLst/>
                <a:latin typeface="Arial"/>
                <a:ea typeface="Arial"/>
                <a:cs typeface="Arial"/>
                <a:sym typeface="Arial"/>
              </a:rPr>
              <a:t>dodaje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uklanja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etažnih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vlasnika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vrši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pregled</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informacija</a:t>
            </a:r>
            <a:r>
              <a:rPr lang="en-US" sz="1100" b="0" i="0" u="none" strike="noStrike" cap="none" dirty="0">
                <a:solidFill>
                  <a:srgbClr val="000000"/>
                </a:solidFill>
                <a:effectLst/>
                <a:latin typeface="Arial"/>
                <a:ea typeface="Arial"/>
                <a:cs typeface="Arial"/>
                <a:sym typeface="Arial"/>
              </a:rPr>
              <a:t> o </a:t>
            </a:r>
            <a:r>
              <a:rPr lang="en-US" sz="1100" b="0" i="0" u="none" strike="noStrike" cap="none" dirty="0" err="1">
                <a:solidFill>
                  <a:srgbClr val="000000"/>
                </a:solidFill>
                <a:effectLst/>
                <a:latin typeface="Arial"/>
                <a:ea typeface="Arial"/>
                <a:cs typeface="Arial"/>
                <a:sym typeface="Arial"/>
              </a:rPr>
              <a:t>već</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registrovanim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zajednicama</a:t>
            </a:r>
            <a:r>
              <a:rPr lang="en-US" sz="1100" b="0" i="0" u="none" strike="noStrike" cap="none" dirty="0">
                <a:solidFill>
                  <a:srgbClr val="000000"/>
                </a:solidFill>
                <a:effectLst/>
                <a:latin typeface="Arial"/>
                <a:ea typeface="Arial"/>
                <a:cs typeface="Arial"/>
                <a:sym typeface="Arial"/>
              </a:rPr>
              <a:t>. </a:t>
            </a:r>
            <a:endParaRPr lang="en-US" dirty="0"/>
          </a:p>
        </p:txBody>
      </p:sp>
    </p:spTree>
    <p:extLst>
      <p:ext uri="{BB962C8B-B14F-4D97-AF65-F5344CB8AC3E}">
        <p14:creationId xmlns:p14="http://schemas.microsoft.com/office/powerpoint/2010/main" val="331347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err="1">
                <a:solidFill>
                  <a:srgbClr val="000000"/>
                </a:solidFill>
                <a:effectLst/>
                <a:latin typeface="Arial"/>
                <a:ea typeface="Arial"/>
                <a:cs typeface="Arial"/>
                <a:sym typeface="Arial"/>
              </a:rPr>
              <a:t>Podsistem</a:t>
            </a:r>
            <a:r>
              <a:rPr lang="en-US" sz="1100" b="0" i="0" u="none" strike="noStrike" cap="none" dirty="0">
                <a:solidFill>
                  <a:srgbClr val="000000"/>
                </a:solidFill>
                <a:effectLst/>
                <a:latin typeface="Arial"/>
                <a:ea typeface="Arial"/>
                <a:cs typeface="Arial"/>
                <a:sym typeface="Arial"/>
              </a:rPr>
              <a:t> za </a:t>
            </a:r>
            <a:r>
              <a:rPr lang="en-US" sz="1100" b="0" i="0" u="none" strike="noStrike" cap="none" dirty="0" err="1">
                <a:solidFill>
                  <a:srgbClr val="000000"/>
                </a:solidFill>
                <a:effectLst/>
                <a:latin typeface="Arial"/>
                <a:ea typeface="Arial"/>
                <a:cs typeface="Arial"/>
                <a:sym typeface="Arial"/>
              </a:rPr>
              <a:t>predsjednika</a:t>
            </a:r>
            <a:r>
              <a:rPr lang="en-US" sz="1100" b="0" i="0" u="none" strike="noStrike" cap="none" dirty="0">
                <a:solidFill>
                  <a:srgbClr val="000000"/>
                </a:solidFill>
                <a:effectLst/>
                <a:latin typeface="Arial"/>
                <a:ea typeface="Arial"/>
                <a:cs typeface="Arial"/>
                <a:sym typeface="Arial"/>
              </a:rPr>
              <a:t> ZEV-a </a:t>
            </a:r>
            <a:r>
              <a:rPr lang="en-US" sz="1100" b="0" i="0" u="none" strike="noStrike" cap="none" dirty="0" err="1">
                <a:solidFill>
                  <a:srgbClr val="000000"/>
                </a:solidFill>
                <a:effectLst/>
                <a:latin typeface="Arial"/>
                <a:ea typeface="Arial"/>
                <a:cs typeface="Arial"/>
                <a:sym typeface="Arial"/>
              </a:rPr>
              <a:t>namijenjen</a:t>
            </a:r>
            <a:r>
              <a:rPr lang="en-US" sz="1100" b="0" i="0" u="none" strike="noStrike" cap="none" dirty="0">
                <a:solidFill>
                  <a:srgbClr val="000000"/>
                </a:solidFill>
                <a:effectLst/>
                <a:latin typeface="Arial"/>
                <a:ea typeface="Arial"/>
                <a:cs typeface="Arial"/>
                <a:sym typeface="Arial"/>
              </a:rPr>
              <a:t> je </a:t>
            </a:r>
            <a:r>
              <a:rPr lang="en-US" sz="1100" b="0" i="0" u="none" strike="noStrike" cap="none" dirty="0" err="1">
                <a:solidFill>
                  <a:srgbClr val="000000"/>
                </a:solidFill>
                <a:effectLst/>
                <a:latin typeface="Arial"/>
                <a:ea typeface="Arial"/>
                <a:cs typeface="Arial"/>
                <a:sym typeface="Arial"/>
              </a:rPr>
              <a:t>svim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predsjednicima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etažnih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vlasnika</a:t>
            </a:r>
            <a:r>
              <a:rPr lang="en-US" sz="1100" b="0" i="0" u="none" strike="noStrike" cap="none" dirty="0">
                <a:solidFill>
                  <a:srgbClr val="000000"/>
                </a:solidFill>
                <a:effectLst/>
                <a:latin typeface="Arial"/>
                <a:ea typeface="Arial"/>
                <a:cs typeface="Arial"/>
                <a:sym typeface="Arial"/>
              </a:rPr>
              <a:t>. Oni </a:t>
            </a:r>
            <a:r>
              <a:rPr lang="en-US" sz="1100" b="0" i="0" u="none" strike="noStrike" cap="none" dirty="0" err="1">
                <a:solidFill>
                  <a:srgbClr val="000000"/>
                </a:solidFill>
                <a:effectLst/>
                <a:latin typeface="Arial"/>
                <a:ea typeface="Arial"/>
                <a:cs typeface="Arial"/>
                <a:sym typeface="Arial"/>
              </a:rPr>
              <a:t>su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osobe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uspostavljaju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kontakt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administratorima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taj</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način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registruju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svoju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ovog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veće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privilegije</a:t>
            </a:r>
            <a:r>
              <a:rPr lang="en-US" sz="1100" b="0" i="0" u="none" strike="noStrike" cap="none" dirty="0">
                <a:solidFill>
                  <a:srgbClr val="000000"/>
                </a:solidFill>
                <a:effectLst/>
                <a:latin typeface="Arial"/>
                <a:ea typeface="Arial"/>
                <a:cs typeface="Arial"/>
                <a:sym typeface="Arial"/>
              </a:rPr>
              <a:t> u </a:t>
            </a:r>
            <a:r>
              <a:rPr lang="en-US" sz="1100" b="0" i="0" u="none" strike="noStrike" cap="none" dirty="0" err="1">
                <a:solidFill>
                  <a:srgbClr val="000000"/>
                </a:solidFill>
                <a:effectLst/>
                <a:latin typeface="Arial"/>
                <a:ea typeface="Arial"/>
                <a:cs typeface="Arial"/>
                <a:sym typeface="Arial"/>
              </a:rPr>
              <a:t>odnosu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ostale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stanare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tako</a:t>
            </a:r>
            <a:r>
              <a:rPr lang="en-US" sz="1100" b="0" i="0" u="none" strike="noStrike" cap="none" dirty="0">
                <a:solidFill>
                  <a:srgbClr val="000000"/>
                </a:solidFill>
                <a:effectLst/>
                <a:latin typeface="Arial"/>
                <a:ea typeface="Arial"/>
                <a:cs typeface="Arial"/>
                <a:sym typeface="Arial"/>
              </a:rPr>
              <a:t> on </a:t>
            </a:r>
            <a:r>
              <a:rPr lang="en-US" sz="1100" b="0" i="0" u="none" strike="noStrike" cap="none" dirty="0" err="1">
                <a:solidFill>
                  <a:srgbClr val="000000"/>
                </a:solidFill>
                <a:effectLst/>
                <a:latin typeface="Arial"/>
                <a:ea typeface="Arial"/>
                <a:cs typeface="Arial"/>
                <a:sym typeface="Arial"/>
              </a:rPr>
              <a:t>može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unositi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račune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generisati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izvještaje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slično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Svaki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predsjednik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osnovu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lozinke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jedinstvenog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korisničkog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imena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može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pristupiti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tako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uređivati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poslovanje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svoje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etažnih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vlasnika</a:t>
            </a:r>
            <a:r>
              <a:rPr lang="en-US" sz="1100" b="0" i="0" u="none" strike="noStrike" cap="none" dirty="0">
                <a:solidFill>
                  <a:srgbClr val="000000"/>
                </a:solidFill>
                <a:effectLst/>
                <a:latin typeface="Arial"/>
                <a:ea typeface="Arial"/>
                <a:cs typeface="Arial"/>
                <a:sym typeface="Arial"/>
              </a:rPr>
              <a:t>.</a:t>
            </a:r>
            <a:endParaRPr lang="en-US" dirty="0"/>
          </a:p>
        </p:txBody>
      </p:sp>
    </p:spTree>
    <p:extLst>
      <p:ext uri="{BB962C8B-B14F-4D97-AF65-F5344CB8AC3E}">
        <p14:creationId xmlns:p14="http://schemas.microsoft.com/office/powerpoint/2010/main" val="541651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err="1">
                <a:solidFill>
                  <a:srgbClr val="000000"/>
                </a:solidFill>
                <a:effectLst/>
                <a:latin typeface="Arial"/>
                <a:ea typeface="Arial"/>
                <a:cs typeface="Arial"/>
                <a:sym typeface="Arial"/>
              </a:rPr>
              <a:t>Ovaj</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podsistem</a:t>
            </a:r>
            <a:r>
              <a:rPr lang="en-US" sz="1100" b="0" i="0" u="none" strike="noStrike" cap="none" dirty="0">
                <a:solidFill>
                  <a:srgbClr val="000000"/>
                </a:solidFill>
                <a:effectLst/>
                <a:latin typeface="Arial"/>
                <a:ea typeface="Arial"/>
                <a:cs typeface="Arial"/>
                <a:sym typeface="Arial"/>
              </a:rPr>
              <a:t> je </a:t>
            </a:r>
            <a:r>
              <a:rPr lang="en-US" sz="1100" b="0" i="0" u="none" strike="noStrike" cap="none" dirty="0" err="1">
                <a:solidFill>
                  <a:srgbClr val="000000"/>
                </a:solidFill>
                <a:effectLst/>
                <a:latin typeface="Arial"/>
                <a:ea typeface="Arial"/>
                <a:cs typeface="Arial"/>
                <a:sym typeface="Arial"/>
              </a:rPr>
              <a:t>namijenjen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svim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stanarima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etažnim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vlasnicima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Registraciju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ovaj</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može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ostvariti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bilo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građanin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koji</a:t>
            </a:r>
            <a:r>
              <a:rPr lang="en-US" sz="1100" b="0" i="0" u="none" strike="noStrike" cap="none" dirty="0">
                <a:solidFill>
                  <a:srgbClr val="000000"/>
                </a:solidFill>
                <a:effectLst/>
                <a:latin typeface="Arial"/>
                <a:ea typeface="Arial"/>
                <a:cs typeface="Arial"/>
                <a:sym typeface="Arial"/>
              </a:rPr>
              <a:t> je </a:t>
            </a:r>
            <a:r>
              <a:rPr lang="en-US" sz="1100" b="0" i="0" u="none" strike="noStrike" cap="none" dirty="0" err="1">
                <a:solidFill>
                  <a:srgbClr val="000000"/>
                </a:solidFill>
                <a:effectLst/>
                <a:latin typeface="Arial"/>
                <a:ea typeface="Arial"/>
                <a:cs typeface="Arial"/>
                <a:sym typeface="Arial"/>
              </a:rPr>
              <a:t>vlasnik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stana</a:t>
            </a:r>
            <a:r>
              <a:rPr lang="en-US" sz="1100" b="0" i="0" u="none" strike="noStrike" cap="none" dirty="0">
                <a:solidFill>
                  <a:srgbClr val="000000"/>
                </a:solidFill>
                <a:effectLst/>
                <a:latin typeface="Arial"/>
                <a:ea typeface="Arial"/>
                <a:cs typeface="Arial"/>
                <a:sym typeface="Arial"/>
              </a:rPr>
              <a:t> u </a:t>
            </a:r>
            <a:r>
              <a:rPr lang="en-US" sz="1100" b="0" i="0" u="none" strike="noStrike" cap="none" dirty="0" err="1">
                <a:solidFill>
                  <a:srgbClr val="000000"/>
                </a:solidFill>
                <a:effectLst/>
                <a:latin typeface="Arial"/>
                <a:ea typeface="Arial"/>
                <a:cs typeface="Arial"/>
                <a:sym typeface="Arial"/>
              </a:rPr>
              <a:t>registrovanoj</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etažnih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vlasnika</a:t>
            </a:r>
            <a:r>
              <a:rPr lang="en-US" sz="1100" b="0" i="0" u="none" strike="noStrike" cap="none" dirty="0">
                <a:solidFill>
                  <a:srgbClr val="000000"/>
                </a:solidFill>
                <a:effectLst/>
                <a:latin typeface="Arial"/>
                <a:ea typeface="Arial"/>
                <a:cs typeface="Arial"/>
                <a:sym typeface="Arial"/>
              </a:rPr>
              <a:t>. Na </a:t>
            </a:r>
            <a:r>
              <a:rPr lang="en-US" sz="1100" b="0" i="0" u="none" strike="noStrike" cap="none" dirty="0" err="1">
                <a:solidFill>
                  <a:srgbClr val="000000"/>
                </a:solidFill>
                <a:effectLst/>
                <a:latin typeface="Arial"/>
                <a:ea typeface="Arial"/>
                <a:cs typeface="Arial"/>
                <a:sym typeface="Arial"/>
              </a:rPr>
              <a:t>osnovu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unesenih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podataka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kreira</a:t>
            </a:r>
            <a:r>
              <a:rPr lang="en-US" sz="1100" b="0" i="0" u="none" strike="noStrike" cap="none" dirty="0">
                <a:solidFill>
                  <a:srgbClr val="000000"/>
                </a:solidFill>
                <a:effectLst/>
                <a:latin typeface="Arial"/>
                <a:ea typeface="Arial"/>
                <a:cs typeface="Arial"/>
                <a:sym typeface="Arial"/>
              </a:rPr>
              <a:t> se </a:t>
            </a:r>
            <a:r>
              <a:rPr lang="en-US" sz="1100" b="0" i="0" u="none" strike="noStrike" cap="none" dirty="0" err="1">
                <a:solidFill>
                  <a:srgbClr val="000000"/>
                </a:solidFill>
                <a:effectLst/>
                <a:latin typeface="Arial"/>
                <a:ea typeface="Arial"/>
                <a:cs typeface="Arial"/>
                <a:sym typeface="Arial"/>
              </a:rPr>
              <a:t>profil</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njegovu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verifikaciju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vrši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predsjednik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mogućnosti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pregleda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svojih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mjesečnih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obaveza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kao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godišnjih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finansijskih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izvještaja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Korisniku</a:t>
            </a:r>
            <a:r>
              <a:rPr lang="en-US" sz="1100" b="0" i="0" u="none" strike="noStrike" cap="none" dirty="0">
                <a:solidFill>
                  <a:srgbClr val="000000"/>
                </a:solidFill>
                <a:effectLst/>
                <a:latin typeface="Arial"/>
                <a:ea typeface="Arial"/>
                <a:cs typeface="Arial"/>
                <a:sym typeface="Arial"/>
              </a:rPr>
              <a:t> se </a:t>
            </a:r>
            <a:r>
              <a:rPr lang="en-US" sz="1100" b="0" i="0" u="none" strike="noStrike" cap="none" dirty="0" err="1">
                <a:solidFill>
                  <a:srgbClr val="000000"/>
                </a:solidFill>
                <a:effectLst/>
                <a:latin typeface="Arial"/>
                <a:ea typeface="Arial"/>
                <a:cs typeface="Arial"/>
                <a:sym typeface="Arial"/>
              </a:rPr>
              <a:t>mogu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dodijeliti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dodatne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privilegije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ako</a:t>
            </a:r>
            <a:r>
              <a:rPr lang="en-US" sz="1100" b="0" i="0" u="none" strike="noStrike" cap="none" dirty="0">
                <a:solidFill>
                  <a:srgbClr val="000000"/>
                </a:solidFill>
                <a:effectLst/>
                <a:latin typeface="Arial"/>
                <a:ea typeface="Arial"/>
                <a:cs typeface="Arial"/>
                <a:sym typeface="Arial"/>
              </a:rPr>
              <a:t> on </a:t>
            </a:r>
            <a:r>
              <a:rPr lang="en-US" sz="1100" b="0" i="0" u="none" strike="noStrike" cap="none" dirty="0" err="1">
                <a:solidFill>
                  <a:srgbClr val="000000"/>
                </a:solidFill>
                <a:effectLst/>
                <a:latin typeface="Arial"/>
                <a:ea typeface="Arial"/>
                <a:cs typeface="Arial"/>
                <a:sym typeface="Arial"/>
              </a:rPr>
              <a:t>izvršava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neku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funkciju</a:t>
            </a:r>
            <a:r>
              <a:rPr lang="en-US" sz="1100" b="0" i="0" u="none" strike="noStrike" cap="none" dirty="0">
                <a:solidFill>
                  <a:srgbClr val="000000"/>
                </a:solidFill>
                <a:effectLst/>
                <a:latin typeface="Arial"/>
                <a:ea typeface="Arial"/>
                <a:cs typeface="Arial"/>
                <a:sym typeface="Arial"/>
              </a:rPr>
              <a:t> u </a:t>
            </a:r>
            <a:r>
              <a:rPr lang="en-US" sz="1100" b="0" i="0" u="none" strike="noStrike" cap="none" dirty="0" err="1">
                <a:solidFill>
                  <a:srgbClr val="000000"/>
                </a:solidFill>
                <a:effectLst/>
                <a:latin typeface="Arial"/>
                <a:ea typeface="Arial"/>
                <a:cs typeface="Arial"/>
                <a:sym typeface="Arial"/>
              </a:rPr>
              <a:t>zajednici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npr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blagajnik</a:t>
            </a:r>
            <a:r>
              <a:rPr lang="en-US" sz="1100" b="0" i="0" u="none" strike="noStrike" cap="none" dirty="0">
                <a:solidFill>
                  <a:srgbClr val="000000"/>
                </a:solidFill>
                <a:effectLst/>
                <a:latin typeface="Arial"/>
                <a:ea typeface="Arial"/>
                <a:cs typeface="Arial"/>
                <a:sym typeface="Arial"/>
              </a:rPr>
              <a:t>. Sa </a:t>
            </a:r>
            <a:r>
              <a:rPr lang="en-US" sz="1100" b="0" i="0" u="none" strike="noStrike" cap="none" dirty="0" err="1">
                <a:solidFill>
                  <a:srgbClr val="000000"/>
                </a:solidFill>
                <a:effectLst/>
                <a:latin typeface="Arial"/>
                <a:ea typeface="Arial"/>
                <a:cs typeface="Arial"/>
                <a:sym typeface="Arial"/>
              </a:rPr>
              <a:t>tim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dodatnim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privilegijama</a:t>
            </a:r>
            <a:r>
              <a:rPr lang="en-US" sz="1100" b="0" i="0" u="none" strike="noStrike" cap="none" dirty="0">
                <a:solidFill>
                  <a:srgbClr val="000000"/>
                </a:solidFill>
                <a:effectLst/>
                <a:latin typeface="Arial"/>
                <a:ea typeface="Arial"/>
                <a:cs typeface="Arial"/>
                <a:sym typeface="Arial"/>
              </a:rPr>
              <a:t>, on </a:t>
            </a:r>
            <a:r>
              <a:rPr lang="en-US" sz="1100" b="0" i="0" u="none" strike="noStrike" cap="none" dirty="0" err="1">
                <a:solidFill>
                  <a:srgbClr val="000000"/>
                </a:solidFill>
                <a:effectLst/>
                <a:latin typeface="Arial"/>
                <a:ea typeface="Arial"/>
                <a:cs typeface="Arial"/>
                <a:sym typeface="Arial"/>
              </a:rPr>
              <a:t>može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unositi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račune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evidentirati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plaćanje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mjesečnih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obaveza</a:t>
            </a:r>
            <a:r>
              <a:rPr lang="en-US" sz="1100" b="0" i="0" u="none" strike="noStrike" cap="none" dirty="0">
                <a:solidFill>
                  <a:srgbClr val="000000"/>
                </a:solidFill>
                <a:effectLst/>
                <a:latin typeface="Arial"/>
                <a:ea typeface="Arial"/>
                <a:cs typeface="Arial"/>
                <a:sym typeface="Arial"/>
              </a:rPr>
              <a:t>.</a:t>
            </a:r>
          </a:p>
          <a:p>
            <a:endParaRPr lang="en-US" dirty="0"/>
          </a:p>
        </p:txBody>
      </p:sp>
    </p:spTree>
    <p:extLst>
      <p:ext uri="{BB962C8B-B14F-4D97-AF65-F5344CB8AC3E}">
        <p14:creationId xmlns:p14="http://schemas.microsoft.com/office/powerpoint/2010/main" val="411556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U </a:t>
            </a:r>
            <a:r>
              <a:rPr lang="en-US" sz="1100" b="0" i="0" u="none" strike="noStrike" cap="none" dirty="0" err="1">
                <a:solidFill>
                  <a:srgbClr val="000000"/>
                </a:solidFill>
                <a:effectLst/>
                <a:latin typeface="Arial"/>
                <a:ea typeface="Arial"/>
                <a:cs typeface="Arial"/>
                <a:sym typeface="Arial"/>
              </a:rPr>
              <a:t>ovoj</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sekciji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prikazaćemo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nekoliko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scenarija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korištenja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koji</a:t>
            </a:r>
            <a:r>
              <a:rPr lang="en-US" sz="1100" b="0" i="0" u="none" strike="noStrike" cap="none" dirty="0">
                <a:solidFill>
                  <a:srgbClr val="000000"/>
                </a:solidFill>
                <a:effectLst/>
                <a:latin typeface="Arial"/>
                <a:ea typeface="Arial"/>
                <a:cs typeface="Arial"/>
                <a:sym typeface="Arial"/>
              </a:rPr>
              <a:t> se </a:t>
            </a:r>
            <a:r>
              <a:rPr lang="en-US" sz="1100" b="0" i="0" u="none" strike="noStrike" cap="none" dirty="0" err="1">
                <a:solidFill>
                  <a:srgbClr val="000000"/>
                </a:solidFill>
                <a:effectLst/>
                <a:latin typeface="Arial"/>
                <a:ea typeface="Arial"/>
                <a:cs typeface="Arial"/>
                <a:sym typeface="Arial"/>
              </a:rPr>
              <a:t>odnose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procese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registracije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kreiranje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obračuna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kreiranja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izvještaja</a:t>
            </a:r>
            <a:r>
              <a:rPr lang="en-US" sz="1100" b="0" i="0" u="none" strike="noStrike" cap="none" dirty="0">
                <a:solidFill>
                  <a:srgbClr val="000000"/>
                </a:solidFill>
                <a:effectLst/>
                <a:latin typeface="Arial"/>
                <a:ea typeface="Arial"/>
                <a:cs typeface="Arial"/>
                <a:sym typeface="Arial"/>
              </a:rPr>
              <a:t>. </a:t>
            </a:r>
            <a:endParaRPr lang="en-US" dirty="0"/>
          </a:p>
        </p:txBody>
      </p:sp>
    </p:spTree>
    <p:extLst>
      <p:ext uri="{BB962C8B-B14F-4D97-AF65-F5344CB8AC3E}">
        <p14:creationId xmlns:p14="http://schemas.microsoft.com/office/powerpoint/2010/main" val="2935271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Plan je da se u </a:t>
            </a:r>
            <a:r>
              <a:rPr lang="en-US" sz="1100" b="0" i="0" u="none" strike="noStrike" cap="none" dirty="0" err="1">
                <a:solidFill>
                  <a:srgbClr val="000000"/>
                </a:solidFill>
                <a:effectLst/>
                <a:latin typeface="Arial"/>
                <a:ea typeface="Arial"/>
                <a:cs typeface="Arial"/>
                <a:sym typeface="Arial"/>
              </a:rPr>
              <a:t>budućnosti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ovaj</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unaprijedi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dodatnim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funkcionalnostima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koje</a:t>
            </a:r>
            <a:r>
              <a:rPr lang="en-US" sz="1100" b="0" i="0" u="none" strike="noStrike" cap="none" dirty="0">
                <a:solidFill>
                  <a:srgbClr val="000000"/>
                </a:solidFill>
                <a:effectLst/>
                <a:latin typeface="Arial"/>
                <a:ea typeface="Arial"/>
                <a:cs typeface="Arial"/>
                <a:sym typeface="Arial"/>
              </a:rPr>
              <a:t> bi </a:t>
            </a:r>
            <a:r>
              <a:rPr lang="en-US" sz="1100" b="0" i="0" u="none" strike="noStrike" cap="none" dirty="0" err="1">
                <a:solidFill>
                  <a:srgbClr val="000000"/>
                </a:solidFill>
                <a:effectLst/>
                <a:latin typeface="Arial"/>
                <a:ea typeface="Arial"/>
                <a:cs typeface="Arial"/>
                <a:sym typeface="Arial"/>
              </a:rPr>
              <a:t>omogućile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još</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lakšu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upotrebu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Jedna</a:t>
            </a:r>
            <a:r>
              <a:rPr lang="en-US" sz="1100" b="0" i="0" u="none" strike="noStrike" cap="none" dirty="0">
                <a:solidFill>
                  <a:srgbClr val="000000"/>
                </a:solidFill>
                <a:effectLst/>
                <a:latin typeface="Arial"/>
                <a:ea typeface="Arial"/>
                <a:cs typeface="Arial"/>
                <a:sym typeface="Arial"/>
              </a:rPr>
              <a:t> od </a:t>
            </a:r>
            <a:r>
              <a:rPr lang="en-US" sz="1100" b="0" i="0" u="none" strike="noStrike" cap="none" dirty="0" err="1">
                <a:solidFill>
                  <a:srgbClr val="000000"/>
                </a:solidFill>
                <a:effectLst/>
                <a:latin typeface="Arial"/>
                <a:ea typeface="Arial"/>
                <a:cs typeface="Arial"/>
                <a:sym typeface="Arial"/>
              </a:rPr>
              <a:t>tih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jeste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povezivanje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firmama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koje</a:t>
            </a:r>
            <a:r>
              <a:rPr lang="en-US" sz="1100" b="0" i="0" u="none" strike="noStrike" cap="none" dirty="0">
                <a:solidFill>
                  <a:srgbClr val="000000"/>
                </a:solidFill>
                <a:effectLst/>
                <a:latin typeface="Arial"/>
                <a:ea typeface="Arial"/>
                <a:cs typeface="Arial"/>
                <a:sym typeface="Arial"/>
              </a:rPr>
              <a:t> nude </a:t>
            </a:r>
            <a:r>
              <a:rPr lang="en-US" sz="1100" b="0" i="0" u="none" strike="noStrike" cap="none" dirty="0" err="1">
                <a:solidFill>
                  <a:srgbClr val="000000"/>
                </a:solidFill>
                <a:effectLst/>
                <a:latin typeface="Arial"/>
                <a:ea typeface="Arial"/>
                <a:cs typeface="Arial"/>
                <a:sym typeface="Arial"/>
              </a:rPr>
              <a:t>usluge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kao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što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Vodovod</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ili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Elektrokrajina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povezivanjem</a:t>
            </a:r>
            <a:r>
              <a:rPr lang="en-US" sz="1100" b="0" i="0" u="none" strike="noStrike" cap="none" dirty="0">
                <a:solidFill>
                  <a:srgbClr val="000000"/>
                </a:solidFill>
                <a:effectLst/>
                <a:latin typeface="Arial"/>
                <a:ea typeface="Arial"/>
                <a:cs typeface="Arial"/>
                <a:sym typeface="Arial"/>
              </a:rPr>
              <a:t> bi </a:t>
            </a:r>
            <a:r>
              <a:rPr lang="en-US" sz="1100" b="0" i="0" u="none" strike="noStrike" cap="none" dirty="0" err="1">
                <a:solidFill>
                  <a:srgbClr val="000000"/>
                </a:solidFill>
                <a:effectLst/>
                <a:latin typeface="Arial"/>
                <a:ea typeface="Arial"/>
                <a:cs typeface="Arial"/>
                <a:sym typeface="Arial"/>
              </a:rPr>
              <a:t>obezbijedili</a:t>
            </a:r>
            <a:r>
              <a:rPr lang="en-US" sz="1100" b="0" i="0" u="none" strike="noStrike" cap="none" dirty="0">
                <a:solidFill>
                  <a:srgbClr val="000000"/>
                </a:solidFill>
                <a:effectLst/>
                <a:latin typeface="Arial"/>
                <a:ea typeface="Arial"/>
                <a:cs typeface="Arial"/>
                <a:sym typeface="Arial"/>
              </a:rPr>
              <a:t> da </a:t>
            </a:r>
            <a:r>
              <a:rPr lang="en-US" sz="1100" b="0" i="0" u="none" strike="noStrike" cap="none" dirty="0" err="1">
                <a:solidFill>
                  <a:srgbClr val="000000"/>
                </a:solidFill>
                <a:effectLst/>
                <a:latin typeface="Arial"/>
                <a:ea typeface="Arial"/>
                <a:cs typeface="Arial"/>
                <a:sym typeface="Arial"/>
              </a:rPr>
              <a:t>računi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direktno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dolaze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da </a:t>
            </a:r>
            <a:r>
              <a:rPr lang="en-US" sz="1100" b="0" i="0" u="none" strike="noStrike" cap="none" dirty="0" err="1">
                <a:solidFill>
                  <a:srgbClr val="000000"/>
                </a:solidFill>
                <a:effectLst/>
                <a:latin typeface="Arial"/>
                <a:ea typeface="Arial"/>
                <a:cs typeface="Arial"/>
                <a:sym typeface="Arial"/>
              </a:rPr>
              <a:t>predsjednik</a:t>
            </a:r>
            <a:r>
              <a:rPr lang="en-US" sz="1100" b="0" i="0" u="none" strike="noStrike" cap="none" dirty="0">
                <a:solidFill>
                  <a:srgbClr val="000000"/>
                </a:solidFill>
                <a:effectLst/>
                <a:latin typeface="Arial"/>
                <a:ea typeface="Arial"/>
                <a:cs typeface="Arial"/>
                <a:sym typeface="Arial"/>
              </a:rPr>
              <a:t> ZEV-a </a:t>
            </a:r>
            <a:r>
              <a:rPr lang="en-US" sz="1100" b="0" i="0" u="none" strike="noStrike" cap="none" dirty="0" err="1">
                <a:solidFill>
                  <a:srgbClr val="000000"/>
                </a:solidFill>
                <a:effectLst/>
                <a:latin typeface="Arial"/>
                <a:ea typeface="Arial"/>
                <a:cs typeface="Arial"/>
                <a:sym typeface="Arial"/>
              </a:rPr>
              <a:t>ili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blagajnik</a:t>
            </a:r>
            <a:r>
              <a:rPr lang="en-US" sz="1100" b="0" i="0" u="none" strike="noStrike" cap="none" dirty="0">
                <a:solidFill>
                  <a:srgbClr val="000000"/>
                </a:solidFill>
                <a:effectLst/>
                <a:latin typeface="Arial"/>
                <a:ea typeface="Arial"/>
                <a:cs typeface="Arial"/>
                <a:sym typeface="Arial"/>
              </a:rPr>
              <a:t>, ne mora </a:t>
            </a:r>
            <a:r>
              <a:rPr lang="en-US" sz="1100" b="0" i="0" u="none" strike="noStrike" cap="none" dirty="0" err="1">
                <a:solidFill>
                  <a:srgbClr val="000000"/>
                </a:solidFill>
                <a:effectLst/>
                <a:latin typeface="Arial"/>
                <a:ea typeface="Arial"/>
                <a:cs typeface="Arial"/>
                <a:sym typeface="Arial"/>
              </a:rPr>
              <a:t>ručno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unositi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redovna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plaćanja</a:t>
            </a:r>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err="1">
                <a:solidFill>
                  <a:srgbClr val="000000"/>
                </a:solidFill>
                <a:effectLst/>
                <a:latin typeface="Arial"/>
                <a:ea typeface="Arial"/>
                <a:cs typeface="Arial"/>
                <a:sym typeface="Arial"/>
              </a:rPr>
              <a:t>Drugi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poboljšanja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podrazumijeva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razvoj</a:t>
            </a:r>
            <a:r>
              <a:rPr lang="en-US" sz="1100" b="0" i="0" u="none" strike="noStrike" cap="none" dirty="0">
                <a:solidFill>
                  <a:srgbClr val="000000"/>
                </a:solidFill>
                <a:effectLst/>
                <a:latin typeface="Arial"/>
                <a:ea typeface="Arial"/>
                <a:cs typeface="Arial"/>
                <a:sym typeface="Arial"/>
              </a:rPr>
              <a:t> Android </a:t>
            </a:r>
            <a:r>
              <a:rPr lang="en-US" sz="1100" b="0" i="0" u="none" strike="noStrike" cap="none" dirty="0" err="1">
                <a:solidFill>
                  <a:srgbClr val="000000"/>
                </a:solidFill>
                <a:effectLst/>
                <a:latin typeface="Arial"/>
                <a:ea typeface="Arial"/>
                <a:cs typeface="Arial"/>
                <a:sym typeface="Arial"/>
              </a:rPr>
              <a:t>ili</a:t>
            </a:r>
            <a:r>
              <a:rPr lang="en-US" sz="1100" b="0" i="0" u="none" strike="noStrike" cap="none" dirty="0">
                <a:solidFill>
                  <a:srgbClr val="000000"/>
                </a:solidFill>
                <a:effectLst/>
                <a:latin typeface="Arial"/>
                <a:ea typeface="Arial"/>
                <a:cs typeface="Arial"/>
                <a:sym typeface="Arial"/>
              </a:rPr>
              <a:t> iOS </a:t>
            </a:r>
            <a:r>
              <a:rPr lang="en-US" sz="1100" b="0" i="0" u="none" strike="noStrike" cap="none" dirty="0" err="1">
                <a:solidFill>
                  <a:srgbClr val="000000"/>
                </a:solidFill>
                <a:effectLst/>
                <a:latin typeface="Arial"/>
                <a:ea typeface="Arial"/>
                <a:cs typeface="Arial"/>
                <a:sym typeface="Arial"/>
              </a:rPr>
              <a:t>aplikacija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koje</a:t>
            </a:r>
            <a:r>
              <a:rPr lang="en-US" sz="1100" b="0" i="0" u="none" strike="noStrike" cap="none" dirty="0">
                <a:solidFill>
                  <a:srgbClr val="000000"/>
                </a:solidFill>
                <a:effectLst/>
                <a:latin typeface="Arial"/>
                <a:ea typeface="Arial"/>
                <a:cs typeface="Arial"/>
                <a:sym typeface="Arial"/>
              </a:rPr>
              <a:t> bi </a:t>
            </a:r>
            <a:r>
              <a:rPr lang="en-US" sz="1100" b="0" i="0" u="none" strike="noStrike" cap="none" dirty="0" err="1">
                <a:solidFill>
                  <a:srgbClr val="000000"/>
                </a:solidFill>
                <a:effectLst/>
                <a:latin typeface="Arial"/>
                <a:ea typeface="Arial"/>
                <a:cs typeface="Arial"/>
                <a:sym typeface="Arial"/>
              </a:rPr>
              <a:t>obezbijedile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korisnicima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lakši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pristup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preko</a:t>
            </a:r>
            <a:r>
              <a:rPr lang="en-US" sz="1100" b="0" i="0" u="none" strike="noStrike" cap="none" dirty="0">
                <a:solidFill>
                  <a:srgbClr val="000000"/>
                </a:solidFill>
                <a:effectLst/>
                <a:latin typeface="Arial"/>
                <a:ea typeface="Arial"/>
                <a:cs typeface="Arial"/>
                <a:sym typeface="Arial"/>
              </a:rPr>
              <a:t> smartphone-a. </a:t>
            </a:r>
            <a:r>
              <a:rPr lang="en-US" sz="1100" b="0" i="0" u="none" strike="noStrike" cap="none" dirty="0" err="1">
                <a:solidFill>
                  <a:srgbClr val="000000"/>
                </a:solidFill>
                <a:effectLst/>
                <a:latin typeface="Arial"/>
                <a:ea typeface="Arial"/>
                <a:cs typeface="Arial"/>
                <a:sym typeface="Arial"/>
              </a:rPr>
              <a:t>Treće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podrazumijeva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povezivanje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aplikacije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bankama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radi</a:t>
            </a:r>
            <a:r>
              <a:rPr lang="en-US" sz="1100" b="0" i="0" u="none" strike="noStrike" cap="none" dirty="0">
                <a:solidFill>
                  <a:srgbClr val="000000"/>
                </a:solidFill>
                <a:effectLst/>
                <a:latin typeface="Arial"/>
                <a:ea typeface="Arial"/>
                <a:cs typeface="Arial"/>
                <a:sym typeface="Arial"/>
              </a:rPr>
              <a:t> online </a:t>
            </a:r>
            <a:r>
              <a:rPr lang="en-US" sz="1100" b="0" i="0" u="none" strike="noStrike" cap="none" dirty="0" err="1">
                <a:solidFill>
                  <a:srgbClr val="000000"/>
                </a:solidFill>
                <a:effectLst/>
                <a:latin typeface="Arial"/>
                <a:ea typeface="Arial"/>
                <a:cs typeface="Arial"/>
                <a:sym typeface="Arial"/>
              </a:rPr>
              <a:t>plaćanja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online </a:t>
            </a:r>
            <a:r>
              <a:rPr lang="en-US" sz="1100" b="0" i="0" u="none" strike="noStrike" cap="none" dirty="0" err="1">
                <a:solidFill>
                  <a:srgbClr val="000000"/>
                </a:solidFill>
                <a:effectLst/>
                <a:latin typeface="Arial"/>
                <a:ea typeface="Arial"/>
                <a:cs typeface="Arial"/>
                <a:sym typeface="Arial"/>
              </a:rPr>
              <a:t>izvoda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pokazuju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trenutno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računa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svakog</a:t>
            </a:r>
            <a:r>
              <a:rPr lang="en-US" sz="1100" b="0" i="0" u="none" strike="noStrike" cap="none" dirty="0">
                <a:solidFill>
                  <a:srgbClr val="000000"/>
                </a:solidFill>
                <a:effectLst/>
                <a:latin typeface="Arial"/>
                <a:ea typeface="Arial"/>
                <a:cs typeface="Arial"/>
                <a:sym typeface="Arial"/>
              </a:rPr>
              <a:t> ZEV-a.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77769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Za </a:t>
            </a:r>
            <a:r>
              <a:rPr lang="en-US" sz="1100" b="0" i="0" u="none" strike="noStrike" cap="none" dirty="0" err="1">
                <a:solidFill>
                  <a:srgbClr val="000000"/>
                </a:solidFill>
                <a:effectLst/>
                <a:latin typeface="Arial"/>
                <a:ea typeface="Arial"/>
                <a:cs typeface="Arial"/>
                <a:sym typeface="Arial"/>
              </a:rPr>
              <a:t>kraj</a:t>
            </a:r>
            <a:r>
              <a:rPr lang="en-US" sz="1100" b="0" i="0" u="none" strike="noStrike" cap="none" dirty="0">
                <a:solidFill>
                  <a:srgbClr val="000000"/>
                </a:solidFill>
                <a:effectLst/>
                <a:latin typeface="Arial"/>
                <a:ea typeface="Arial"/>
                <a:cs typeface="Arial"/>
                <a:sym typeface="Arial"/>
              </a:rPr>
              <a:t> je </a:t>
            </a:r>
            <a:r>
              <a:rPr lang="en-US" sz="1100" b="0" i="0" u="none" strike="noStrike" cap="none" dirty="0" err="1">
                <a:solidFill>
                  <a:srgbClr val="000000"/>
                </a:solidFill>
                <a:effectLst/>
                <a:latin typeface="Arial"/>
                <a:ea typeface="Arial"/>
                <a:cs typeface="Arial"/>
                <a:sym typeface="Arial"/>
              </a:rPr>
              <a:t>ostavljen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možda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najljepši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prezentacije</a:t>
            </a:r>
            <a:r>
              <a:rPr lang="en-US" sz="1100" b="0" i="0" u="none" strike="noStrike" cap="none" dirty="0">
                <a:solidFill>
                  <a:srgbClr val="000000"/>
                </a:solidFill>
                <a:effectLst/>
                <a:latin typeface="Arial"/>
                <a:ea typeface="Arial"/>
                <a:cs typeface="Arial"/>
                <a:sym typeface="Arial"/>
              </a:rPr>
              <a:t>, a to je </a:t>
            </a:r>
            <a:r>
              <a:rPr lang="en-US" sz="1100" b="0" i="0" u="none" strike="noStrike" cap="none" dirty="0" err="1">
                <a:solidFill>
                  <a:srgbClr val="000000"/>
                </a:solidFill>
                <a:effectLst/>
                <a:latin typeface="Arial"/>
                <a:ea typeface="Arial"/>
                <a:cs typeface="Arial"/>
                <a:sym typeface="Arial"/>
              </a:rPr>
              <a:t>prijedlog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grafičkog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interfejsa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Registracija</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367552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err="1">
                <a:solidFill>
                  <a:srgbClr val="000000"/>
                </a:solidFill>
                <a:effectLst/>
                <a:latin typeface="Arial"/>
                <a:ea typeface="Arial"/>
                <a:cs typeface="Arial"/>
                <a:sym typeface="Arial"/>
              </a:rPr>
              <a:t>Konfiguracija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obračuna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predsjednička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aplikacija</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2058860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err="1">
                <a:solidFill>
                  <a:srgbClr val="000000"/>
                </a:solidFill>
                <a:effectLst/>
                <a:latin typeface="Arial"/>
                <a:ea typeface="Arial"/>
                <a:cs typeface="Arial"/>
                <a:sym typeface="Arial"/>
              </a:rPr>
              <a:t>Pregled</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obračuna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izvještaja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korisnička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aplikacija</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2749691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err="1">
                <a:solidFill>
                  <a:srgbClr val="000000"/>
                </a:solidFill>
                <a:effectLst/>
                <a:latin typeface="Arial"/>
                <a:ea typeface="Arial"/>
                <a:cs typeface="Arial"/>
                <a:sym typeface="Arial"/>
              </a:rPr>
              <a:t>Pregled</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korisnička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aplikacija</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2191212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err="1">
                <a:solidFill>
                  <a:srgbClr val="000000"/>
                </a:solidFill>
                <a:effectLst/>
                <a:latin typeface="Arial"/>
                <a:ea typeface="Arial"/>
                <a:cs typeface="Arial"/>
                <a:sym typeface="Arial"/>
              </a:rPr>
              <a:t>Odbijanje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ili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odobravanje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zahtjeva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predsjednička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aplikacija</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3842682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100" b="0" i="0" u="none" strike="noStrike" cap="none" dirty="0">
                <a:solidFill>
                  <a:srgbClr val="000000"/>
                </a:solidFill>
                <a:effectLst/>
                <a:latin typeface="Arial"/>
                <a:ea typeface="Arial"/>
                <a:cs typeface="Arial"/>
                <a:sym typeface="Arial"/>
              </a:rPr>
              <a:t>Ova prezentacija se sastoji iz 6 dijelova. U prvom dijelu ću Vam opisati ukratko šta je to SMART ZEV i koji su to bitne funkcionalnosti koje će ovaj sistem obezbijediti. Zatim ću pričati o razlozima zbog kojih je izabrana baš ova tema i objasniti koji su to ciljevi koje bi ovaj sistem trebao ispuniti. U drugom dijelu izlaganja, proći ćemo kroz organizaciju sistema, dijagrame slučajeva upotrebe, i tipove korisnika koji će koristiti ovaj sistem. Zatim ću pričati o nekim scenarijima korištenja, kao i o prijedlozima budućih poboljšanja. Na kraju, pokazaću Vam možda i najljepši dio prezentacije, a to je prijedlog grafičkog interfejsa.</a:t>
            </a:r>
            <a:endParaRPr dirty="0"/>
          </a:p>
        </p:txBody>
      </p:sp>
    </p:spTree>
    <p:extLst>
      <p:ext uri="{BB962C8B-B14F-4D97-AF65-F5344CB8AC3E}">
        <p14:creationId xmlns:p14="http://schemas.microsoft.com/office/powerpoint/2010/main" val="1714914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Pored </a:t>
            </a:r>
            <a:r>
              <a:rPr lang="en-US" sz="1100" b="0" i="0" u="none" strike="noStrike" cap="none" dirty="0" err="1">
                <a:solidFill>
                  <a:srgbClr val="000000"/>
                </a:solidFill>
                <a:effectLst/>
                <a:latin typeface="Arial"/>
                <a:ea typeface="Arial"/>
                <a:cs typeface="Arial"/>
                <a:sym typeface="Arial"/>
              </a:rPr>
              <a:t>mene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ovu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grupu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čine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Dimitrije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Kučuk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Bojan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Bulatović</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Slaviša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Stojaković</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Darko </a:t>
            </a:r>
            <a:r>
              <a:rPr lang="en-US" sz="1100" b="0" i="0" u="none" strike="noStrike" cap="none" dirty="0" err="1">
                <a:solidFill>
                  <a:srgbClr val="000000"/>
                </a:solidFill>
                <a:effectLst/>
                <a:latin typeface="Arial"/>
                <a:ea typeface="Arial"/>
                <a:cs typeface="Arial"/>
                <a:sym typeface="Arial"/>
              </a:rPr>
              <a:t>Prelić</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Hvala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Vam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pažnji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nadam</a:t>
            </a:r>
            <a:r>
              <a:rPr lang="en-US" sz="1100" b="0" i="0" u="none" strike="noStrike" cap="none" dirty="0">
                <a:solidFill>
                  <a:srgbClr val="000000"/>
                </a:solidFill>
                <a:effectLst/>
                <a:latin typeface="Arial"/>
                <a:ea typeface="Arial"/>
                <a:cs typeface="Arial"/>
                <a:sym typeface="Arial"/>
              </a:rPr>
              <a:t> se da </a:t>
            </a:r>
            <a:r>
              <a:rPr lang="en-US" sz="1100" b="0" i="0" u="none" strike="noStrike" cap="none" dirty="0" err="1">
                <a:solidFill>
                  <a:srgbClr val="000000"/>
                </a:solidFill>
                <a:effectLst/>
                <a:latin typeface="Arial"/>
                <a:ea typeface="Arial"/>
                <a:cs typeface="Arial"/>
                <a:sym typeface="Arial"/>
              </a:rPr>
              <a:t>Vam</a:t>
            </a:r>
            <a:r>
              <a:rPr lang="en-US" sz="1100" b="0" i="0" u="none" strike="noStrike" cap="none" dirty="0">
                <a:solidFill>
                  <a:srgbClr val="000000"/>
                </a:solidFill>
                <a:effectLst/>
                <a:latin typeface="Arial"/>
                <a:ea typeface="Arial"/>
                <a:cs typeface="Arial"/>
                <a:sym typeface="Arial"/>
              </a:rPr>
              <a:t> se </a:t>
            </a:r>
            <a:r>
              <a:rPr lang="en-US" sz="1100" b="0" i="0" u="none" strike="noStrike" cap="none" dirty="0" err="1">
                <a:solidFill>
                  <a:srgbClr val="000000"/>
                </a:solidFill>
                <a:effectLst/>
                <a:latin typeface="Arial"/>
                <a:ea typeface="Arial"/>
                <a:cs typeface="Arial"/>
                <a:sym typeface="Arial"/>
              </a:rPr>
              <a:t>svidjela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prezentacija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Ako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imate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bilo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kakvih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pitanja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raspolaganju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Vam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članovi</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180404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56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100" b="0" i="0" u="none" strike="noStrike" cap="none" dirty="0">
                <a:solidFill>
                  <a:srgbClr val="000000"/>
                </a:solidFill>
                <a:effectLst/>
                <a:latin typeface="Arial"/>
                <a:ea typeface="Arial"/>
                <a:cs typeface="Arial"/>
                <a:sym typeface="Arial"/>
              </a:rPr>
              <a:t>Smart ZEV je sistem koji automatizuje proces finansijskog poslovanja zajednica etažnih vlasnika na prostoru Republike Srpske. Korisnicima ovog sistema biće omogućen jednostavan prikaz svih neophodnih informacija vezanih za finansije jednog ZEV-a, trenutno stanje računa, mjesečni i godišnji izvještaji, kao i pojedinačni izvještaji i dugovanja korisnika. Karakteriše ga inovativan i intuitivan dizajn koji u velikoj mjeri olakšava upotrebu i čini ga jednostavnim za sve korisnike.</a:t>
            </a:r>
            <a:endParaRPr dirty="0"/>
          </a:p>
        </p:txBody>
      </p:sp>
    </p:spTree>
    <p:extLst>
      <p:ext uri="{BB962C8B-B14F-4D97-AF65-F5344CB8AC3E}">
        <p14:creationId xmlns:p14="http://schemas.microsoft.com/office/powerpoint/2010/main" val="30307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r-Latn-RS" sz="1100" b="0" i="0" u="none" strike="noStrike" cap="none" dirty="0">
                <a:solidFill>
                  <a:srgbClr val="000000"/>
                </a:solidFill>
                <a:effectLst/>
                <a:latin typeface="Arial"/>
                <a:ea typeface="Arial"/>
                <a:cs typeface="Arial"/>
                <a:sym typeface="Arial"/>
              </a:rPr>
              <a:t>Pored ovih funkcionalnosti koje se odnose na domen problema, ovaj sistem će obezbijediti i bezbjednost, pristupačnost, efikasnost i pouzdanost. Podaci o korisnicima biće čuvani, i komunikacija sa serverom odvijaće se putem sigurnog i pouzdanog HTTPS protokola. Sistem će biti dostupan svim korisnicima koji imaju internet i pristup će biti omogućen kako preko personalnog računara, tako i preko mobilnih telefona (sadržaj će biti prilagođen). Pored toga, sistem će brzo ispunjavati zahtjeve korisnika i biće pouzdan i otporan na otkaze.</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3058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r-Latn-RS" sz="1100" b="0" i="0" u="none" strike="noStrike" cap="none" dirty="0">
                <a:solidFill>
                  <a:srgbClr val="000000"/>
                </a:solidFill>
                <a:effectLst/>
                <a:latin typeface="Arial"/>
                <a:ea typeface="Arial"/>
                <a:cs typeface="Arial"/>
                <a:sym typeface="Arial"/>
              </a:rPr>
              <a:t>Ljudi koji žive u zgradama troše mnogo vremena kako bi na ispravan način realizovali funkcionisanje svoje zajednice. Pošto na našem tržištu nije bilo sličnih i jednostavnih sistema koji bi olakšali taj proces, odlučili smo se da to bude tema našeg projekta. Sistem koji postoji, u tom trenutku, nije obuhvatao sve ono što je potrebno i nije bio toliko pristupačan jer se radilo o desktop aplikacije koja se plaćala i zbog toga smo odlučili da sve objedino i napravimo jednostavnu web aplikaciju koja će zadovoljiti potrebe svih korisnika, i onih informatičkih pismeni i onih manje informatički pismenih.</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03549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Kao </a:t>
            </a:r>
            <a:r>
              <a:rPr lang="en-US" sz="1100" b="0" i="0" u="none" strike="noStrike" cap="none" dirty="0" err="1">
                <a:solidFill>
                  <a:srgbClr val="000000"/>
                </a:solidFill>
                <a:effectLst/>
                <a:latin typeface="Arial"/>
                <a:ea typeface="Arial"/>
                <a:cs typeface="Arial"/>
                <a:sym typeface="Arial"/>
              </a:rPr>
              <a:t>glavni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cilj</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ovog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možemo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navesti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besplatno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korištenje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Ideja</a:t>
            </a:r>
            <a:r>
              <a:rPr lang="en-US" sz="1100" b="0" i="0" u="none" strike="noStrike" cap="none" dirty="0">
                <a:solidFill>
                  <a:srgbClr val="000000"/>
                </a:solidFill>
                <a:effectLst/>
                <a:latin typeface="Arial"/>
                <a:ea typeface="Arial"/>
                <a:cs typeface="Arial"/>
                <a:sym typeface="Arial"/>
              </a:rPr>
              <a:t> da </a:t>
            </a: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smanji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papirologiju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da </a:t>
            </a:r>
            <a:r>
              <a:rPr lang="en-US" sz="1100" b="0" i="0" u="none" strike="noStrike" cap="none" dirty="0" err="1">
                <a:solidFill>
                  <a:srgbClr val="000000"/>
                </a:solidFill>
                <a:effectLst/>
                <a:latin typeface="Arial"/>
                <a:ea typeface="Arial"/>
                <a:cs typeface="Arial"/>
                <a:sym typeface="Arial"/>
              </a:rPr>
              <a:t>svi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stanari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korisnici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imaju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bitne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podatke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jednom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mjestu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da je </a:t>
            </a:r>
            <a:r>
              <a:rPr lang="en-US" sz="1100" b="0" i="0" u="none" strike="noStrike" cap="none" dirty="0" err="1">
                <a:solidFill>
                  <a:srgbClr val="000000"/>
                </a:solidFill>
                <a:effectLst/>
                <a:latin typeface="Arial"/>
                <a:ea typeface="Arial"/>
                <a:cs typeface="Arial"/>
                <a:sym typeface="Arial"/>
              </a:rPr>
              <a:t>taj</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istovremeno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besplatan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čine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ovu</a:t>
            </a:r>
            <a:r>
              <a:rPr lang="en-US" sz="1100" b="0" i="0" u="none" strike="noStrike" cap="none" dirty="0">
                <a:solidFill>
                  <a:srgbClr val="000000"/>
                </a:solidFill>
                <a:effectLst/>
                <a:latin typeface="Arial"/>
                <a:ea typeface="Arial"/>
                <a:cs typeface="Arial"/>
                <a:sym typeface="Arial"/>
              </a:rPr>
              <a:t> web </a:t>
            </a:r>
            <a:r>
              <a:rPr lang="en-US" sz="1100" b="0" i="0" u="none" strike="noStrike" cap="none" dirty="0" err="1">
                <a:solidFill>
                  <a:srgbClr val="000000"/>
                </a:solidFill>
                <a:effectLst/>
                <a:latin typeface="Arial"/>
                <a:ea typeface="Arial"/>
                <a:cs typeface="Arial"/>
                <a:sym typeface="Arial"/>
              </a:rPr>
              <a:t>aplikaciju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veoma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poželjnom</a:t>
            </a:r>
            <a:r>
              <a:rPr lang="en-US" sz="1100" b="0" i="0" u="none" strike="noStrike" cap="none" dirty="0">
                <a:solidFill>
                  <a:srgbClr val="000000"/>
                </a:solidFill>
                <a:effectLst/>
                <a:latin typeface="Arial"/>
                <a:ea typeface="Arial"/>
                <a:cs typeface="Arial"/>
                <a:sym typeface="Arial"/>
              </a:rPr>
              <a:t> za </a:t>
            </a:r>
            <a:r>
              <a:rPr lang="en-US" sz="1100" b="0" i="0" u="none" strike="noStrike" cap="none" dirty="0" err="1">
                <a:solidFill>
                  <a:srgbClr val="000000"/>
                </a:solidFill>
                <a:effectLst/>
                <a:latin typeface="Arial"/>
                <a:ea typeface="Arial"/>
                <a:cs typeface="Arial"/>
                <a:sym typeface="Arial"/>
              </a:rPr>
              <a:t>korisnike</a:t>
            </a:r>
            <a:endParaRPr dirty="0"/>
          </a:p>
        </p:txBody>
      </p:sp>
    </p:spTree>
    <p:extLst>
      <p:ext uri="{BB962C8B-B14F-4D97-AF65-F5344CB8AC3E}">
        <p14:creationId xmlns:p14="http://schemas.microsoft.com/office/powerpoint/2010/main" val="143386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err="1">
                <a:solidFill>
                  <a:srgbClr val="000000"/>
                </a:solidFill>
                <a:effectLst/>
                <a:latin typeface="Arial"/>
                <a:ea typeface="Arial"/>
                <a:cs typeface="Arial"/>
                <a:sym typeface="Arial"/>
              </a:rPr>
              <a:t>Uz</a:t>
            </a:r>
            <a:r>
              <a:rPr lang="en-US" sz="1100" b="0" i="0" u="none" strike="noStrike" cap="none" dirty="0">
                <a:solidFill>
                  <a:srgbClr val="000000"/>
                </a:solidFill>
                <a:effectLst/>
                <a:latin typeface="Arial"/>
                <a:ea typeface="Arial"/>
                <a:cs typeface="Arial"/>
                <a:sym typeface="Arial"/>
              </a:rPr>
              <a:t> to, </a:t>
            </a:r>
            <a:r>
              <a:rPr lang="en-US" sz="1100" b="0" i="0" u="none" strike="noStrike" cap="none" dirty="0" err="1">
                <a:solidFill>
                  <a:srgbClr val="000000"/>
                </a:solidFill>
                <a:effectLst/>
                <a:latin typeface="Arial"/>
                <a:ea typeface="Arial"/>
                <a:cs typeface="Arial"/>
                <a:sym typeface="Arial"/>
              </a:rPr>
              <a:t>elegantan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dizajn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će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krasiti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ovu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aplikaciju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će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omogućiti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lakšu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intuitivnu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upotrebu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definitivno</a:t>
            </a:r>
            <a:r>
              <a:rPr lang="en-US" sz="1100" b="0" i="0" u="none" strike="noStrike" cap="none" dirty="0">
                <a:solidFill>
                  <a:srgbClr val="000000"/>
                </a:solidFill>
                <a:effectLst/>
                <a:latin typeface="Arial"/>
                <a:ea typeface="Arial"/>
                <a:cs typeface="Arial"/>
                <a:sym typeface="Arial"/>
              </a:rPr>
              <a:t> bi </a:t>
            </a:r>
            <a:r>
              <a:rPr lang="en-US" sz="1100" b="0" i="0" u="none" strike="noStrike" cap="none" dirty="0" err="1">
                <a:solidFill>
                  <a:srgbClr val="000000"/>
                </a:solidFill>
                <a:effectLst/>
                <a:latin typeface="Arial"/>
                <a:ea typeface="Arial"/>
                <a:cs typeface="Arial"/>
                <a:sym typeface="Arial"/>
              </a:rPr>
              <a:t>olakšao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poslovanje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svima</a:t>
            </a:r>
            <a:r>
              <a:rPr lang="en-US" sz="1100" b="0" i="0" u="none" strike="noStrike" cap="none" dirty="0">
                <a:solidFill>
                  <a:srgbClr val="000000"/>
                </a:solidFill>
                <a:effectLst/>
                <a:latin typeface="Arial"/>
                <a:ea typeface="Arial"/>
                <a:cs typeface="Arial"/>
                <a:sym typeface="Arial"/>
              </a:rPr>
              <a:t>, od </a:t>
            </a:r>
            <a:r>
              <a:rPr lang="en-US" sz="1100" b="0" i="0" u="none" strike="noStrike" cap="none" dirty="0" err="1">
                <a:solidFill>
                  <a:srgbClr val="000000"/>
                </a:solidFill>
                <a:effectLst/>
                <a:latin typeface="Arial"/>
                <a:ea typeface="Arial"/>
                <a:cs typeface="Arial"/>
                <a:sym typeface="Arial"/>
              </a:rPr>
              <a:t>stanara</a:t>
            </a:r>
            <a:r>
              <a:rPr lang="en-US" sz="1100" b="0" i="0" u="none" strike="noStrike" cap="none" dirty="0">
                <a:solidFill>
                  <a:srgbClr val="000000"/>
                </a:solidFill>
                <a:effectLst/>
                <a:latin typeface="Arial"/>
                <a:ea typeface="Arial"/>
                <a:cs typeface="Arial"/>
                <a:sym typeface="Arial"/>
              </a:rPr>
              <a:t>, do </a:t>
            </a:r>
            <a:r>
              <a:rPr lang="en-US" sz="1100" b="0" i="0" u="none" strike="noStrike" cap="none" dirty="0" err="1">
                <a:solidFill>
                  <a:srgbClr val="000000"/>
                </a:solidFill>
                <a:effectLst/>
                <a:latin typeface="Arial"/>
                <a:ea typeface="Arial"/>
                <a:cs typeface="Arial"/>
                <a:sym typeface="Arial"/>
              </a:rPr>
              <a:t>predsjednika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ili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blagajnika</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93502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će</a:t>
            </a:r>
            <a:r>
              <a:rPr lang="en-US" sz="1100" b="0" i="0" u="none" strike="noStrike" cap="none" dirty="0">
                <a:solidFill>
                  <a:srgbClr val="000000"/>
                </a:solidFill>
                <a:effectLst/>
                <a:latin typeface="Arial"/>
                <a:ea typeface="Arial"/>
                <a:cs typeface="Arial"/>
                <a:sym typeface="Arial"/>
              </a:rPr>
              <a:t> se </a:t>
            </a:r>
            <a:r>
              <a:rPr lang="en-US" sz="1100" b="0" i="0" u="none" strike="noStrike" cap="none" dirty="0" err="1">
                <a:solidFill>
                  <a:srgbClr val="000000"/>
                </a:solidFill>
                <a:effectLst/>
                <a:latin typeface="Arial"/>
                <a:ea typeface="Arial"/>
                <a:cs typeface="Arial"/>
                <a:sym typeface="Arial"/>
              </a:rPr>
              <a:t>sastojati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iz</a:t>
            </a:r>
            <a:r>
              <a:rPr lang="en-US" sz="1100" b="0" i="0" u="none" strike="noStrike" cap="none" dirty="0">
                <a:solidFill>
                  <a:srgbClr val="000000"/>
                </a:solidFill>
                <a:effectLst/>
                <a:latin typeface="Arial"/>
                <a:ea typeface="Arial"/>
                <a:cs typeface="Arial"/>
                <a:sym typeface="Arial"/>
              </a:rPr>
              <a:t> tri </a:t>
            </a:r>
            <a:r>
              <a:rPr lang="en-US" sz="1100" b="0" i="0" u="none" strike="noStrike" cap="none" dirty="0" err="1">
                <a:solidFill>
                  <a:srgbClr val="000000"/>
                </a:solidFill>
                <a:effectLst/>
                <a:latin typeface="Arial"/>
                <a:ea typeface="Arial"/>
                <a:cs typeface="Arial"/>
                <a:sym typeface="Arial"/>
              </a:rPr>
              <a:t>podsistema</a:t>
            </a:r>
            <a:r>
              <a:rPr lang="en-US" sz="1100" b="0" i="0" u="none" strike="noStrike" cap="none" dirty="0">
                <a:solidFill>
                  <a:srgbClr val="000000"/>
                </a:solidFill>
                <a:effectLst/>
                <a:latin typeface="Arial"/>
                <a:ea typeface="Arial"/>
                <a:cs typeface="Arial"/>
                <a:sym typeface="Arial"/>
              </a:rPr>
              <a:t>, a to </a:t>
            </a:r>
            <a:r>
              <a:rPr lang="en-US" sz="1100" b="0" i="0" u="none" strike="noStrike" cap="none" dirty="0" err="1">
                <a:solidFill>
                  <a:srgbClr val="000000"/>
                </a:solidFill>
                <a:effectLst/>
                <a:latin typeface="Arial"/>
                <a:ea typeface="Arial"/>
                <a:cs typeface="Arial"/>
                <a:sym typeface="Arial"/>
              </a:rPr>
              <a:t>su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administratorska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aplikacija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aplikacija</a:t>
            </a:r>
            <a:r>
              <a:rPr lang="en-US" sz="1100" b="0" i="0" u="none" strike="noStrike" cap="none" dirty="0">
                <a:solidFill>
                  <a:srgbClr val="000000"/>
                </a:solidFill>
                <a:effectLst/>
                <a:latin typeface="Arial"/>
                <a:ea typeface="Arial"/>
                <a:cs typeface="Arial"/>
                <a:sym typeface="Arial"/>
              </a:rPr>
              <a:t> za </a:t>
            </a:r>
            <a:r>
              <a:rPr lang="en-US" sz="1100" b="0" i="0" u="none" strike="noStrike" cap="none" dirty="0" err="1">
                <a:solidFill>
                  <a:srgbClr val="000000"/>
                </a:solidFill>
                <a:effectLst/>
                <a:latin typeface="Arial"/>
                <a:ea typeface="Arial"/>
                <a:cs typeface="Arial"/>
                <a:sym typeface="Arial"/>
              </a:rPr>
              <a:t>obične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korisike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stanare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aplikacija</a:t>
            </a:r>
            <a:r>
              <a:rPr lang="en-US" sz="1100" b="0" i="0" u="none" strike="noStrike" cap="none" dirty="0">
                <a:solidFill>
                  <a:srgbClr val="000000"/>
                </a:solidFill>
                <a:effectLst/>
                <a:latin typeface="Arial"/>
                <a:ea typeface="Arial"/>
                <a:cs typeface="Arial"/>
                <a:sym typeface="Arial"/>
              </a:rPr>
              <a:t> za </a:t>
            </a:r>
            <a:r>
              <a:rPr lang="en-US" sz="1100" b="0" i="0" u="none" strike="noStrike" cap="none" dirty="0" err="1">
                <a:solidFill>
                  <a:srgbClr val="000000"/>
                </a:solidFill>
                <a:effectLst/>
                <a:latin typeface="Arial"/>
                <a:ea typeface="Arial"/>
                <a:cs typeface="Arial"/>
                <a:sym typeface="Arial"/>
              </a:rPr>
              <a:t>predsjednike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etažnih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vlasnika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Sve</a:t>
            </a:r>
            <a:r>
              <a:rPr lang="en-US" sz="1100" b="0" i="0" u="none" strike="noStrike" cap="none" dirty="0">
                <a:solidFill>
                  <a:srgbClr val="000000"/>
                </a:solidFill>
                <a:effectLst/>
                <a:latin typeface="Arial"/>
                <a:ea typeface="Arial"/>
                <a:cs typeface="Arial"/>
                <a:sym typeface="Arial"/>
              </a:rPr>
              <a:t> tri </a:t>
            </a:r>
            <a:r>
              <a:rPr lang="en-US" sz="1100" b="0" i="0" u="none" strike="noStrike" cap="none" dirty="0" err="1">
                <a:solidFill>
                  <a:srgbClr val="000000"/>
                </a:solidFill>
                <a:effectLst/>
                <a:latin typeface="Arial"/>
                <a:ea typeface="Arial"/>
                <a:cs typeface="Arial"/>
                <a:sym typeface="Arial"/>
              </a:rPr>
              <a:t>sistema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će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koristiti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istu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bazu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podataka</a:t>
            </a:r>
            <a:r>
              <a:rPr lang="en-US" sz="1100" b="0" i="0" u="none" strike="noStrike" cap="none" dirty="0">
                <a:solidFill>
                  <a:srgbClr val="000000"/>
                </a:solidFill>
                <a:effectLst/>
                <a:latin typeface="Arial"/>
                <a:ea typeface="Arial"/>
                <a:cs typeface="Arial"/>
                <a:sym typeface="Arial"/>
              </a:rPr>
              <a:t>.</a:t>
            </a:r>
            <a:endParaRPr lang="en-US" dirty="0"/>
          </a:p>
        </p:txBody>
      </p:sp>
    </p:spTree>
    <p:extLst>
      <p:ext uri="{BB962C8B-B14F-4D97-AF65-F5344CB8AC3E}">
        <p14:creationId xmlns:p14="http://schemas.microsoft.com/office/powerpoint/2010/main" val="402538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Administrator je tip </a:t>
            </a:r>
            <a:r>
              <a:rPr lang="en-US" sz="1100" b="0" i="0" u="none" strike="noStrike" cap="none" dirty="0" err="1">
                <a:solidFill>
                  <a:srgbClr val="000000"/>
                </a:solidFill>
                <a:effectLst/>
                <a:latin typeface="Arial"/>
                <a:ea typeface="Arial"/>
                <a:cs typeface="Arial"/>
                <a:sym typeface="Arial"/>
              </a:rPr>
              <a:t>korisnika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treba</a:t>
            </a:r>
            <a:r>
              <a:rPr lang="en-US" sz="1100" b="0" i="0" u="none" strike="noStrike" cap="none" dirty="0">
                <a:solidFill>
                  <a:srgbClr val="000000"/>
                </a:solidFill>
                <a:effectLst/>
                <a:latin typeface="Arial"/>
                <a:ea typeface="Arial"/>
                <a:cs typeface="Arial"/>
                <a:sym typeface="Arial"/>
              </a:rPr>
              <a:t> da </a:t>
            </a:r>
            <a:r>
              <a:rPr lang="en-US" sz="1100" b="0" i="0" u="none" strike="noStrike" cap="none" dirty="0" err="1">
                <a:solidFill>
                  <a:srgbClr val="000000"/>
                </a:solidFill>
                <a:effectLst/>
                <a:latin typeface="Arial"/>
                <a:ea typeface="Arial"/>
                <a:cs typeface="Arial"/>
                <a:sym typeface="Arial"/>
              </a:rPr>
              <a:t>upravlja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sistemom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a:t>
            </a:r>
            <a:r>
              <a:rPr lang="en-US" sz="1100" b="0" i="0" u="none" strike="noStrike" cap="none" dirty="0">
                <a:solidFill>
                  <a:srgbClr val="000000"/>
                </a:solidFill>
                <a:effectLst/>
                <a:latin typeface="Arial"/>
                <a:ea typeface="Arial"/>
                <a:cs typeface="Arial"/>
                <a:sym typeface="Arial"/>
              </a:rPr>
              <a:t> se </a:t>
            </a:r>
            <a:r>
              <a:rPr lang="en-US" sz="1100" b="0" i="0" u="none" strike="noStrike" cap="none" dirty="0" err="1">
                <a:solidFill>
                  <a:srgbClr val="000000"/>
                </a:solidFill>
                <a:effectLst/>
                <a:latin typeface="Arial"/>
                <a:ea typeface="Arial"/>
                <a:cs typeface="Arial"/>
                <a:sym typeface="Arial"/>
              </a:rPr>
              <a:t>zbog</a:t>
            </a:r>
            <a:r>
              <a:rPr lang="en-US" sz="1100" b="0" i="0" u="none" strike="noStrike" cap="none" dirty="0">
                <a:solidFill>
                  <a:srgbClr val="000000"/>
                </a:solidFill>
                <a:effectLst/>
                <a:latin typeface="Arial"/>
                <a:ea typeface="Arial"/>
                <a:cs typeface="Arial"/>
                <a:sym typeface="Arial"/>
              </a:rPr>
              <a:t> toga </a:t>
            </a:r>
            <a:r>
              <a:rPr lang="en-US" sz="1100" b="0" i="0" u="none" strike="noStrike" cap="none" dirty="0" err="1">
                <a:solidFill>
                  <a:srgbClr val="000000"/>
                </a:solidFill>
                <a:effectLst/>
                <a:latin typeface="Arial"/>
                <a:ea typeface="Arial"/>
                <a:cs typeface="Arial"/>
                <a:sym typeface="Arial"/>
              </a:rPr>
              <a:t>očekuje</a:t>
            </a:r>
            <a:r>
              <a:rPr lang="en-US" sz="1100" b="0" i="0" u="none" strike="noStrike" cap="none" dirty="0">
                <a:solidFill>
                  <a:srgbClr val="000000"/>
                </a:solidFill>
                <a:effectLst/>
                <a:latin typeface="Arial"/>
                <a:ea typeface="Arial"/>
                <a:cs typeface="Arial"/>
                <a:sym typeface="Arial"/>
              </a:rPr>
              <a:t> da je to </a:t>
            </a:r>
            <a:r>
              <a:rPr lang="en-US" sz="1100" b="0" i="0" u="none" strike="noStrike" cap="none" dirty="0" err="1">
                <a:solidFill>
                  <a:srgbClr val="000000"/>
                </a:solidFill>
                <a:effectLst/>
                <a:latin typeface="Arial"/>
                <a:ea typeface="Arial"/>
                <a:cs typeface="Arial"/>
                <a:sym typeface="Arial"/>
              </a:rPr>
              <a:t>neko</a:t>
            </a:r>
            <a:r>
              <a:rPr lang="en-US" sz="1100" b="0" i="0" u="none" strike="noStrike" cap="none" dirty="0">
                <a:solidFill>
                  <a:srgbClr val="000000"/>
                </a:solidFill>
                <a:effectLst/>
                <a:latin typeface="Arial"/>
                <a:ea typeface="Arial"/>
                <a:cs typeface="Arial"/>
                <a:sym typeface="Arial"/>
              </a:rPr>
              <a:t> ko je </a:t>
            </a:r>
            <a:r>
              <a:rPr lang="en-US" sz="1100" b="0" i="0" u="none" strike="noStrike" cap="none" dirty="0" err="1">
                <a:solidFill>
                  <a:srgbClr val="000000"/>
                </a:solidFill>
                <a:effectLst/>
                <a:latin typeface="Arial"/>
                <a:ea typeface="Arial"/>
                <a:cs typeface="Arial"/>
                <a:sym typeface="Arial"/>
              </a:rPr>
              <a:t>učestvovao</a:t>
            </a:r>
            <a:r>
              <a:rPr lang="en-US" sz="1100" b="0" i="0" u="none" strike="noStrike" cap="none" dirty="0">
                <a:solidFill>
                  <a:srgbClr val="000000"/>
                </a:solidFill>
                <a:effectLst/>
                <a:latin typeface="Arial"/>
                <a:ea typeface="Arial"/>
                <a:cs typeface="Arial"/>
                <a:sym typeface="Arial"/>
              </a:rPr>
              <a:t> u </a:t>
            </a:r>
            <a:r>
              <a:rPr lang="en-US" sz="1100" b="0" i="0" u="none" strike="noStrike" cap="none" dirty="0" err="1">
                <a:solidFill>
                  <a:srgbClr val="000000"/>
                </a:solidFill>
                <a:effectLst/>
                <a:latin typeface="Arial"/>
                <a:ea typeface="Arial"/>
                <a:cs typeface="Arial"/>
                <a:sym typeface="Arial"/>
              </a:rPr>
              <a:t>projektovanju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ili</a:t>
            </a:r>
            <a:r>
              <a:rPr lang="en-US" sz="1100" b="0" i="0" u="none" strike="noStrike" cap="none" dirty="0">
                <a:solidFill>
                  <a:srgbClr val="000000"/>
                </a:solidFill>
                <a:effectLst/>
                <a:latin typeface="Arial"/>
                <a:ea typeface="Arial"/>
                <a:cs typeface="Arial"/>
                <a:sym typeface="Arial"/>
              </a:rPr>
              <a:t> da </a:t>
            </a:r>
            <a:r>
              <a:rPr lang="en-US" sz="1100" b="0" i="0" u="none" strike="noStrike" cap="none" dirty="0" err="1">
                <a:solidFill>
                  <a:srgbClr val="000000"/>
                </a:solidFill>
                <a:effectLst/>
                <a:latin typeface="Arial"/>
                <a:ea typeface="Arial"/>
                <a:cs typeface="Arial"/>
                <a:sym typeface="Arial"/>
              </a:rPr>
              <a:t>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znanja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neophodna</a:t>
            </a:r>
            <a:r>
              <a:rPr lang="en-US" sz="1100" b="0" i="0" u="none" strike="noStrike" cap="none" dirty="0">
                <a:solidFill>
                  <a:srgbClr val="000000"/>
                </a:solidFill>
                <a:effectLst/>
                <a:latin typeface="Arial"/>
                <a:ea typeface="Arial"/>
                <a:cs typeface="Arial"/>
                <a:sym typeface="Arial"/>
              </a:rPr>
              <a:t> za </a:t>
            </a:r>
            <a:r>
              <a:rPr lang="en-US" sz="1100" b="0" i="0" u="none" strike="noStrike" cap="none" dirty="0" err="1">
                <a:solidFill>
                  <a:srgbClr val="000000"/>
                </a:solidFill>
                <a:effectLst/>
                <a:latin typeface="Arial"/>
                <a:ea typeface="Arial"/>
                <a:cs typeface="Arial"/>
                <a:sym typeface="Arial"/>
              </a:rPr>
              <a:t>održavanje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ovog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a:t>
            </a:r>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err="1">
                <a:solidFill>
                  <a:srgbClr val="000000"/>
                </a:solidFill>
                <a:effectLst/>
                <a:latin typeface="Arial"/>
                <a:ea typeface="Arial"/>
                <a:cs typeface="Arial"/>
                <a:sym typeface="Arial"/>
              </a:rPr>
              <a:t>Predsjednik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etažnih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vlasnika</a:t>
            </a:r>
            <a:r>
              <a:rPr lang="en-US" sz="1100" b="0" i="0" u="none" strike="noStrike" cap="none" dirty="0">
                <a:solidFill>
                  <a:srgbClr val="000000"/>
                </a:solidFill>
                <a:effectLst/>
                <a:latin typeface="Arial"/>
                <a:ea typeface="Arial"/>
                <a:cs typeface="Arial"/>
                <a:sym typeface="Arial"/>
              </a:rPr>
              <a:t> je </a:t>
            </a:r>
            <a:r>
              <a:rPr lang="en-US" sz="1100" b="0" i="0" u="none" strike="noStrike" cap="none" dirty="0" err="1">
                <a:solidFill>
                  <a:srgbClr val="000000"/>
                </a:solidFill>
                <a:effectLst/>
                <a:latin typeface="Arial"/>
                <a:ea typeface="Arial"/>
                <a:cs typeface="Arial"/>
                <a:sym typeface="Arial"/>
              </a:rPr>
              <a:t>pojedinac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podsistem</a:t>
            </a:r>
            <a:r>
              <a:rPr lang="en-US" sz="1100" b="0" i="0" u="none" strike="noStrike" cap="none" dirty="0">
                <a:solidFill>
                  <a:srgbClr val="000000"/>
                </a:solidFill>
                <a:effectLst/>
                <a:latin typeface="Arial"/>
                <a:ea typeface="Arial"/>
                <a:cs typeface="Arial"/>
                <a:sym typeface="Arial"/>
              </a:rPr>
              <a:t> za </a:t>
            </a:r>
            <a:r>
              <a:rPr lang="en-US" sz="1100" b="0" i="0" u="none" strike="noStrike" cap="none" dirty="0" err="1">
                <a:solidFill>
                  <a:srgbClr val="000000"/>
                </a:solidFill>
                <a:effectLst/>
                <a:latin typeface="Arial"/>
                <a:ea typeface="Arial"/>
                <a:cs typeface="Arial"/>
                <a:sym typeface="Arial"/>
              </a:rPr>
              <a:t>predsjednika</a:t>
            </a:r>
            <a:r>
              <a:rPr lang="en-US" sz="1100" b="0" i="0" u="none" strike="noStrike" cap="none" dirty="0">
                <a:solidFill>
                  <a:srgbClr val="000000"/>
                </a:solidFill>
                <a:effectLst/>
                <a:latin typeface="Arial"/>
                <a:ea typeface="Arial"/>
                <a:cs typeface="Arial"/>
                <a:sym typeface="Arial"/>
              </a:rPr>
              <a:t>. To je </a:t>
            </a:r>
            <a:r>
              <a:rPr lang="en-US" sz="1100" b="0" i="0" u="none" strike="noStrike" cap="none" dirty="0" err="1">
                <a:solidFill>
                  <a:srgbClr val="000000"/>
                </a:solidFill>
                <a:effectLst/>
                <a:latin typeface="Arial"/>
                <a:ea typeface="Arial"/>
                <a:cs typeface="Arial"/>
                <a:sym typeface="Arial"/>
              </a:rPr>
              <a:t>osoba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koja</a:t>
            </a:r>
            <a:r>
              <a:rPr lang="en-US" sz="1100" b="0" i="0" u="none" strike="noStrike" cap="none" dirty="0">
                <a:solidFill>
                  <a:srgbClr val="000000"/>
                </a:solidFill>
                <a:effectLst/>
                <a:latin typeface="Arial"/>
                <a:ea typeface="Arial"/>
                <a:cs typeface="Arial"/>
                <a:sym typeface="Arial"/>
              </a:rPr>
              <a:t> je </a:t>
            </a:r>
            <a:r>
              <a:rPr lang="en-US" sz="1100" b="0" i="0" u="none" strike="noStrike" cap="none" dirty="0" err="1">
                <a:solidFill>
                  <a:srgbClr val="000000"/>
                </a:solidFill>
                <a:effectLst/>
                <a:latin typeface="Arial"/>
                <a:ea typeface="Arial"/>
                <a:cs typeface="Arial"/>
                <a:sym typeface="Arial"/>
              </a:rPr>
              <a:t>izabrana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kao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rukovodilac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etažnih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vlasnika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u </a:t>
            </a:r>
            <a:r>
              <a:rPr lang="en-US" sz="1100" b="0" i="0" u="none" strike="noStrike" cap="none" dirty="0" err="1">
                <a:solidFill>
                  <a:srgbClr val="000000"/>
                </a:solidFill>
                <a:effectLst/>
                <a:latin typeface="Arial"/>
                <a:ea typeface="Arial"/>
                <a:cs typeface="Arial"/>
                <a:sym typeface="Arial"/>
              </a:rPr>
              <a:t>stvarnosti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obavlja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funkciju</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err="1">
                <a:solidFill>
                  <a:srgbClr val="000000"/>
                </a:solidFill>
                <a:effectLst/>
                <a:latin typeface="Arial"/>
                <a:ea typeface="Arial"/>
                <a:cs typeface="Arial"/>
                <a:sym typeface="Arial"/>
              </a:rPr>
              <a:t>Korisnici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obično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vlasnici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stanova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osobe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imaju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neku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ulogu</a:t>
            </a:r>
            <a:r>
              <a:rPr lang="en-US" sz="1100" b="0" i="0" u="none" strike="noStrike" cap="none" dirty="0">
                <a:solidFill>
                  <a:srgbClr val="000000"/>
                </a:solidFill>
                <a:effectLst/>
                <a:latin typeface="Arial"/>
                <a:ea typeface="Arial"/>
                <a:cs typeface="Arial"/>
                <a:sym typeface="Arial"/>
              </a:rPr>
              <a:t> u </a:t>
            </a:r>
            <a:r>
              <a:rPr lang="en-US" sz="1100" b="0" i="0" u="none" strike="noStrike" cap="none" dirty="0" err="1">
                <a:solidFill>
                  <a:srgbClr val="000000"/>
                </a:solidFill>
                <a:effectLst/>
                <a:latin typeface="Arial"/>
                <a:ea typeface="Arial"/>
                <a:cs typeface="Arial"/>
                <a:sym typeface="Arial"/>
              </a:rPr>
              <a:t>poslovanju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zajednice</a:t>
            </a:r>
            <a:r>
              <a:rPr lang="en-US" sz="1100" b="0" i="0" u="none" strike="noStrike" cap="none" dirty="0">
                <a:solidFill>
                  <a:srgbClr val="000000"/>
                </a:solidFill>
                <a:effectLst/>
                <a:latin typeface="Arial"/>
                <a:ea typeface="Arial"/>
                <a:cs typeface="Arial"/>
                <a:sym typeface="Arial"/>
              </a:rPr>
              <a:t>. To </a:t>
            </a:r>
            <a:r>
              <a:rPr lang="en-US" sz="1100" b="0" i="0" u="none" strike="noStrike" cap="none" dirty="0" err="1">
                <a:solidFill>
                  <a:srgbClr val="000000"/>
                </a:solidFill>
                <a:effectLst/>
                <a:latin typeface="Arial"/>
                <a:ea typeface="Arial"/>
                <a:cs typeface="Arial"/>
                <a:sym typeface="Arial"/>
              </a:rPr>
              <a:t>su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uglavnom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prosječni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građani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koji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poznaju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osnove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upravljanja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računarima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Postoje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dva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podtipa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obični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korisnik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odgovorno</a:t>
            </a:r>
            <a:r>
              <a:rPr lang="en-US" sz="1100" b="0" i="0" u="none" strike="noStrike" cap="none" dirty="0">
                <a:solidFill>
                  <a:srgbClr val="000000"/>
                </a:solidFill>
                <a:effectLst/>
                <a:latin typeface="Arial"/>
                <a:ea typeface="Arial"/>
                <a:cs typeface="Arial"/>
                <a:sym typeface="Arial"/>
              </a:rPr>
              <a:t> lice. </a:t>
            </a:r>
            <a:r>
              <a:rPr lang="en-US" sz="1100" b="0" i="0" u="none" strike="noStrike" cap="none" dirty="0" err="1">
                <a:solidFill>
                  <a:srgbClr val="000000"/>
                </a:solidFill>
                <a:effectLst/>
                <a:latin typeface="Arial"/>
                <a:ea typeface="Arial"/>
                <a:cs typeface="Arial"/>
                <a:sym typeface="Arial"/>
              </a:rPr>
              <a:t>Odgovorno</a:t>
            </a:r>
            <a:r>
              <a:rPr lang="en-US" sz="1100" b="0" i="0" u="none" strike="noStrike" cap="none" dirty="0">
                <a:solidFill>
                  <a:srgbClr val="000000"/>
                </a:solidFill>
                <a:effectLst/>
                <a:latin typeface="Arial"/>
                <a:ea typeface="Arial"/>
                <a:cs typeface="Arial"/>
                <a:sym typeface="Arial"/>
              </a:rPr>
              <a:t> lice </a:t>
            </a:r>
            <a:r>
              <a:rPr lang="en-US" sz="1100" b="0" i="0" u="none" strike="noStrike" cap="none" dirty="0" err="1">
                <a:solidFill>
                  <a:srgbClr val="000000"/>
                </a:solidFill>
                <a:effectLst/>
                <a:latin typeface="Arial"/>
                <a:ea typeface="Arial"/>
                <a:cs typeface="Arial"/>
                <a:sym typeface="Arial"/>
              </a:rPr>
              <a:t>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veće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privilegije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a:t>
            </a:r>
            <a:r>
              <a:rPr lang="en-US" sz="1100" b="0" i="0" u="none" strike="noStrike" cap="none" dirty="0">
                <a:solidFill>
                  <a:srgbClr val="000000"/>
                </a:solidFill>
                <a:effectLst/>
                <a:latin typeface="Arial"/>
                <a:ea typeface="Arial"/>
                <a:cs typeface="Arial"/>
                <a:sym typeface="Arial"/>
              </a:rPr>
              <a:t> pored </a:t>
            </a:r>
            <a:r>
              <a:rPr lang="en-US" sz="1100" b="0" i="0" u="none" strike="noStrike" cap="none" dirty="0" err="1">
                <a:solidFill>
                  <a:srgbClr val="000000"/>
                </a:solidFill>
                <a:effectLst/>
                <a:latin typeface="Arial"/>
                <a:ea typeface="Arial"/>
                <a:cs typeface="Arial"/>
                <a:sym typeface="Arial"/>
              </a:rPr>
              <a:t>običnih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funkcija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mogućnost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evidentiranja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plaćenih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obaveza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generisanja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obračuna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verifikacije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izmjena</a:t>
            </a:r>
            <a:r>
              <a:rPr lang="en-US" sz="1100" b="0" i="0" u="none" strike="noStrike" cap="none" dirty="0">
                <a:solidFill>
                  <a:srgbClr val="000000"/>
                </a:solidFill>
                <a:effectLst/>
                <a:latin typeface="Arial"/>
                <a:ea typeface="Arial"/>
                <a:cs typeface="Arial"/>
                <a:sym typeface="Arial"/>
              </a:rPr>
              <a:t> u </a:t>
            </a:r>
            <a:r>
              <a:rPr lang="en-US" sz="1100" b="0" i="0" u="none" strike="noStrike" cap="none" dirty="0" err="1">
                <a:solidFill>
                  <a:srgbClr val="000000"/>
                </a:solidFill>
                <a:effectLst/>
                <a:latin typeface="Arial"/>
                <a:ea typeface="Arial"/>
                <a:cs typeface="Arial"/>
                <a:sym typeface="Arial"/>
              </a:rPr>
              <a:t>opisu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stana</a:t>
            </a:r>
            <a:r>
              <a:rPr lang="en-U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7725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0"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9.xml"/><Relationship Id="rId6" Type="http://schemas.microsoft.com/office/2007/relationships/hdphoto" Target="../media/hdphoto5.wdp"/><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SMART ZEV</a:t>
            </a:r>
            <a:endParaRPr dirty="0"/>
          </a:p>
        </p:txBody>
      </p:sp>
      <p:sp>
        <p:nvSpPr>
          <p:cNvPr id="106" name="Google Shape;106;p20"/>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idx="6"/>
          </p:nvPr>
        </p:nvSpPr>
        <p:spPr>
          <a:xfrm>
            <a:off x="363072" y="37848"/>
            <a:ext cx="8520600" cy="606600"/>
          </a:xfrm>
        </p:spPr>
        <p:txBody>
          <a:bodyPr/>
          <a:lstStyle/>
          <a:p>
            <a:r>
              <a:rPr lang="sr-Latn-RS" dirty="0"/>
              <a:t>DIJAGRAMI SLUČAJEVA UPOTREBE</a:t>
            </a:r>
            <a:endParaRPr lang="en-US" dirty="0"/>
          </a:p>
        </p:txBody>
      </p:sp>
      <p:cxnSp>
        <p:nvCxnSpPr>
          <p:cNvPr id="9" name="Google Shape;643;p30"/>
          <p:cNvCxnSpPr/>
          <p:nvPr/>
        </p:nvCxnSpPr>
        <p:spPr>
          <a:xfrm>
            <a:off x="280878" y="644448"/>
            <a:ext cx="8520600" cy="0"/>
          </a:xfrm>
          <a:prstGeom prst="straightConnector1">
            <a:avLst/>
          </a:prstGeom>
          <a:noFill/>
          <a:ln w="9525" cap="flat" cmpd="sng">
            <a:solidFill>
              <a:srgbClr val="48FFD5"/>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432" y="952645"/>
            <a:ext cx="7085492" cy="3922603"/>
          </a:xfrm>
          <a:prstGeom prst="rect">
            <a:avLst/>
          </a:prstGeom>
          <a:pattFill prst="pct30">
            <a:fgClr>
              <a:srgbClr val="48FFD5"/>
            </a:fgClr>
            <a:bgClr>
              <a:schemeClr val="bg1"/>
            </a:bgClr>
          </a:pattFill>
        </p:spPr>
      </p:pic>
    </p:spTree>
    <p:extLst>
      <p:ext uri="{BB962C8B-B14F-4D97-AF65-F5344CB8AC3E}">
        <p14:creationId xmlns:p14="http://schemas.microsoft.com/office/powerpoint/2010/main" val="103249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idx="6"/>
          </p:nvPr>
        </p:nvSpPr>
        <p:spPr>
          <a:xfrm>
            <a:off x="363072" y="37848"/>
            <a:ext cx="8520600" cy="606600"/>
          </a:xfrm>
        </p:spPr>
        <p:txBody>
          <a:bodyPr/>
          <a:lstStyle/>
          <a:p>
            <a:r>
              <a:rPr lang="sr-Latn-RS" dirty="0"/>
              <a:t>DIJAGRAMI SLUČAJEVA UPOTREBE</a:t>
            </a:r>
            <a:endParaRPr lang="en-US" dirty="0"/>
          </a:p>
        </p:txBody>
      </p:sp>
      <p:cxnSp>
        <p:nvCxnSpPr>
          <p:cNvPr id="9" name="Google Shape;643;p30"/>
          <p:cNvCxnSpPr/>
          <p:nvPr/>
        </p:nvCxnSpPr>
        <p:spPr>
          <a:xfrm>
            <a:off x="280878" y="644448"/>
            <a:ext cx="8520600" cy="0"/>
          </a:xfrm>
          <a:prstGeom prst="straightConnector1">
            <a:avLst/>
          </a:prstGeom>
          <a:noFill/>
          <a:ln w="9525" cap="flat" cmpd="sng">
            <a:solidFill>
              <a:srgbClr val="48FFD5"/>
            </a:solidFill>
            <a:prstDash val="solid"/>
            <a:round/>
            <a:headEnd type="none" w="med" len="med"/>
            <a:tailEnd type="none" w="med" len="med"/>
          </a:ln>
        </p:spPr>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020" y="816744"/>
            <a:ext cx="4876316" cy="4127395"/>
          </a:xfrm>
          <a:prstGeom prst="rect">
            <a:avLst/>
          </a:prstGeom>
          <a:pattFill prst="pct30">
            <a:fgClr>
              <a:srgbClr val="48FFD5"/>
            </a:fgClr>
            <a:bgClr>
              <a:schemeClr val="bg1"/>
            </a:bgClr>
          </a:pattFill>
        </p:spPr>
      </p:pic>
    </p:spTree>
    <p:extLst>
      <p:ext uri="{BB962C8B-B14F-4D97-AF65-F5344CB8AC3E}">
        <p14:creationId xmlns:p14="http://schemas.microsoft.com/office/powerpoint/2010/main" val="140364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idx="6"/>
          </p:nvPr>
        </p:nvSpPr>
        <p:spPr>
          <a:xfrm>
            <a:off x="363072" y="37848"/>
            <a:ext cx="8520600" cy="606600"/>
          </a:xfrm>
        </p:spPr>
        <p:txBody>
          <a:bodyPr/>
          <a:lstStyle/>
          <a:p>
            <a:r>
              <a:rPr lang="sr-Latn-RS" dirty="0"/>
              <a:t>DIJAGRAMI SLUČAJEVA UPOTREBE</a:t>
            </a:r>
            <a:endParaRPr lang="en-US" dirty="0"/>
          </a:p>
        </p:txBody>
      </p:sp>
      <p:cxnSp>
        <p:nvCxnSpPr>
          <p:cNvPr id="9" name="Google Shape;643;p30"/>
          <p:cNvCxnSpPr/>
          <p:nvPr/>
        </p:nvCxnSpPr>
        <p:spPr>
          <a:xfrm>
            <a:off x="280878" y="644448"/>
            <a:ext cx="8520600" cy="0"/>
          </a:xfrm>
          <a:prstGeom prst="straightConnector1">
            <a:avLst/>
          </a:prstGeom>
          <a:noFill/>
          <a:ln w="9525" cap="flat" cmpd="sng">
            <a:solidFill>
              <a:srgbClr val="48FFD5"/>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448" y="792522"/>
            <a:ext cx="4677459" cy="4191489"/>
          </a:xfrm>
          <a:prstGeom prst="rect">
            <a:avLst/>
          </a:prstGeom>
          <a:pattFill prst="pct30">
            <a:fgClr>
              <a:srgbClr val="48FFD5"/>
            </a:fgClr>
            <a:bgClr>
              <a:schemeClr val="bg1"/>
            </a:bgClr>
          </a:pattFill>
        </p:spPr>
      </p:pic>
    </p:spTree>
    <p:extLst>
      <p:ext uri="{BB962C8B-B14F-4D97-AF65-F5344CB8AC3E}">
        <p14:creationId xmlns:p14="http://schemas.microsoft.com/office/powerpoint/2010/main" val="282962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idx="6"/>
          </p:nvPr>
        </p:nvSpPr>
        <p:spPr>
          <a:xfrm>
            <a:off x="363072" y="37848"/>
            <a:ext cx="8520600" cy="606600"/>
          </a:xfrm>
        </p:spPr>
        <p:txBody>
          <a:bodyPr/>
          <a:lstStyle/>
          <a:p>
            <a:r>
              <a:rPr lang="sr-Latn-RS" dirty="0"/>
              <a:t>SCENARIO KORIŠTENJA - REGISTRACIJA</a:t>
            </a:r>
            <a:endParaRPr lang="en-US" dirty="0"/>
          </a:p>
        </p:txBody>
      </p:sp>
      <p:cxnSp>
        <p:nvCxnSpPr>
          <p:cNvPr id="9" name="Google Shape;643;p30"/>
          <p:cNvCxnSpPr/>
          <p:nvPr/>
        </p:nvCxnSpPr>
        <p:spPr>
          <a:xfrm>
            <a:off x="280878" y="644448"/>
            <a:ext cx="8520600" cy="0"/>
          </a:xfrm>
          <a:prstGeom prst="straightConnector1">
            <a:avLst/>
          </a:prstGeom>
          <a:noFill/>
          <a:ln w="9525" cap="flat" cmpd="sng">
            <a:solidFill>
              <a:srgbClr val="48FFD5"/>
            </a:solidFill>
            <a:prstDash val="solid"/>
            <a:round/>
            <a:headEnd type="none" w="med" len="med"/>
            <a:tailEnd type="none" w="med" len="med"/>
          </a:ln>
        </p:spPr>
      </p:cxn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25" y="1251048"/>
            <a:ext cx="820737" cy="922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 b="9493"/>
          <a:stretch/>
        </p:blipFill>
        <p:spPr bwMode="auto">
          <a:xfrm>
            <a:off x="1570397" y="2953221"/>
            <a:ext cx="1092992" cy="773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0069" y="1251048"/>
            <a:ext cx="995188" cy="9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5513" y="2953220"/>
            <a:ext cx="13843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Connector 19"/>
          <p:cNvCxnSpPr>
            <a:stCxn id="16" idx="2"/>
          </p:cNvCxnSpPr>
          <p:nvPr/>
        </p:nvCxnSpPr>
        <p:spPr>
          <a:xfrm flipH="1">
            <a:off x="2116893" y="2173138"/>
            <a:ext cx="1" cy="780082"/>
          </a:xfrm>
          <a:prstGeom prst="line">
            <a:avLst/>
          </a:prstGeom>
          <a:ln w="25400">
            <a:solidFill>
              <a:srgbClr val="48FFD5"/>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69127" y="2249471"/>
            <a:ext cx="1" cy="780082"/>
          </a:xfrm>
          <a:prstGeom prst="line">
            <a:avLst/>
          </a:prstGeom>
          <a:ln w="25400">
            <a:solidFill>
              <a:srgbClr val="48FFD5"/>
            </a:solidFill>
            <a:prstDash val="sysDot"/>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3001925" y="2999456"/>
            <a:ext cx="1447800" cy="849527"/>
          </a:xfrm>
          <a:prstGeom prst="rightArrow">
            <a:avLst/>
          </a:prstGeom>
          <a:solidFill>
            <a:srgbClr val="48FFD5">
              <a:alpha val="68000"/>
            </a:srgbClr>
          </a:solidFill>
          <a:ln>
            <a:solidFill>
              <a:srgbClr val="041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a:solidFill>
                  <a:srgbClr val="05233E"/>
                </a:solidFill>
                <a:latin typeface="Roboto" panose="02000000000000000000" pitchFamily="2" charset="0"/>
                <a:ea typeface="Roboto" panose="02000000000000000000" pitchFamily="2" charset="0"/>
                <a:cs typeface="Roboto" panose="02000000000000000000" pitchFamily="2" charset="0"/>
              </a:rPr>
              <a:t>Zahtjev za </a:t>
            </a:r>
            <a:r>
              <a:rPr lang="en-US" sz="1200" dirty="0">
                <a:solidFill>
                  <a:srgbClr val="05233E"/>
                </a:solidFill>
                <a:latin typeface="Roboto" panose="02000000000000000000" pitchFamily="2" charset="0"/>
                <a:ea typeface="Roboto" panose="02000000000000000000" pitchFamily="2" charset="0"/>
                <a:cs typeface="Roboto" panose="02000000000000000000" pitchFamily="2" charset="0"/>
              </a:rPr>
              <a:t>kreiranje ZEV-a</a:t>
            </a:r>
          </a:p>
        </p:txBody>
      </p:sp>
      <p:sp>
        <p:nvSpPr>
          <p:cNvPr id="23" name="Right Arrow 22"/>
          <p:cNvSpPr/>
          <p:nvPr/>
        </p:nvSpPr>
        <p:spPr>
          <a:xfrm>
            <a:off x="6659524" y="2995311"/>
            <a:ext cx="1527545" cy="758826"/>
          </a:xfrm>
          <a:prstGeom prst="rightArrow">
            <a:avLst/>
          </a:prstGeom>
          <a:solidFill>
            <a:srgbClr val="48FFD5">
              <a:alpha val="68000"/>
            </a:srgbClr>
          </a:solidFill>
          <a:ln>
            <a:solidFill>
              <a:srgbClr val="05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a:solidFill>
                  <a:srgbClr val="041A2C"/>
                </a:solidFill>
                <a:latin typeface="Roboto" panose="02000000000000000000" pitchFamily="2" charset="0"/>
                <a:ea typeface="Roboto" panose="02000000000000000000" pitchFamily="2" charset="0"/>
                <a:cs typeface="Roboto" panose="02000000000000000000" pitchFamily="2" charset="0"/>
              </a:rPr>
              <a:t>Kreiranje  ZEV-a</a:t>
            </a:r>
            <a:endParaRPr lang="en-US" sz="1200" dirty="0">
              <a:solidFill>
                <a:srgbClr val="041A2C"/>
              </a:solidFill>
              <a:latin typeface="Roboto" panose="02000000000000000000" pitchFamily="2" charset="0"/>
              <a:ea typeface="Roboto" panose="02000000000000000000" pitchFamily="2" charset="0"/>
              <a:cs typeface="Roboto" panose="02000000000000000000" pitchFamily="2" charset="0"/>
            </a:endParaRPr>
          </a:p>
        </p:txBody>
      </p:sp>
      <p:sp>
        <p:nvSpPr>
          <p:cNvPr id="24" name="TextBox 23"/>
          <p:cNvSpPr txBox="1"/>
          <p:nvPr/>
        </p:nvSpPr>
        <p:spPr>
          <a:xfrm>
            <a:off x="5592725" y="2317848"/>
            <a:ext cx="914400" cy="307777"/>
          </a:xfrm>
          <a:prstGeom prst="rect">
            <a:avLst/>
          </a:prstGeom>
          <a:solidFill>
            <a:srgbClr val="48FFD5">
              <a:alpha val="68000"/>
            </a:srgbClr>
          </a:solidFill>
          <a:ln>
            <a:solidFill>
              <a:srgbClr val="041A2C"/>
            </a:solidFill>
          </a:ln>
        </p:spPr>
        <p:txBody>
          <a:bodyPr wrap="square" rtlCol="0">
            <a:spAutoFit/>
          </a:bodyPr>
          <a:lstStyle/>
          <a:p>
            <a:pPr algn="ctr"/>
            <a:r>
              <a:rPr lang="sr-Latn-BA" dirty="0">
                <a:solidFill>
                  <a:srgbClr val="05233E"/>
                </a:solidFill>
                <a:latin typeface="Roboto" panose="02000000000000000000" pitchFamily="2" charset="0"/>
                <a:ea typeface="Roboto" panose="02000000000000000000" pitchFamily="2" charset="0"/>
                <a:cs typeface="Roboto" panose="02000000000000000000" pitchFamily="2" charset="0"/>
              </a:rPr>
              <a:t>Potvrda</a:t>
            </a:r>
            <a:endParaRPr lang="en-US" dirty="0">
              <a:solidFill>
                <a:srgbClr val="05233E"/>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9398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5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00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75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idx="6"/>
          </p:nvPr>
        </p:nvSpPr>
        <p:spPr>
          <a:xfrm>
            <a:off x="363072" y="37847"/>
            <a:ext cx="8520600" cy="972245"/>
          </a:xfrm>
        </p:spPr>
        <p:txBody>
          <a:bodyPr/>
          <a:lstStyle/>
          <a:p>
            <a:r>
              <a:rPr lang="sr-Latn-RS" dirty="0"/>
              <a:t>SCENARIO KORIŠTENJA – KREIRANJE OBRAČUNA</a:t>
            </a:r>
            <a:endParaRPr lang="en-US" dirty="0"/>
          </a:p>
        </p:txBody>
      </p:sp>
      <p:cxnSp>
        <p:nvCxnSpPr>
          <p:cNvPr id="9" name="Google Shape;643;p30"/>
          <p:cNvCxnSpPr/>
          <p:nvPr/>
        </p:nvCxnSpPr>
        <p:spPr>
          <a:xfrm>
            <a:off x="334433" y="899629"/>
            <a:ext cx="8520600" cy="0"/>
          </a:xfrm>
          <a:prstGeom prst="straightConnector1">
            <a:avLst/>
          </a:prstGeom>
          <a:noFill/>
          <a:ln w="9525" cap="flat" cmpd="sng">
            <a:solidFill>
              <a:srgbClr val="48FFD5"/>
            </a:solidFill>
            <a:prstDash val="solid"/>
            <a:round/>
            <a:headEnd type="none" w="med" len="med"/>
            <a:tailEnd type="none" w="med" len="med"/>
          </a:ln>
        </p:spPr>
      </p:cxnSp>
      <p:sp>
        <p:nvSpPr>
          <p:cNvPr id="13" name="Right Arrow 12"/>
          <p:cNvSpPr/>
          <p:nvPr/>
        </p:nvSpPr>
        <p:spPr>
          <a:xfrm>
            <a:off x="2527529" y="3047501"/>
            <a:ext cx="1295400" cy="758826"/>
          </a:xfrm>
          <a:prstGeom prst="rightArrow">
            <a:avLst/>
          </a:prstGeom>
          <a:solidFill>
            <a:srgbClr val="48FFD5">
              <a:alpha val="68000"/>
            </a:srgbClr>
          </a:solidFill>
          <a:ln>
            <a:solidFill>
              <a:srgbClr val="05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a:solidFill>
                  <a:srgbClr val="041A2C"/>
                </a:solidFill>
                <a:latin typeface="Roboto" panose="02000000000000000000" pitchFamily="2" charset="0"/>
                <a:ea typeface="Roboto" panose="02000000000000000000" pitchFamily="2" charset="0"/>
                <a:cs typeface="Roboto" panose="02000000000000000000" pitchFamily="2" charset="0"/>
              </a:rPr>
              <a:t>Prijavljivanje na sistem</a:t>
            </a:r>
            <a:endParaRPr lang="en-US" sz="1200" dirty="0">
              <a:solidFill>
                <a:srgbClr val="041A2C"/>
              </a:solidFill>
              <a:latin typeface="Roboto" panose="02000000000000000000" pitchFamily="2" charset="0"/>
              <a:ea typeface="Roboto" panose="02000000000000000000" pitchFamily="2" charset="0"/>
              <a:cs typeface="Roboto" panose="02000000000000000000" pitchFamily="2" charset="0"/>
            </a:endParaRPr>
          </a:p>
        </p:txBody>
      </p:sp>
      <p:pic>
        <p:nvPicPr>
          <p:cNvPr id="14" name="Picture 5"/>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347" b="89958" l="9953" r="89573">
                        <a14:foregroundMark x1="34123" y1="57741" x2="34123" y2="57741"/>
                        <a14:foregroundMark x1="34123" y1="57741" x2="34123" y2="57741"/>
                        <a14:foregroundMark x1="34123" y1="57741" x2="34123" y2="57741"/>
                        <a14:foregroundMark x1="34123" y1="57741" x2="34123" y2="57741"/>
                        <a14:foregroundMark x1="34123" y1="57741" x2="34123" y2="57741"/>
                        <a14:foregroundMark x1="32227" y1="63598" x2="31280" y2="66109"/>
                        <a14:foregroundMark x1="31280" y1="69038" x2="32701" y2="72385"/>
                        <a14:foregroundMark x1="36019" y1="74477" x2="43128" y2="78661"/>
                        <a14:foregroundMark x1="50237" y1="78661" x2="56398" y2="79498"/>
                        <a14:foregroundMark x1="67773" y1="79498" x2="74408" y2="80753"/>
                        <a14:foregroundMark x1="83412" y1="80753" x2="83412" y2="80753"/>
                        <a14:foregroundMark x1="83886" y1="79498" x2="83886" y2="79498"/>
                        <a14:foregroundMark x1="52133" y1="69874" x2="52133" y2="69874"/>
                        <a14:foregroundMark x1="52133" y1="69874" x2="52133" y2="69874"/>
                        <a14:foregroundMark x1="52133" y1="69038" x2="52133" y2="67364"/>
                        <a14:foregroundMark x1="52133" y1="65690" x2="52133" y2="65690"/>
                        <a14:foregroundMark x1="52133" y1="63180" x2="52133" y2="63180"/>
                        <a14:foregroundMark x1="59716" y1="49791" x2="59716" y2="49791"/>
                        <a14:foregroundMark x1="59716" y1="49791" x2="59716" y2="49791"/>
                        <a14:foregroundMark x1="59716" y1="50209" x2="59716" y2="50209"/>
                        <a14:foregroundMark x1="58294" y1="53138" x2="58294" y2="53138"/>
                        <a14:foregroundMark x1="57820" y1="53556" x2="57820" y2="53556"/>
                        <a14:foregroundMark x1="57820" y1="53556" x2="57820" y2="53556"/>
                        <a14:foregroundMark x1="56872" y1="53975" x2="56872" y2="53975"/>
                        <a14:foregroundMark x1="41706" y1="53138" x2="41706" y2="53138"/>
                        <a14:foregroundMark x1="39336" y1="50628" x2="39336" y2="50628"/>
                        <a14:foregroundMark x1="41232" y1="50628" x2="41232" y2="50628"/>
                        <a14:foregroundMark x1="43128" y1="51883" x2="45024" y2="54812"/>
                        <a14:foregroundMark x1="62085" y1="61925" x2="62085" y2="61925"/>
                        <a14:foregroundMark x1="61137" y1="61506" x2="61137" y2="61506"/>
                        <a14:foregroundMark x1="59716" y1="61088" x2="59716" y2="61088"/>
                        <a14:foregroundMark x1="67773" y1="56485" x2="67773" y2="56485"/>
                        <a14:foregroundMark x1="69668" y1="56904" x2="72038" y2="58577"/>
                        <a14:foregroundMark x1="74408" y1="60251" x2="76303" y2="61506"/>
                        <a14:foregroundMark x1="76777" y1="61925" x2="76777" y2="61925"/>
                        <a14:foregroundMark x1="78673" y1="64435" x2="78673" y2="64435"/>
                        <a14:foregroundMark x1="79621" y1="67364" x2="79621" y2="67364"/>
                        <a14:foregroundMark x1="80569" y1="69456" x2="80569" y2="69456"/>
                        <a14:foregroundMark x1="80569" y1="71548" x2="80569" y2="71548"/>
                        <a14:foregroundMark x1="80569" y1="71548" x2="80569" y2="71548"/>
                        <a14:foregroundMark x1="80569" y1="72385" x2="80569" y2="72385"/>
                        <a14:foregroundMark x1="80569" y1="74477" x2="80569" y2="74477"/>
                        <a14:foregroundMark x1="76777" y1="74895" x2="76777" y2="74895"/>
                        <a14:foregroundMark x1="76303" y1="75732" x2="76303" y2="75732"/>
                        <a14:foregroundMark x1="72512" y1="75732" x2="72512" y2="75732"/>
                        <a14:foregroundMark x1="68720" y1="76987" x2="68720" y2="76987"/>
                        <a14:foregroundMark x1="63981" y1="77824" x2="62085" y2="78661"/>
                        <a14:foregroundMark x1="56398" y1="78661" x2="50237" y2="79498"/>
                        <a14:foregroundMark x1="47393" y1="79498" x2="45498" y2="79498"/>
                        <a14:foregroundMark x1="43602" y1="79079" x2="41706" y2="79079"/>
                        <a14:foregroundMark x1="37441" y1="78661" x2="37441" y2="78661"/>
                        <a14:foregroundMark x1="32701" y1="77406" x2="32701" y2="77406"/>
                        <a14:foregroundMark x1="30332" y1="76151" x2="30332" y2="76151"/>
                        <a14:foregroundMark x1="28436" y1="74895" x2="28436" y2="74895"/>
                        <a14:foregroundMark x1="27014" y1="74477" x2="27014" y2="74477"/>
                        <a14:foregroundMark x1="26540" y1="72803" x2="26540" y2="72803"/>
                        <a14:foregroundMark x1="25592" y1="71130" x2="25592" y2="71130"/>
                        <a14:foregroundMark x1="25592" y1="69038" x2="25592" y2="69038"/>
                        <a14:foregroundMark x1="25592" y1="65690" x2="27488" y2="62762"/>
                        <a14:foregroundMark x1="28436" y1="61925" x2="32701" y2="59833"/>
                        <a14:foregroundMark x1="34123" y1="59833" x2="37915" y2="61088"/>
                        <a14:foregroundMark x1="39336" y1="61506" x2="39336" y2="61506"/>
                        <a14:foregroundMark x1="41232" y1="64854" x2="41232" y2="69038"/>
                        <a14:foregroundMark x1="39810" y1="69874" x2="39810" y2="69874"/>
                        <a14:foregroundMark x1="39336" y1="70711" x2="39336" y2="70711"/>
                        <a14:foregroundMark x1="39336" y1="68201" x2="39336" y2="68201"/>
                        <a14:foregroundMark x1="39336" y1="58577" x2="39336" y2="56904"/>
                        <a14:foregroundMark x1="39336" y1="56904" x2="39336" y2="56904"/>
                        <a14:foregroundMark x1="41232" y1="61088" x2="41232" y2="61088"/>
                        <a14:foregroundMark x1="39810" y1="60251" x2="39810" y2="60251"/>
                        <a14:foregroundMark x1="42180" y1="57741" x2="44076" y2="58159"/>
                        <a14:foregroundMark x1="45498" y1="58577" x2="45498" y2="58577"/>
                        <a14:foregroundMark x1="45498" y1="58577" x2="45498" y2="58577"/>
                        <a14:foregroundMark x1="44076" y1="58577" x2="36493" y2="59414"/>
                        <a14:foregroundMark x1="28910" y1="60251" x2="28910" y2="60251"/>
                        <a14:foregroundMark x1="25118" y1="58159" x2="25118" y2="58159"/>
                        <a14:foregroundMark x1="27488" y1="56904" x2="30332" y2="55230"/>
                        <a14:foregroundMark x1="32701" y1="53975" x2="34597" y2="53556"/>
                        <a14:foregroundMark x1="35071" y1="53556" x2="35071" y2="53556"/>
                        <a14:foregroundMark x1="37441" y1="53975" x2="37441" y2="53975"/>
                        <a14:foregroundMark x1="20379" y1="58577" x2="20379" y2="58577"/>
                        <a14:foregroundMark x1="18009" y1="78661" x2="18009" y2="78661"/>
                        <a14:foregroundMark x1="18009" y1="75732" x2="18009" y2="75732"/>
                        <a14:foregroundMark x1="18009" y1="74059" x2="18483" y2="71548"/>
                        <a14:foregroundMark x1="19431" y1="68201" x2="19431" y2="66527"/>
                        <a14:foregroundMark x1="19905" y1="64854" x2="19905" y2="64854"/>
                        <a14:foregroundMark x1="19905" y1="62762" x2="19905" y2="62762"/>
                        <a14:foregroundMark x1="22275" y1="61925" x2="22275" y2="61925"/>
                        <a14:foregroundMark x1="27014" y1="61925" x2="30332" y2="59833"/>
                        <a14:foregroundMark x1="34123" y1="58159" x2="41706" y2="57741"/>
                        <a14:foregroundMark x1="46919" y1="56485" x2="49289" y2="56485"/>
                        <a14:foregroundMark x1="51185" y1="56485" x2="51185" y2="56485"/>
                        <a14:foregroundMark x1="52607" y1="57741" x2="52607" y2="57741"/>
                        <a14:foregroundMark x1="53081" y1="59833" x2="53081" y2="62762"/>
                        <a14:foregroundMark x1="54976" y1="68201" x2="56872" y2="71130"/>
                        <a14:foregroundMark x1="61137" y1="72385" x2="61137" y2="72385"/>
                        <a14:foregroundMark x1="63981" y1="73222" x2="66825" y2="74477"/>
                        <a14:foregroundMark x1="70616" y1="74895" x2="70616" y2="74895"/>
                        <a14:foregroundMark x1="71090" y1="77406" x2="68720" y2="79079"/>
                        <a14:foregroundMark x1="62085" y1="79079" x2="55924" y2="79498"/>
                        <a14:foregroundMark x1="52133" y1="82008" x2="52133" y2="82008"/>
                        <a14:foregroundMark x1="50237" y1="84519" x2="50237" y2="84519"/>
                        <a14:foregroundMark x1="35071" y1="82845" x2="35071" y2="82845"/>
                        <a14:foregroundMark x1="35071" y1="82845" x2="35071" y2="82845"/>
                        <a14:foregroundMark x1="78199" y1="80335" x2="78199" y2="80335"/>
                        <a14:foregroundMark x1="77725" y1="80335" x2="77725" y2="80335"/>
                        <a14:foregroundMark x1="63981" y1="53138" x2="63981" y2="53138"/>
                        <a14:foregroundMark x1="69194" y1="52301" x2="69194" y2="52301"/>
                        <a14:foregroundMark x1="70616" y1="52301" x2="70616" y2="52301"/>
                        <a14:foregroundMark x1="76303" y1="56067" x2="78673" y2="58159"/>
                        <a14:foregroundMark x1="81991" y1="60251" x2="81991" y2="60251"/>
                        <a14:foregroundMark x1="81991" y1="61925" x2="81991" y2="61925"/>
                        <a14:foregroundMark x1="83412" y1="67364" x2="83886" y2="69038"/>
                        <a14:foregroundMark x1="85782" y1="71130" x2="85782" y2="71130"/>
                        <a14:foregroundMark x1="85782" y1="73222" x2="85782" y2="73222"/>
                        <a14:foregroundMark x1="85782" y1="74059" x2="85782" y2="74059"/>
                        <a14:foregroundMark x1="85782" y1="76151" x2="85782" y2="76151"/>
                        <a14:foregroundMark x1="85782" y1="77406" x2="85782" y2="77406"/>
                        <a14:foregroundMark x1="77725" y1="79498" x2="77725" y2="79498"/>
                        <a14:foregroundMark x1="77725" y1="79498" x2="77725" y2="79498"/>
                        <a14:foregroundMark x1="72512" y1="79498" x2="70616" y2="80335"/>
                        <a14:foregroundMark x1="67299" y1="81172" x2="65403" y2="81172"/>
                        <a14:foregroundMark x1="62085" y1="81172" x2="62085" y2="81172"/>
                        <a14:foregroundMark x1="61611" y1="81172" x2="61611" y2="81172"/>
                        <a14:foregroundMark x1="57820" y1="81172" x2="57820" y2="81172"/>
                        <a14:foregroundMark x1="52607" y1="81172" x2="52607" y2="81172"/>
                        <a14:foregroundMark x1="45498" y1="80753" x2="45498" y2="80753"/>
                        <a14:foregroundMark x1="40284" y1="82008" x2="40284" y2="82008"/>
                        <a14:foregroundMark x1="35071" y1="82427" x2="35071" y2="82427"/>
                        <a14:foregroundMark x1="30806" y1="82008" x2="28910" y2="82008"/>
                        <a14:foregroundMark x1="27014" y1="81172" x2="24171" y2="80753"/>
                        <a14:foregroundMark x1="22275" y1="80335" x2="22275" y2="80335"/>
                        <a14:foregroundMark x1="26540" y1="80753" x2="33175" y2="82427"/>
                        <a14:foregroundMark x1="38389" y1="82427" x2="43602" y2="83682"/>
                        <a14:foregroundMark x1="46919" y1="83682" x2="48815" y2="83682"/>
                        <a14:foregroundMark x1="52607" y1="83682" x2="56398" y2="83682"/>
                        <a14:foregroundMark x1="63981" y1="82845" x2="63981" y2="82845"/>
                        <a14:foregroundMark x1="65877" y1="82845" x2="65877" y2="82845"/>
                        <a14:foregroundMark x1="72986" y1="82427" x2="72986" y2="82427"/>
                      </a14:backgroundRemoval>
                    </a14:imgEffect>
                  </a14:imgLayer>
                </a14:imgProps>
              </a:ext>
              <a:ext uri="{28A0092B-C50C-407E-A947-70E740481C1C}">
                <a14:useLocalDpi xmlns:a14="http://schemas.microsoft.com/office/drawing/2010/main" val="0"/>
              </a:ext>
            </a:extLst>
          </a:blip>
          <a:srcRect/>
          <a:stretch>
            <a:fillRect/>
          </a:stretch>
        </p:blipFill>
        <p:spPr bwMode="auto">
          <a:xfrm>
            <a:off x="1247395" y="1348907"/>
            <a:ext cx="923397" cy="1045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119" y="2770457"/>
            <a:ext cx="137795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Connector 24"/>
          <p:cNvCxnSpPr/>
          <p:nvPr/>
        </p:nvCxnSpPr>
        <p:spPr>
          <a:xfrm flipH="1">
            <a:off x="1705629" y="2278332"/>
            <a:ext cx="16590" cy="685800"/>
          </a:xfrm>
          <a:prstGeom prst="line">
            <a:avLst/>
          </a:prstGeom>
          <a:ln w="25400">
            <a:solidFill>
              <a:srgbClr val="48FFD5"/>
            </a:solidFill>
            <a:prstDash val="sysDot"/>
          </a:ln>
        </p:spPr>
        <p:style>
          <a:lnRef idx="1">
            <a:schemeClr val="accent1"/>
          </a:lnRef>
          <a:fillRef idx="0">
            <a:schemeClr val="accent1"/>
          </a:fillRef>
          <a:effectRef idx="0">
            <a:schemeClr val="accent1"/>
          </a:effectRef>
          <a:fontRef idx="minor">
            <a:schemeClr val="tx1"/>
          </a:fontRef>
        </p:style>
      </p:cxnSp>
      <p:sp>
        <p:nvSpPr>
          <p:cNvPr id="26" name="Right Arrow 25"/>
          <p:cNvSpPr/>
          <p:nvPr/>
        </p:nvSpPr>
        <p:spPr>
          <a:xfrm>
            <a:off x="5517884" y="3047501"/>
            <a:ext cx="1295400" cy="758826"/>
          </a:xfrm>
          <a:prstGeom prst="rightArrow">
            <a:avLst/>
          </a:prstGeom>
          <a:solidFill>
            <a:srgbClr val="48FFD5">
              <a:alpha val="68000"/>
            </a:srgbClr>
          </a:solidFill>
          <a:ln>
            <a:solidFill>
              <a:srgbClr val="05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a:solidFill>
                  <a:srgbClr val="05233E"/>
                </a:solidFill>
                <a:latin typeface="Roboto" panose="02000000000000000000" pitchFamily="2" charset="0"/>
                <a:ea typeface="Roboto" panose="02000000000000000000" pitchFamily="2" charset="0"/>
                <a:cs typeface="Roboto" panose="02000000000000000000" pitchFamily="2" charset="0"/>
              </a:rPr>
              <a:t>Generisanje obračuna</a:t>
            </a:r>
            <a:endParaRPr lang="en-US" sz="1200" dirty="0">
              <a:solidFill>
                <a:srgbClr val="05233E"/>
              </a:solidFill>
              <a:latin typeface="Roboto" panose="02000000000000000000" pitchFamily="2" charset="0"/>
              <a:ea typeface="Roboto" panose="02000000000000000000" pitchFamily="2" charset="0"/>
              <a:cs typeface="Roboto" panose="02000000000000000000" pitchFamily="2" charset="0"/>
            </a:endParaRPr>
          </a:p>
        </p:txBody>
      </p:sp>
      <p:pic>
        <p:nvPicPr>
          <p:cNvPr id="27" name="Picture 8"/>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foregroundMark x1="33625" y1="32750" x2="33625" y2="32750"/>
                        <a14:foregroundMark x1="33625" y1="32750" x2="33625" y2="32750"/>
                        <a14:foregroundMark x1="33625" y1="32750" x2="33625" y2="32750"/>
                        <a14:foregroundMark x1="48125" y1="36000" x2="48125" y2="36000"/>
                        <a14:foregroundMark x1="54625" y1="41625" x2="54625" y2="41625"/>
                        <a14:foregroundMark x1="58625" y1="48875" x2="60250" y2="52125"/>
                        <a14:foregroundMark x1="62625" y1="58500" x2="63500" y2="61750"/>
                        <a14:foregroundMark x1="63500" y1="67375" x2="63500" y2="67375"/>
                        <a14:foregroundMark x1="63500" y1="67375" x2="63500" y2="72250"/>
                        <a14:foregroundMark x1="63500" y1="76250" x2="63500" y2="76250"/>
                        <a14:foregroundMark x1="55375" y1="77875" x2="50625" y2="77000"/>
                        <a14:foregroundMark x1="39375" y1="73875" x2="39375" y2="73875"/>
                        <a14:foregroundMark x1="37750" y1="73875" x2="37750" y2="73875"/>
                        <a14:foregroundMark x1="57000" y1="76250" x2="60250" y2="77000"/>
                        <a14:foregroundMark x1="65875" y1="77875" x2="69125" y2="77875"/>
                        <a14:foregroundMark x1="69125" y1="77875" x2="69125" y2="77875"/>
                        <a14:foregroundMark x1="50625" y1="65750" x2="50625" y2="65750"/>
                        <a14:foregroundMark x1="50625" y1="65750" x2="50625" y2="65750"/>
                        <a14:foregroundMark x1="47375" y1="61000" x2="47375" y2="61000"/>
                        <a14:foregroundMark x1="38500" y1="52875" x2="38500" y2="52875"/>
                        <a14:foregroundMark x1="49750" y1="52875" x2="49750" y2="52875"/>
                        <a14:foregroundMark x1="55375" y1="54500" x2="55375" y2="54500"/>
                        <a14:foregroundMark x1="53750" y1="57750" x2="51375" y2="57750"/>
                        <a14:foregroundMark x1="40875" y1="52875" x2="38500" y2="52125"/>
                        <a14:foregroundMark x1="37750" y1="49750" x2="37750" y2="49750"/>
                        <a14:foregroundMark x1="49000" y1="43250" x2="60250" y2="37625"/>
                        <a14:foregroundMark x1="63500" y1="32750" x2="63500" y2="32750"/>
                        <a14:foregroundMark x1="57875" y1="32000" x2="52250" y2="32000"/>
                        <a14:foregroundMark x1="42500" y1="30375" x2="42500" y2="30375"/>
                        <a14:foregroundMark x1="35250" y1="42500" x2="36125" y2="49750"/>
                        <a14:foregroundMark x1="42500" y1="53750" x2="52250" y2="53750"/>
                        <a14:foregroundMark x1="61875" y1="49750" x2="61875" y2="49750"/>
                        <a14:foregroundMark x1="61875" y1="44125" x2="61875" y2="44125"/>
                        <a14:foregroundMark x1="60250" y1="38375" x2="60250" y2="38375"/>
                        <a14:foregroundMark x1="60250" y1="38375" x2="60250" y2="38375"/>
                        <a14:foregroundMark x1="60250" y1="43250" x2="60250" y2="43250"/>
                        <a14:foregroundMark x1="43375" y1="40875" x2="43375" y2="40875"/>
                        <a14:foregroundMark x1="43375" y1="40875" x2="43375" y2="40875"/>
                        <a14:foregroundMark x1="42500" y1="42500" x2="42500" y2="42500"/>
                        <a14:foregroundMark x1="42500" y1="42500" x2="42500" y2="42500"/>
                        <a14:foregroundMark x1="42500" y1="42500" x2="42500" y2="42500"/>
                        <a14:foregroundMark x1="42500" y1="42500" x2="42500" y2="42500"/>
                        <a14:foregroundMark x1="42500" y1="42500" x2="42500" y2="42500"/>
                        <a14:foregroundMark x1="65875" y1="56125" x2="65875" y2="56125"/>
                        <a14:foregroundMark x1="31250" y1="79500" x2="31250" y2="79500"/>
                        <a14:foregroundMark x1="41750" y1="78625" x2="41750" y2="78625"/>
                        <a14:foregroundMark x1="45750" y1="78625" x2="45750" y2="78625"/>
                        <a14:foregroundMark x1="36125" y1="75500" x2="36125" y2="75500"/>
                        <a14:foregroundMark x1="36125" y1="70625" x2="36125" y2="68250"/>
                        <a14:foregroundMark x1="34500" y1="64125" x2="34500" y2="64125"/>
                        <a14:foregroundMark x1="34500" y1="62625" x2="34500" y2="62625"/>
                        <a14:foregroundMark x1="33625" y1="57750" x2="33625" y2="54500"/>
                        <a14:foregroundMark x1="32125" y1="52125" x2="32125" y2="49750"/>
                        <a14:foregroundMark x1="35250" y1="35250" x2="35250" y2="35250"/>
                        <a14:foregroundMark x1="31250" y1="37625" x2="31250" y2="37625"/>
                        <a14:foregroundMark x1="31250" y1="40000" x2="31250" y2="40000"/>
                        <a14:foregroundMark x1="31250" y1="45625" x2="31250" y2="45625"/>
                        <a14:foregroundMark x1="32875" y1="50500" x2="33625" y2="55375"/>
                        <a14:foregroundMark x1="36125" y1="60125" x2="37750" y2="63375"/>
                        <a14:foregroundMark x1="45750" y1="67375" x2="45750" y2="67375"/>
                        <a14:foregroundMark x1="46500" y1="67375" x2="51375" y2="69000"/>
                        <a14:foregroundMark x1="52250" y1="69000" x2="52250" y2="69000"/>
                        <a14:foregroundMark x1="56250" y1="69875" x2="56250" y2="69875"/>
                        <a14:foregroundMark x1="56250" y1="69875" x2="56250" y2="69875"/>
                        <a14:foregroundMark x1="57000" y1="68250" x2="57000" y2="65000"/>
                        <a14:foregroundMark x1="56250" y1="61750" x2="56250" y2="61750"/>
                        <a14:foregroundMark x1="56250" y1="60125" x2="56250" y2="60125"/>
                        <a14:foregroundMark x1="56250" y1="64125" x2="56250" y2="64125"/>
                        <a14:foregroundMark x1="55375" y1="70625" x2="55375" y2="70625"/>
                        <a14:foregroundMark x1="53750" y1="70625" x2="49750" y2="70625"/>
                        <a14:foregroundMark x1="36875" y1="68250" x2="36875" y2="68250"/>
                        <a14:foregroundMark x1="35250" y1="65750" x2="43375" y2="67375"/>
                        <a14:foregroundMark x1="53750" y1="68250" x2="53750" y2="68250"/>
                        <a14:foregroundMark x1="53750" y1="68250" x2="53750" y2="68250"/>
                        <a14:foregroundMark x1="46500" y1="70625" x2="46500" y2="70625"/>
                        <a14:foregroundMark x1="45750" y1="71375" x2="45750" y2="71375"/>
                        <a14:foregroundMark x1="56250" y1="72250" x2="56250" y2="72250"/>
                        <a14:foregroundMark x1="57875" y1="73000" x2="57875" y2="73000"/>
                        <a14:foregroundMark x1="59375" y1="73000" x2="59375" y2="73000"/>
                        <a14:foregroundMark x1="61875" y1="69875" x2="61875" y2="69875"/>
                        <a14:foregroundMark x1="69875" y1="64125" x2="69875" y2="64125"/>
                        <a14:foregroundMark x1="69125" y1="70625" x2="69125" y2="70625"/>
                        <a14:foregroundMark x1="65875" y1="55375" x2="65875" y2="55375"/>
                        <a14:foregroundMark x1="65875" y1="46500" x2="65875" y2="44125"/>
                        <a14:foregroundMark x1="68250" y1="37625" x2="68250" y2="32750"/>
                        <a14:foregroundMark x1="66625" y1="31125" x2="66625" y2="31125"/>
                        <a14:foregroundMark x1="66625" y1="31125" x2="66625" y2="31125"/>
                        <a14:foregroundMark x1="58625" y1="33625" x2="58625" y2="33625"/>
                        <a14:foregroundMark x1="52250" y1="34375" x2="49000" y2="34375"/>
                        <a14:foregroundMark x1="44125" y1="33625" x2="44125" y2="33625"/>
                        <a14:foregroundMark x1="42500" y1="34375" x2="42500" y2="34375"/>
                        <a14:foregroundMark x1="36875" y1="37625" x2="36875" y2="37625"/>
                        <a14:foregroundMark x1="36875" y1="41625" x2="40125" y2="43250"/>
                        <a14:foregroundMark x1="49750" y1="44125" x2="53750" y2="44125"/>
                        <a14:foregroundMark x1="57000" y1="44125" x2="57000" y2="44125"/>
                        <a14:foregroundMark x1="59375" y1="40875" x2="60250" y2="38375"/>
                        <a14:foregroundMark x1="59375" y1="33625" x2="59375" y2="33625"/>
                        <a14:foregroundMark x1="46500" y1="31125" x2="42500" y2="30375"/>
                        <a14:foregroundMark x1="38500" y1="30375" x2="38500" y2="30375"/>
                        <a14:foregroundMark x1="36875" y1="37625" x2="39375" y2="41625"/>
                        <a14:foregroundMark x1="39375" y1="41625" x2="39375" y2="41625"/>
                        <a14:foregroundMark x1="39375" y1="34375" x2="39375" y2="34375"/>
                        <a14:foregroundMark x1="36125" y1="29625" x2="36125" y2="29625"/>
                        <a14:foregroundMark x1="33625" y1="30375" x2="34500" y2="35250"/>
                        <a14:foregroundMark x1="44125" y1="42500" x2="46500" y2="43250"/>
                        <a14:foregroundMark x1="49000" y1="43250" x2="49000" y2="43250"/>
                        <a14:foregroundMark x1="40875" y1="44875" x2="40875" y2="44875"/>
                        <a14:foregroundMark x1="40125" y1="54500" x2="47375" y2="65750"/>
                        <a14:foregroundMark x1="53000" y1="73000" x2="53750" y2="75500"/>
                        <a14:foregroundMark x1="54625" y1="76250" x2="57875" y2="73875"/>
                        <a14:foregroundMark x1="59375" y1="66625" x2="57000" y2="59375"/>
                        <a14:foregroundMark x1="49000" y1="50500" x2="41750" y2="48125"/>
                        <a14:foregroundMark x1="37750" y1="46500" x2="40125" y2="47250"/>
                        <a14:foregroundMark x1="49750" y1="44875" x2="57875" y2="52125"/>
                        <a14:foregroundMark x1="58625" y1="61000" x2="56250" y2="64125"/>
                        <a14:foregroundMark x1="45000" y1="57750" x2="44125" y2="54500"/>
                        <a14:foregroundMark x1="45000" y1="48125" x2="49000" y2="48125"/>
                        <a14:foregroundMark x1="51375" y1="48875" x2="53000" y2="60125"/>
                        <a14:foregroundMark x1="44125" y1="56125" x2="44125" y2="56125"/>
                        <a14:foregroundMark x1="46500" y1="49750" x2="46500" y2="49750"/>
                        <a14:foregroundMark x1="50625" y1="49750" x2="50625" y2="49750"/>
                        <a14:foregroundMark x1="48125" y1="47250" x2="45750" y2="50500"/>
                        <a14:foregroundMark x1="44125" y1="50500" x2="44125" y2="50500"/>
                        <a14:foregroundMark x1="47375" y1="50500" x2="47375" y2="50500"/>
                        <a14:foregroundMark x1="41750" y1="51250" x2="41750" y2="59375"/>
                        <a14:foregroundMark x1="47375" y1="65000" x2="53000" y2="69000"/>
                        <a14:foregroundMark x1="58625" y1="69000" x2="58625" y2="69000"/>
                        <a14:foregroundMark x1="56250" y1="52125" x2="53000" y2="49750"/>
                        <a14:foregroundMark x1="44125" y1="48875" x2="44125" y2="48875"/>
                        <a14:foregroundMark x1="44125" y1="47250" x2="47375" y2="47250"/>
                        <a14:foregroundMark x1="53750" y1="48875" x2="53750" y2="48875"/>
                        <a14:foregroundMark x1="50625" y1="52875" x2="48125" y2="54500"/>
                        <a14:foregroundMark x1="47375" y1="54500" x2="47375" y2="54500"/>
                        <a14:foregroundMark x1="46500" y1="54500" x2="46500" y2="54500"/>
                        <a14:foregroundMark x1="47375" y1="55375" x2="47375" y2="55375"/>
                      </a14:backgroundRemoval>
                    </a14:imgEffect>
                  </a14:imgLayer>
                </a14:imgProps>
              </a:ext>
              <a:ext uri="{28A0092B-C50C-407E-A947-70E740481C1C}">
                <a14:useLocalDpi xmlns:a14="http://schemas.microsoft.com/office/drawing/2010/main" val="0"/>
              </a:ext>
            </a:extLst>
          </a:blip>
          <a:srcRect/>
          <a:stretch>
            <a:fillRect/>
          </a:stretch>
        </p:blipFill>
        <p:spPr bwMode="auto">
          <a:xfrm>
            <a:off x="6799332" y="2575321"/>
            <a:ext cx="1600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5329" y="2899864"/>
            <a:ext cx="13843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85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1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75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1000"/>
                                        <p:tgtEl>
                                          <p:spTgt spid="28"/>
                                        </p:tgtEl>
                                      </p:cBhvr>
                                    </p:animEffect>
                                    <p:anim calcmode="lin" valueType="num">
                                      <p:cBhvr>
                                        <p:cTn id="30" dur="1000" fill="hold"/>
                                        <p:tgtEl>
                                          <p:spTgt spid="28"/>
                                        </p:tgtEl>
                                        <p:attrNameLst>
                                          <p:attrName>ppt_x</p:attrName>
                                        </p:attrNameLst>
                                      </p:cBhvr>
                                      <p:tavLst>
                                        <p:tav tm="0">
                                          <p:val>
                                            <p:strVal val="#ppt_x"/>
                                          </p:val>
                                        </p:tav>
                                        <p:tav tm="100000">
                                          <p:val>
                                            <p:strVal val="#ppt_x"/>
                                          </p:val>
                                        </p:tav>
                                      </p:tavLst>
                                    </p:anim>
                                    <p:anim calcmode="lin" valueType="num">
                                      <p:cBhvr>
                                        <p:cTn id="3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10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idx="6"/>
          </p:nvPr>
        </p:nvSpPr>
        <p:spPr>
          <a:xfrm>
            <a:off x="363072" y="37847"/>
            <a:ext cx="8520600" cy="972245"/>
          </a:xfrm>
        </p:spPr>
        <p:txBody>
          <a:bodyPr/>
          <a:lstStyle/>
          <a:p>
            <a:r>
              <a:rPr lang="sr-Latn-RS" dirty="0"/>
              <a:t>SCENARIO KORIŠTENJA – KREIRANJE IZVJEŠTAJA</a:t>
            </a:r>
            <a:endParaRPr lang="en-US" dirty="0"/>
          </a:p>
        </p:txBody>
      </p:sp>
      <p:cxnSp>
        <p:nvCxnSpPr>
          <p:cNvPr id="9" name="Google Shape;643;p30"/>
          <p:cNvCxnSpPr/>
          <p:nvPr/>
        </p:nvCxnSpPr>
        <p:spPr>
          <a:xfrm>
            <a:off x="334433" y="899629"/>
            <a:ext cx="8520600" cy="0"/>
          </a:xfrm>
          <a:prstGeom prst="straightConnector1">
            <a:avLst/>
          </a:prstGeom>
          <a:noFill/>
          <a:ln w="9525" cap="flat" cmpd="sng">
            <a:solidFill>
              <a:srgbClr val="48FFD5"/>
            </a:solidFill>
            <a:prstDash val="solid"/>
            <a:round/>
            <a:headEnd type="none" w="med" len="med"/>
            <a:tailEnd type="none" w="med" len="med"/>
          </a:ln>
        </p:spPr>
      </p:cxnSp>
      <p:pic>
        <p:nvPicPr>
          <p:cNvPr id="11" name="Picture 5"/>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347" b="89958" l="9953" r="89573">
                        <a14:foregroundMark x1="34123" y1="57741" x2="34123" y2="57741"/>
                        <a14:foregroundMark x1="34123" y1="57741" x2="34123" y2="57741"/>
                        <a14:foregroundMark x1="34123" y1="57741" x2="34123" y2="57741"/>
                        <a14:foregroundMark x1="34123" y1="57741" x2="34123" y2="57741"/>
                        <a14:foregroundMark x1="34123" y1="57741" x2="34123" y2="57741"/>
                        <a14:foregroundMark x1="32227" y1="63598" x2="31280" y2="66109"/>
                        <a14:foregroundMark x1="31280" y1="69038" x2="32701" y2="72385"/>
                        <a14:foregroundMark x1="36019" y1="74477" x2="43128" y2="78661"/>
                        <a14:foregroundMark x1="50237" y1="78661" x2="56398" y2="79498"/>
                        <a14:foregroundMark x1="67773" y1="79498" x2="74408" y2="80753"/>
                        <a14:foregroundMark x1="83412" y1="80753" x2="83412" y2="80753"/>
                        <a14:foregroundMark x1="83886" y1="79498" x2="83886" y2="79498"/>
                        <a14:foregroundMark x1="52133" y1="69874" x2="52133" y2="69874"/>
                        <a14:foregroundMark x1="52133" y1="69874" x2="52133" y2="69874"/>
                        <a14:foregroundMark x1="52133" y1="69038" x2="52133" y2="67364"/>
                        <a14:foregroundMark x1="52133" y1="65690" x2="52133" y2="65690"/>
                        <a14:foregroundMark x1="52133" y1="63180" x2="52133" y2="63180"/>
                        <a14:foregroundMark x1="59716" y1="49791" x2="59716" y2="49791"/>
                        <a14:foregroundMark x1="59716" y1="49791" x2="59716" y2="49791"/>
                        <a14:foregroundMark x1="59716" y1="50209" x2="59716" y2="50209"/>
                        <a14:foregroundMark x1="58294" y1="53138" x2="58294" y2="53138"/>
                        <a14:foregroundMark x1="57820" y1="53556" x2="57820" y2="53556"/>
                        <a14:foregroundMark x1="57820" y1="53556" x2="57820" y2="53556"/>
                        <a14:foregroundMark x1="56872" y1="53975" x2="56872" y2="53975"/>
                        <a14:foregroundMark x1="41706" y1="53138" x2="41706" y2="53138"/>
                        <a14:foregroundMark x1="39336" y1="50628" x2="39336" y2="50628"/>
                        <a14:foregroundMark x1="41232" y1="50628" x2="41232" y2="50628"/>
                        <a14:foregroundMark x1="43128" y1="51883" x2="45024" y2="54812"/>
                        <a14:foregroundMark x1="62085" y1="61925" x2="62085" y2="61925"/>
                        <a14:foregroundMark x1="61137" y1="61506" x2="61137" y2="61506"/>
                        <a14:foregroundMark x1="59716" y1="61088" x2="59716" y2="61088"/>
                        <a14:foregroundMark x1="67773" y1="56485" x2="67773" y2="56485"/>
                        <a14:foregroundMark x1="69668" y1="56904" x2="72038" y2="58577"/>
                        <a14:foregroundMark x1="74408" y1="60251" x2="76303" y2="61506"/>
                        <a14:foregroundMark x1="76777" y1="61925" x2="76777" y2="61925"/>
                        <a14:foregroundMark x1="78673" y1="64435" x2="78673" y2="64435"/>
                        <a14:foregroundMark x1="79621" y1="67364" x2="79621" y2="67364"/>
                        <a14:foregroundMark x1="80569" y1="69456" x2="80569" y2="69456"/>
                        <a14:foregroundMark x1="80569" y1="71548" x2="80569" y2="71548"/>
                        <a14:foregroundMark x1="80569" y1="71548" x2="80569" y2="71548"/>
                        <a14:foregroundMark x1="80569" y1="72385" x2="80569" y2="72385"/>
                        <a14:foregroundMark x1="80569" y1="74477" x2="80569" y2="74477"/>
                        <a14:foregroundMark x1="76777" y1="74895" x2="76777" y2="74895"/>
                        <a14:foregroundMark x1="76303" y1="75732" x2="76303" y2="75732"/>
                        <a14:foregroundMark x1="72512" y1="75732" x2="72512" y2="75732"/>
                        <a14:foregroundMark x1="68720" y1="76987" x2="68720" y2="76987"/>
                        <a14:foregroundMark x1="63981" y1="77824" x2="62085" y2="78661"/>
                        <a14:foregroundMark x1="56398" y1="78661" x2="50237" y2="79498"/>
                        <a14:foregroundMark x1="47393" y1="79498" x2="45498" y2="79498"/>
                        <a14:foregroundMark x1="43602" y1="79079" x2="41706" y2="79079"/>
                        <a14:foregroundMark x1="37441" y1="78661" x2="37441" y2="78661"/>
                        <a14:foregroundMark x1="32701" y1="77406" x2="32701" y2="77406"/>
                        <a14:foregroundMark x1="30332" y1="76151" x2="30332" y2="76151"/>
                        <a14:foregroundMark x1="28436" y1="74895" x2="28436" y2="74895"/>
                        <a14:foregroundMark x1="27014" y1="74477" x2="27014" y2="74477"/>
                        <a14:foregroundMark x1="26540" y1="72803" x2="26540" y2="72803"/>
                        <a14:foregroundMark x1="25592" y1="71130" x2="25592" y2="71130"/>
                        <a14:foregroundMark x1="25592" y1="69038" x2="25592" y2="69038"/>
                        <a14:foregroundMark x1="25592" y1="65690" x2="27488" y2="62762"/>
                        <a14:foregroundMark x1="28436" y1="61925" x2="32701" y2="59833"/>
                        <a14:foregroundMark x1="34123" y1="59833" x2="37915" y2="61088"/>
                        <a14:foregroundMark x1="39336" y1="61506" x2="39336" y2="61506"/>
                        <a14:foregroundMark x1="41232" y1="64854" x2="41232" y2="69038"/>
                        <a14:foregroundMark x1="39810" y1="69874" x2="39810" y2="69874"/>
                        <a14:foregroundMark x1="39336" y1="70711" x2="39336" y2="70711"/>
                        <a14:foregroundMark x1="39336" y1="68201" x2="39336" y2="68201"/>
                        <a14:foregroundMark x1="39336" y1="58577" x2="39336" y2="56904"/>
                        <a14:foregroundMark x1="39336" y1="56904" x2="39336" y2="56904"/>
                        <a14:foregroundMark x1="41232" y1="61088" x2="41232" y2="61088"/>
                        <a14:foregroundMark x1="39810" y1="60251" x2="39810" y2="60251"/>
                        <a14:foregroundMark x1="42180" y1="57741" x2="44076" y2="58159"/>
                        <a14:foregroundMark x1="45498" y1="58577" x2="45498" y2="58577"/>
                        <a14:foregroundMark x1="45498" y1="58577" x2="45498" y2="58577"/>
                        <a14:foregroundMark x1="44076" y1="58577" x2="36493" y2="59414"/>
                        <a14:foregroundMark x1="28910" y1="60251" x2="28910" y2="60251"/>
                        <a14:foregroundMark x1="25118" y1="58159" x2="25118" y2="58159"/>
                        <a14:foregroundMark x1="27488" y1="56904" x2="30332" y2="55230"/>
                        <a14:foregroundMark x1="32701" y1="53975" x2="34597" y2="53556"/>
                        <a14:foregroundMark x1="35071" y1="53556" x2="35071" y2="53556"/>
                        <a14:foregroundMark x1="37441" y1="53975" x2="37441" y2="53975"/>
                        <a14:foregroundMark x1="20379" y1="58577" x2="20379" y2="58577"/>
                        <a14:foregroundMark x1="18009" y1="78661" x2="18009" y2="78661"/>
                        <a14:foregroundMark x1="18009" y1="75732" x2="18009" y2="75732"/>
                        <a14:foregroundMark x1="18009" y1="74059" x2="18483" y2="71548"/>
                        <a14:foregroundMark x1="19431" y1="68201" x2="19431" y2="66527"/>
                        <a14:foregroundMark x1="19905" y1="64854" x2="19905" y2="64854"/>
                        <a14:foregroundMark x1="19905" y1="62762" x2="19905" y2="62762"/>
                        <a14:foregroundMark x1="22275" y1="61925" x2="22275" y2="61925"/>
                        <a14:foregroundMark x1="27014" y1="61925" x2="30332" y2="59833"/>
                        <a14:foregroundMark x1="34123" y1="58159" x2="41706" y2="57741"/>
                        <a14:foregroundMark x1="46919" y1="56485" x2="49289" y2="56485"/>
                        <a14:foregroundMark x1="51185" y1="56485" x2="51185" y2="56485"/>
                        <a14:foregroundMark x1="52607" y1="57741" x2="52607" y2="57741"/>
                        <a14:foregroundMark x1="53081" y1="59833" x2="53081" y2="62762"/>
                        <a14:foregroundMark x1="54976" y1="68201" x2="56872" y2="71130"/>
                        <a14:foregroundMark x1="61137" y1="72385" x2="61137" y2="72385"/>
                        <a14:foregroundMark x1="63981" y1="73222" x2="66825" y2="74477"/>
                        <a14:foregroundMark x1="70616" y1="74895" x2="70616" y2="74895"/>
                        <a14:foregroundMark x1="71090" y1="77406" x2="68720" y2="79079"/>
                        <a14:foregroundMark x1="62085" y1="79079" x2="55924" y2="79498"/>
                        <a14:foregroundMark x1="52133" y1="82008" x2="52133" y2="82008"/>
                        <a14:foregroundMark x1="50237" y1="84519" x2="50237" y2="84519"/>
                        <a14:foregroundMark x1="35071" y1="82845" x2="35071" y2="82845"/>
                        <a14:foregroundMark x1="35071" y1="82845" x2="35071" y2="82845"/>
                        <a14:foregroundMark x1="78199" y1="80335" x2="78199" y2="80335"/>
                        <a14:foregroundMark x1="77725" y1="80335" x2="77725" y2="80335"/>
                        <a14:foregroundMark x1="63981" y1="53138" x2="63981" y2="53138"/>
                        <a14:foregroundMark x1="69194" y1="52301" x2="69194" y2="52301"/>
                        <a14:foregroundMark x1="70616" y1="52301" x2="70616" y2="52301"/>
                        <a14:foregroundMark x1="76303" y1="56067" x2="78673" y2="58159"/>
                        <a14:foregroundMark x1="81991" y1="60251" x2="81991" y2="60251"/>
                        <a14:foregroundMark x1="81991" y1="61925" x2="81991" y2="61925"/>
                        <a14:foregroundMark x1="83412" y1="67364" x2="83886" y2="69038"/>
                        <a14:foregroundMark x1="85782" y1="71130" x2="85782" y2="71130"/>
                        <a14:foregroundMark x1="85782" y1="73222" x2="85782" y2="73222"/>
                        <a14:foregroundMark x1="85782" y1="74059" x2="85782" y2="74059"/>
                        <a14:foregroundMark x1="85782" y1="76151" x2="85782" y2="76151"/>
                        <a14:foregroundMark x1="85782" y1="77406" x2="85782" y2="77406"/>
                        <a14:foregroundMark x1="77725" y1="79498" x2="77725" y2="79498"/>
                        <a14:foregroundMark x1="77725" y1="79498" x2="77725" y2="79498"/>
                        <a14:foregroundMark x1="72512" y1="79498" x2="70616" y2="80335"/>
                        <a14:foregroundMark x1="67299" y1="81172" x2="65403" y2="81172"/>
                        <a14:foregroundMark x1="62085" y1="81172" x2="62085" y2="81172"/>
                        <a14:foregroundMark x1="61611" y1="81172" x2="61611" y2="81172"/>
                        <a14:foregroundMark x1="57820" y1="81172" x2="57820" y2="81172"/>
                        <a14:foregroundMark x1="52607" y1="81172" x2="52607" y2="81172"/>
                        <a14:foregroundMark x1="45498" y1="80753" x2="45498" y2="80753"/>
                        <a14:foregroundMark x1="40284" y1="82008" x2="40284" y2="82008"/>
                        <a14:foregroundMark x1="35071" y1="82427" x2="35071" y2="82427"/>
                        <a14:foregroundMark x1="30806" y1="82008" x2="28910" y2="82008"/>
                        <a14:foregroundMark x1="27014" y1="81172" x2="24171" y2="80753"/>
                        <a14:foregroundMark x1="22275" y1="80335" x2="22275" y2="80335"/>
                        <a14:foregroundMark x1="26540" y1="80753" x2="33175" y2="82427"/>
                        <a14:foregroundMark x1="38389" y1="82427" x2="43602" y2="83682"/>
                        <a14:foregroundMark x1="46919" y1="83682" x2="48815" y2="83682"/>
                        <a14:foregroundMark x1="52607" y1="83682" x2="56398" y2="83682"/>
                        <a14:foregroundMark x1="63981" y1="82845" x2="63981" y2="82845"/>
                        <a14:foregroundMark x1="65877" y1="82845" x2="65877" y2="82845"/>
                        <a14:foregroundMark x1="72986" y1="82427" x2="72986" y2="82427"/>
                      </a14:backgroundRemoval>
                    </a14:imgEffect>
                  </a14:imgLayer>
                </a14:imgProps>
              </a:ext>
              <a:ext uri="{28A0092B-C50C-407E-A947-70E740481C1C}">
                <a14:useLocalDpi xmlns:a14="http://schemas.microsoft.com/office/drawing/2010/main" val="0"/>
              </a:ext>
            </a:extLst>
          </a:blip>
          <a:srcRect/>
          <a:stretch>
            <a:fillRect/>
          </a:stretch>
        </p:blipFill>
        <p:spPr bwMode="auto">
          <a:xfrm>
            <a:off x="1337821" y="1348907"/>
            <a:ext cx="923397" cy="1045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a:off x="2617955" y="2979112"/>
            <a:ext cx="1295400" cy="758826"/>
          </a:xfrm>
          <a:prstGeom prst="rightArrow">
            <a:avLst/>
          </a:prstGeom>
          <a:solidFill>
            <a:srgbClr val="48FFD5">
              <a:alpha val="68000"/>
            </a:srgbClr>
          </a:solidFill>
          <a:ln>
            <a:solidFill>
              <a:srgbClr val="041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a:solidFill>
                  <a:srgbClr val="041A2C"/>
                </a:solidFill>
                <a:latin typeface="Roboto" panose="02000000000000000000" pitchFamily="2" charset="0"/>
                <a:ea typeface="Roboto" panose="02000000000000000000" pitchFamily="2" charset="0"/>
                <a:cs typeface="Roboto" panose="02000000000000000000" pitchFamily="2" charset="0"/>
              </a:rPr>
              <a:t>Prijavljivanje na sistem</a:t>
            </a:r>
            <a:endParaRPr lang="en-US" sz="1200" dirty="0">
              <a:solidFill>
                <a:srgbClr val="041A2C"/>
              </a:solidFill>
              <a:latin typeface="Roboto" panose="02000000000000000000" pitchFamily="2" charset="0"/>
              <a:ea typeface="Roboto" panose="02000000000000000000" pitchFamily="2" charset="0"/>
              <a:cs typeface="Roboto" panose="02000000000000000000" pitchFamily="2" charset="0"/>
            </a:endParaRPr>
          </a:p>
        </p:txBody>
      </p:sp>
      <p:pic>
        <p:nvPicPr>
          <p:cNvPr id="1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545" y="2770457"/>
            <a:ext cx="137795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p:nvCxnSpPr>
        <p:spPr>
          <a:xfrm flipH="1">
            <a:off x="1796055" y="2278332"/>
            <a:ext cx="16590" cy="685800"/>
          </a:xfrm>
          <a:prstGeom prst="line">
            <a:avLst/>
          </a:prstGeom>
          <a:ln w="25400">
            <a:solidFill>
              <a:srgbClr val="48FFD5"/>
            </a:solidFill>
            <a:prstDash val="sysDot"/>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5608310" y="2979112"/>
            <a:ext cx="1295400" cy="758826"/>
          </a:xfrm>
          <a:prstGeom prst="rightArrow">
            <a:avLst/>
          </a:prstGeom>
          <a:solidFill>
            <a:srgbClr val="48FFD5">
              <a:alpha val="68000"/>
            </a:srgbClr>
          </a:solidFill>
          <a:ln>
            <a:solidFill>
              <a:srgbClr val="05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a:solidFill>
                  <a:srgbClr val="05233E"/>
                </a:solidFill>
                <a:latin typeface="Roboto" panose="02000000000000000000" pitchFamily="2" charset="0"/>
                <a:ea typeface="Roboto" panose="02000000000000000000" pitchFamily="2" charset="0"/>
                <a:cs typeface="Roboto" panose="02000000000000000000" pitchFamily="2" charset="0"/>
              </a:rPr>
              <a:t>Generisanje  izvještaja</a:t>
            </a:r>
            <a:endParaRPr lang="en-US" sz="1200" dirty="0">
              <a:solidFill>
                <a:srgbClr val="05233E"/>
              </a:solidFill>
              <a:latin typeface="Roboto" panose="02000000000000000000" pitchFamily="2" charset="0"/>
              <a:ea typeface="Roboto" panose="02000000000000000000" pitchFamily="2" charset="0"/>
              <a:cs typeface="Roboto" panose="02000000000000000000" pitchFamily="2" charset="0"/>
            </a:endParaRPr>
          </a:p>
        </p:txBody>
      </p:sp>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2355" y="2664614"/>
            <a:ext cx="1063997" cy="1387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844" b="95261" l="2929" r="100000">
                        <a14:foregroundMark x1="62343" y1="84360" x2="62343" y2="84360"/>
                        <a14:foregroundMark x1="62343" y1="84360" x2="62343" y2="84360"/>
                        <a14:foregroundMark x1="64017" y1="92891" x2="64017" y2="92891"/>
                        <a14:foregroundMark x1="62343" y1="77251" x2="62343" y2="77251"/>
                        <a14:foregroundMark x1="69038" y1="77251" x2="69038" y2="77251"/>
                        <a14:foregroundMark x1="77824" y1="78199" x2="77824" y2="78199"/>
                        <a14:foregroundMark x1="86611" y1="79147" x2="86611" y2="79147"/>
                        <a14:foregroundMark x1="86611" y1="79147" x2="86611" y2="79147"/>
                        <a14:foregroundMark x1="94142" y1="75355" x2="94142" y2="75355"/>
                        <a14:foregroundMark x1="84100" y1="73460" x2="84100" y2="73460"/>
                        <a14:foregroundMark x1="81172" y1="72986" x2="81172" y2="72986"/>
                        <a14:foregroundMark x1="75314" y1="74882" x2="75314" y2="74882"/>
                        <a14:foregroundMark x1="89958" y1="80095" x2="89958" y2="80095"/>
                        <a14:foregroundMark x1="95816" y1="73460" x2="95816" y2="73460"/>
                        <a14:foregroundMark x1="95397" y1="78199" x2="95397" y2="78199"/>
                        <a14:foregroundMark x1="96234" y1="81043" x2="96234" y2="81043"/>
                        <a14:foregroundMark x1="97908" y1="80569" x2="97908" y2="80569"/>
                        <a14:backgroundMark x1="35146" y1="86256" x2="35146" y2="86256"/>
                        <a14:backgroundMark x1="70293" y1="86256" x2="70293" y2="86256"/>
                        <a14:backgroundMark x1="66946" y1="85308" x2="66946" y2="85308"/>
                        <a14:backgroundMark x1="38075" y1="85308" x2="38075" y2="85308"/>
                        <a14:backgroundMark x1="95816" y1="82938" x2="95816" y2="82938"/>
                        <a14:backgroundMark x1="82845" y1="82938" x2="82845" y2="82938"/>
                        <a14:backgroundMark x1="76987" y1="82938" x2="76987" y2="82938"/>
                        <a14:backgroundMark x1="73640" y1="82938" x2="73640" y2="82938"/>
                        <a14:backgroundMark x1="64854" y1="89100" x2="64854" y2="89100"/>
                        <a14:backgroundMark x1="97908" y1="78673" x2="97908" y2="78673"/>
                        <a14:backgroundMark x1="64854" y1="84360" x2="64854" y2="84360"/>
                        <a14:backgroundMark x1="62762" y1="90047" x2="62762" y2="90047"/>
                        <a14:backgroundMark x1="62762" y1="85782" x2="62762" y2="85782"/>
                        <a14:backgroundMark x1="62762" y1="82938" x2="62762" y2="82938"/>
                        <a14:backgroundMark x1="68201" y1="83412" x2="68201" y2="83412"/>
                        <a14:backgroundMark x1="79916" y1="82938" x2="79916" y2="82938"/>
                        <a14:backgroundMark x1="87448" y1="83886" x2="87448" y2="83886"/>
                        <a14:backgroundMark x1="89540" y1="82938" x2="89540" y2="82938"/>
                        <a14:backgroundMark x1="91632" y1="82938" x2="91632" y2="82938"/>
                        <a14:backgroundMark x1="99163" y1="81043" x2="99163" y2="81043"/>
                        <a14:backgroundMark x1="99163" y1="77725" x2="99163" y2="77725"/>
                        <a14:backgroundMark x1="99163" y1="75829" x2="99163" y2="75829"/>
                        <a14:backgroundMark x1="38075" y1="82464" x2="38075" y2="82464"/>
                        <a14:backgroundMark x1="97071" y1="81043" x2="97071" y2="81043"/>
                      </a14:backgroundRemoval>
                    </a14:imgEffect>
                  </a14:imgLayer>
                </a14:imgProps>
              </a:ext>
              <a:ext uri="{28A0092B-C50C-407E-A947-70E740481C1C}">
                <a14:useLocalDpi xmlns:a14="http://schemas.microsoft.com/office/drawing/2010/main" val="0"/>
              </a:ext>
            </a:extLst>
          </a:blip>
          <a:srcRect/>
          <a:stretch>
            <a:fillRect/>
          </a:stretch>
        </p:blipFill>
        <p:spPr bwMode="auto">
          <a:xfrm>
            <a:off x="4065755" y="2832733"/>
            <a:ext cx="1389449" cy="105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36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100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400374"/>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PRIJEDLOZI POBOLJŠANJA</a:t>
            </a:r>
            <a:endParaRPr dirty="0"/>
          </a:p>
        </p:txBody>
      </p:sp>
      <p:sp>
        <p:nvSpPr>
          <p:cNvPr id="748" name="Google Shape;748;p34"/>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2" name="Google Shape;752;p34"/>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rgbClr val="48FFD5"/>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5" name="Google Shape;985;p34"/>
          <p:cNvSpPr txBox="1">
            <a:spLocks noGrp="1"/>
          </p:cNvSpPr>
          <p:nvPr>
            <p:ph type="subTitle" idx="4294967295"/>
          </p:nvPr>
        </p:nvSpPr>
        <p:spPr>
          <a:xfrm>
            <a:off x="6527425" y="1729400"/>
            <a:ext cx="14547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sr-Latn-RS" sz="1050" dirty="0"/>
              <a:t>Razvoj Andriod i iOS aplikacija</a:t>
            </a:r>
            <a:endParaRPr sz="1050" dirty="0">
              <a:solidFill>
                <a:srgbClr val="FFFFFF"/>
              </a:solidFill>
            </a:endParaRPr>
          </a:p>
        </p:txBody>
      </p:sp>
      <p:sp>
        <p:nvSpPr>
          <p:cNvPr id="986" name="Google Shape;986;p34"/>
          <p:cNvSpPr txBox="1">
            <a:spLocks noGrp="1"/>
          </p:cNvSpPr>
          <p:nvPr>
            <p:ph type="ctrTitle" idx="4294967295"/>
          </p:nvPr>
        </p:nvSpPr>
        <p:spPr>
          <a:xfrm>
            <a:off x="6575050" y="1504833"/>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dirty="0">
                <a:solidFill>
                  <a:srgbClr val="FFFFFF"/>
                </a:solidFill>
              </a:rPr>
              <a:t>STEP 2</a:t>
            </a:r>
            <a:endParaRPr sz="1100" dirty="0">
              <a:solidFill>
                <a:srgbClr val="FFFFFF"/>
              </a:solidFill>
            </a:endParaRPr>
          </a:p>
        </p:txBody>
      </p:sp>
      <p:sp>
        <p:nvSpPr>
          <p:cNvPr id="987" name="Google Shape;987;p34"/>
          <p:cNvSpPr txBox="1">
            <a:spLocks noGrp="1"/>
          </p:cNvSpPr>
          <p:nvPr>
            <p:ph type="subTitle" idx="4294967295"/>
          </p:nvPr>
        </p:nvSpPr>
        <p:spPr>
          <a:xfrm>
            <a:off x="857959" y="3362550"/>
            <a:ext cx="1544516" cy="604522"/>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sr-Latn-RS" sz="1050" dirty="0">
                <a:solidFill>
                  <a:srgbClr val="FFFFFF"/>
                </a:solidFill>
              </a:rPr>
              <a:t>Povezivanje sa firmama koje nude usluge</a:t>
            </a:r>
            <a:endParaRPr sz="1050" dirty="0">
              <a:solidFill>
                <a:srgbClr val="FFFFFF"/>
              </a:solidFill>
            </a:endParaRPr>
          </a:p>
        </p:txBody>
      </p:sp>
      <p:sp>
        <p:nvSpPr>
          <p:cNvPr id="988" name="Google Shape;988;p34"/>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100" dirty="0">
                <a:solidFill>
                  <a:srgbClr val="FFFFFF"/>
                </a:solidFill>
              </a:rPr>
              <a:t>STEP 1</a:t>
            </a:r>
            <a:endParaRPr sz="1100" dirty="0">
              <a:solidFill>
                <a:srgbClr val="FFFFFF"/>
              </a:solidFill>
            </a:endParaRPr>
          </a:p>
        </p:txBody>
      </p:sp>
      <p:sp>
        <p:nvSpPr>
          <p:cNvPr id="989" name="Google Shape;989;p34"/>
          <p:cNvSpPr txBox="1">
            <a:spLocks noGrp="1"/>
          </p:cNvSpPr>
          <p:nvPr>
            <p:ph type="subTitle" idx="4294967295"/>
          </p:nvPr>
        </p:nvSpPr>
        <p:spPr>
          <a:xfrm>
            <a:off x="6527425" y="3639172"/>
            <a:ext cx="1254600" cy="74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sr-Latn-RS" sz="1050" dirty="0"/>
              <a:t>Povezivanje sa bankama i online plaćanje</a:t>
            </a:r>
            <a:endParaRPr sz="1050" dirty="0">
              <a:solidFill>
                <a:srgbClr val="FFFFFF"/>
              </a:solidFill>
            </a:endParaRPr>
          </a:p>
        </p:txBody>
      </p:sp>
      <p:sp>
        <p:nvSpPr>
          <p:cNvPr id="990" name="Google Shape;990;p34"/>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dirty="0">
                <a:solidFill>
                  <a:srgbClr val="FFFFFF"/>
                </a:solidFill>
              </a:rPr>
              <a:t>STEP 3</a:t>
            </a:r>
            <a:endParaRPr sz="1100" dirty="0">
              <a:solidFill>
                <a:srgbClr val="FFFFFF"/>
              </a:solidFill>
            </a:endParaRPr>
          </a:p>
        </p:txBody>
      </p:sp>
      <p:cxnSp>
        <p:nvCxnSpPr>
          <p:cNvPr id="991" name="Google Shape;991;p34"/>
          <p:cNvCxnSpPr>
            <a:endCxn id="987" idx="2"/>
          </p:cNvCxnSpPr>
          <p:nvPr/>
        </p:nvCxnSpPr>
        <p:spPr>
          <a:xfrm rot="10800000" flipV="1">
            <a:off x="1630217" y="3830550"/>
            <a:ext cx="2036908" cy="136522"/>
          </a:xfrm>
          <a:prstGeom prst="bentConnector4">
            <a:avLst>
              <a:gd name="adj1" fmla="val 31043"/>
              <a:gd name="adj2" fmla="val 267446"/>
            </a:avLst>
          </a:prstGeom>
          <a:noFill/>
          <a:ln w="28575" cap="flat" cmpd="sng">
            <a:solidFill>
              <a:srgbClr val="FFFFFF"/>
            </a:solidFill>
            <a:prstDash val="solid"/>
            <a:round/>
            <a:headEnd type="oval" w="med" len="med"/>
            <a:tailEnd type="oval" w="med" len="med"/>
          </a:ln>
        </p:spPr>
      </p:cxnSp>
      <p:cxnSp>
        <p:nvCxnSpPr>
          <p:cNvPr id="992" name="Google Shape;992;p34"/>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3" name="Google Shape;993;p34"/>
          <p:cNvCxnSpPr>
            <a:endCxn id="989" idx="2"/>
          </p:cNvCxnSpPr>
          <p:nvPr/>
        </p:nvCxnSpPr>
        <p:spPr>
          <a:xfrm>
            <a:off x="5518825" y="3967072"/>
            <a:ext cx="1635900" cy="416100"/>
          </a:xfrm>
          <a:prstGeom prst="bentConnector4">
            <a:avLst>
              <a:gd name="adj1" fmla="val 30827"/>
              <a:gd name="adj2" fmla="val 157228"/>
            </a:avLst>
          </a:prstGeom>
          <a:noFill/>
          <a:ln w="28575" cap="flat" cmpd="sng">
            <a:solidFill>
              <a:srgbClr val="FFFFFF"/>
            </a:solidFill>
            <a:prstDash val="solid"/>
            <a:round/>
            <a:headEnd type="oval" w="med" len="med"/>
            <a:tailEnd type="oval" w="med" len="med"/>
          </a:ln>
        </p:spPr>
      </p:cxnSp>
      <p:cxnSp>
        <p:nvCxnSpPr>
          <p:cNvPr id="994" name="Google Shape;994;p34"/>
          <p:cNvCxnSpPr/>
          <p:nvPr/>
        </p:nvCxnSpPr>
        <p:spPr>
          <a:xfrm>
            <a:off x="304045" y="101846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PROTOTIPI</a:t>
            </a:r>
            <a:endParaRPr dirty="0"/>
          </a:p>
        </p:txBody>
      </p:sp>
      <p:cxnSp>
        <p:nvCxnSpPr>
          <p:cNvPr id="1057" name="Google Shape;1057;p35"/>
          <p:cNvCxnSpPr/>
          <p:nvPr/>
        </p:nvCxnSpPr>
        <p:spPr>
          <a:xfrm>
            <a:off x="311700" y="516298"/>
            <a:ext cx="8520600" cy="0"/>
          </a:xfrm>
          <a:prstGeom prst="straightConnector1">
            <a:avLst/>
          </a:prstGeom>
          <a:noFill/>
          <a:ln w="9525" cap="flat" cmpd="sng">
            <a:solidFill>
              <a:srgbClr val="48FFD5"/>
            </a:solidFill>
            <a:prstDash val="solid"/>
            <a:round/>
            <a:headEnd type="none" w="med" len="med"/>
            <a:tailEnd type="none" w="med" len="med"/>
          </a:ln>
        </p:spPr>
      </p:cxn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181" t="1398" r="4502" b="13708"/>
          <a:stretch/>
        </p:blipFill>
        <p:spPr>
          <a:xfrm>
            <a:off x="1294543" y="606600"/>
            <a:ext cx="6554913" cy="43665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PROTOTIPI</a:t>
            </a:r>
            <a:endParaRPr dirty="0"/>
          </a:p>
        </p:txBody>
      </p:sp>
      <p:cxnSp>
        <p:nvCxnSpPr>
          <p:cNvPr id="1057" name="Google Shape;1057;p35"/>
          <p:cNvCxnSpPr/>
          <p:nvPr/>
        </p:nvCxnSpPr>
        <p:spPr>
          <a:xfrm>
            <a:off x="311700" y="516298"/>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180" t="1397" r="4222" b="13108"/>
          <a:stretch/>
        </p:blipFill>
        <p:spPr>
          <a:xfrm>
            <a:off x="1284269" y="606600"/>
            <a:ext cx="6575461" cy="4397339"/>
          </a:xfrm>
          <a:prstGeom prst="rect">
            <a:avLst/>
          </a:prstGeom>
        </p:spPr>
      </p:pic>
    </p:spTree>
    <p:extLst>
      <p:ext uri="{BB962C8B-B14F-4D97-AF65-F5344CB8AC3E}">
        <p14:creationId xmlns:p14="http://schemas.microsoft.com/office/powerpoint/2010/main" val="989644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PROTOTIPI</a:t>
            </a:r>
            <a:endParaRPr dirty="0"/>
          </a:p>
        </p:txBody>
      </p:sp>
      <p:cxnSp>
        <p:nvCxnSpPr>
          <p:cNvPr id="1057" name="Google Shape;1057;p35"/>
          <p:cNvCxnSpPr/>
          <p:nvPr/>
        </p:nvCxnSpPr>
        <p:spPr>
          <a:xfrm>
            <a:off x="311700" y="516298"/>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079" t="1397" r="4260" b="13108"/>
          <a:stretch/>
        </p:blipFill>
        <p:spPr>
          <a:xfrm>
            <a:off x="1279133" y="606600"/>
            <a:ext cx="6585734" cy="4397339"/>
          </a:xfrm>
          <a:prstGeom prst="rect">
            <a:avLst/>
          </a:prstGeom>
        </p:spPr>
      </p:pic>
    </p:spTree>
    <p:extLst>
      <p:ext uri="{BB962C8B-B14F-4D97-AF65-F5344CB8AC3E}">
        <p14:creationId xmlns:p14="http://schemas.microsoft.com/office/powerpoint/2010/main" val="8071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SADRŽAJ</a:t>
            </a:r>
            <a:endParaRPr dirty="0"/>
          </a:p>
        </p:txBody>
      </p:sp>
      <p:sp>
        <p:nvSpPr>
          <p:cNvPr id="215" name="Google Shape;215;p21"/>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r-Latn-RS" dirty="0">
                <a:solidFill>
                  <a:srgbClr val="48FFD5"/>
                </a:solidFill>
              </a:rPr>
              <a:t>Aplikacije, korisnici i dijagrami slučajeva upotrebe</a:t>
            </a:r>
            <a:endParaRPr dirty="0">
              <a:solidFill>
                <a:srgbClr val="48FFD5"/>
              </a:solidFill>
            </a:endParaRPr>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48FFD5"/>
                </a:solidFill>
              </a:rPr>
              <a:t>04</a:t>
            </a:r>
            <a:endParaRPr>
              <a:solidFill>
                <a:srgbClr val="48FFD5"/>
              </a:solidFill>
            </a:endParaRPr>
          </a:p>
        </p:txBody>
      </p:sp>
      <p:sp>
        <p:nvSpPr>
          <p:cNvPr id="217" name="Google Shape;217;p21"/>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r-Latn-RS" dirty="0"/>
              <a:t>Primjeri scenarija za pojedine aktivnosti i buduća poboljšanja</a:t>
            </a:r>
            <a:endParaRPr dirty="0">
              <a:solidFill>
                <a:srgbClr val="48FFD5"/>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48FFD5"/>
                </a:solidFill>
              </a:rPr>
              <a:t>05</a:t>
            </a:r>
            <a:endParaRPr>
              <a:solidFill>
                <a:srgbClr val="48FFD5"/>
              </a:solidFill>
            </a:endParaRPr>
          </a:p>
        </p:txBody>
      </p:sp>
      <p:sp>
        <p:nvSpPr>
          <p:cNvPr id="219" name="Google Shape;219;p21"/>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r-Latn-RS" dirty="0">
                <a:solidFill>
                  <a:srgbClr val="48FFD5"/>
                </a:solidFill>
              </a:rPr>
              <a:t>Grafički prikaz pojedinih dijelova budućeg sistema</a:t>
            </a:r>
            <a:endParaRPr dirty="0">
              <a:solidFill>
                <a:srgbClr val="48FFD5"/>
              </a:solidFill>
            </a:endParaRPr>
          </a:p>
        </p:txBody>
      </p:sp>
      <p:sp>
        <p:nvSpPr>
          <p:cNvPr id="220" name="Google Shape;220;p21"/>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48FFD5"/>
                </a:solidFill>
              </a:rPr>
              <a:t>06</a:t>
            </a:r>
            <a:endParaRPr>
              <a:solidFill>
                <a:srgbClr val="48FFD5"/>
              </a:solidFill>
            </a:endParaRPr>
          </a:p>
        </p:txBody>
      </p:sp>
      <p:sp>
        <p:nvSpPr>
          <p:cNvPr id="221" name="Google Shape;221;p21"/>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sr-Latn-RS" dirty="0">
                <a:solidFill>
                  <a:srgbClr val="48FFD5"/>
                </a:solidFill>
              </a:rPr>
              <a:t>Opis sistema i funkcionalnosti</a:t>
            </a:r>
            <a:endParaRPr dirty="0">
              <a:solidFill>
                <a:srgbClr val="48FFD5"/>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01</a:t>
            </a:r>
            <a:endParaRPr>
              <a:solidFill>
                <a:srgbClr val="48FFD5"/>
              </a:solidFill>
            </a:endParaRPr>
          </a:p>
        </p:txBody>
      </p:sp>
      <p:sp>
        <p:nvSpPr>
          <p:cNvPr id="223" name="Google Shape;223;p21"/>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sr-Latn-RS" dirty="0">
                <a:solidFill>
                  <a:srgbClr val="48FFD5"/>
                </a:solidFill>
              </a:rPr>
              <a:t>Razlozi zbog kojih je izabran ovaj projekat</a:t>
            </a:r>
            <a:endParaRPr dirty="0">
              <a:solidFill>
                <a:srgbClr val="48FFD5"/>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02</a:t>
            </a:r>
            <a:endParaRPr>
              <a:solidFill>
                <a:srgbClr val="48FFD5"/>
              </a:solidFill>
            </a:endParaRPr>
          </a:p>
        </p:txBody>
      </p:sp>
      <p:sp>
        <p:nvSpPr>
          <p:cNvPr id="225" name="Google Shape;225;p21"/>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sr-Latn-RS" dirty="0">
                <a:solidFill>
                  <a:srgbClr val="48FFD5"/>
                </a:solidFill>
              </a:rPr>
              <a:t>Šta je to što ovaj sistem treba ispuniti?</a:t>
            </a:r>
            <a:endParaRPr dirty="0">
              <a:solidFill>
                <a:srgbClr val="48FFD5"/>
              </a:solidFill>
            </a:endParaRPr>
          </a:p>
        </p:txBody>
      </p:sp>
      <p:sp>
        <p:nvSpPr>
          <p:cNvPr id="226" name="Google Shape;226;p21"/>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03</a:t>
            </a:r>
            <a:endParaRPr>
              <a:solidFill>
                <a:srgbClr val="48FFD5"/>
              </a:solidFill>
            </a:endParaRPr>
          </a:p>
        </p:txBody>
      </p:sp>
      <p:sp>
        <p:nvSpPr>
          <p:cNvPr id="227" name="Google Shape;227;p21"/>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sr-Latn-RS" dirty="0"/>
              <a:t>Šta je SMART ZEV?</a:t>
            </a:r>
            <a:endParaRPr dirty="0"/>
          </a:p>
        </p:txBody>
      </p:sp>
      <p:sp>
        <p:nvSpPr>
          <p:cNvPr id="229" name="Google Shape;229;p21"/>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sr-Latn-RS" dirty="0"/>
              <a:t>Ciljevi</a:t>
            </a:r>
            <a:endParaRPr dirty="0"/>
          </a:p>
        </p:txBody>
      </p:sp>
      <p:sp>
        <p:nvSpPr>
          <p:cNvPr id="230" name="Google Shape;230;p21"/>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sr-Latn-RS" dirty="0"/>
              <a:t>Organizacija sistema</a:t>
            </a:r>
            <a:endParaRPr dirty="0"/>
          </a:p>
        </p:txBody>
      </p:sp>
      <p:sp>
        <p:nvSpPr>
          <p:cNvPr id="231" name="Google Shape;231;p21"/>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sr-Latn-RS" dirty="0"/>
              <a:t>Scenario i poboljšanja</a:t>
            </a:r>
            <a:endParaRPr dirty="0"/>
          </a:p>
        </p:txBody>
      </p:sp>
      <p:sp>
        <p:nvSpPr>
          <p:cNvPr id="232" name="Google Shape;232;p21"/>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sr-Latn-RS" dirty="0"/>
              <a:t>Prototipi</a:t>
            </a:r>
            <a:endParaRPr dirty="0"/>
          </a:p>
        </p:txBody>
      </p:sp>
      <p:sp>
        <p:nvSpPr>
          <p:cNvPr id="233" name="Google Shape;233;p21"/>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109482" y="2921464"/>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 name="Title 1"/>
          <p:cNvSpPr>
            <a:spLocks noGrp="1"/>
          </p:cNvSpPr>
          <p:nvPr>
            <p:ph type="ctrTitle" idx="17"/>
          </p:nvPr>
        </p:nvSpPr>
        <p:spPr/>
        <p:txBody>
          <a:bodyPr/>
          <a:lstStyle/>
          <a:p>
            <a:r>
              <a:rPr lang="sr-Latn-RS" dirty="0"/>
              <a:t>Zašto SMART ZEV?</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PROTOTIPI</a:t>
            </a:r>
            <a:endParaRPr dirty="0"/>
          </a:p>
        </p:txBody>
      </p:sp>
      <p:cxnSp>
        <p:nvCxnSpPr>
          <p:cNvPr id="1057" name="Google Shape;1057;p35"/>
          <p:cNvCxnSpPr/>
          <p:nvPr/>
        </p:nvCxnSpPr>
        <p:spPr>
          <a:xfrm>
            <a:off x="311700" y="516298"/>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079" t="1198" r="4260" b="13108"/>
          <a:stretch/>
        </p:blipFill>
        <p:spPr>
          <a:xfrm>
            <a:off x="1279133" y="606600"/>
            <a:ext cx="6585734" cy="4407613"/>
          </a:xfrm>
          <a:prstGeom prst="rect">
            <a:avLst/>
          </a:prstGeom>
        </p:spPr>
      </p:pic>
    </p:spTree>
    <p:extLst>
      <p:ext uri="{BB962C8B-B14F-4D97-AF65-F5344CB8AC3E}">
        <p14:creationId xmlns:p14="http://schemas.microsoft.com/office/powerpoint/2010/main" val="3566747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PROTOTIPI</a:t>
            </a:r>
            <a:endParaRPr dirty="0"/>
          </a:p>
        </p:txBody>
      </p:sp>
      <p:cxnSp>
        <p:nvCxnSpPr>
          <p:cNvPr id="1057" name="Google Shape;1057;p35"/>
          <p:cNvCxnSpPr/>
          <p:nvPr/>
        </p:nvCxnSpPr>
        <p:spPr>
          <a:xfrm>
            <a:off x="311700" y="516298"/>
            <a:ext cx="8520600" cy="0"/>
          </a:xfrm>
          <a:prstGeom prst="straightConnector1">
            <a:avLst/>
          </a:prstGeom>
          <a:noFill/>
          <a:ln w="9525" cap="flat" cmpd="sng">
            <a:solidFill>
              <a:srgbClr val="48FFD5"/>
            </a:solidFill>
            <a:prstDash val="solid"/>
            <a:round/>
            <a:headEnd type="none" w="med" len="med"/>
            <a:tailEnd type="none" w="med" len="med"/>
          </a:ln>
        </p:spPr>
      </p:cxn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079" t="1398" r="4121" b="13309"/>
          <a:stretch/>
        </p:blipFill>
        <p:spPr>
          <a:xfrm>
            <a:off x="1273995" y="606600"/>
            <a:ext cx="6596009" cy="4387065"/>
          </a:xfrm>
          <a:prstGeom prst="rect">
            <a:avLst/>
          </a:prstGeom>
        </p:spPr>
      </p:pic>
    </p:spTree>
    <p:extLst>
      <p:ext uri="{BB962C8B-B14F-4D97-AF65-F5344CB8AC3E}">
        <p14:creationId xmlns:p14="http://schemas.microsoft.com/office/powerpoint/2010/main" val="1311358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TIM</a:t>
            </a:r>
            <a:endParaRPr dirty="0"/>
          </a:p>
        </p:txBody>
      </p:sp>
      <p:cxnSp>
        <p:nvCxnSpPr>
          <p:cNvPr id="1108" name="Google Shape;1108;p37"/>
          <p:cNvCxnSpPr/>
          <p:nvPr/>
        </p:nvCxnSpPr>
        <p:spPr>
          <a:xfrm>
            <a:off x="4038600" y="1806888"/>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09" name="Google Shape;1109;p37"/>
          <p:cNvCxnSpPr/>
          <p:nvPr/>
        </p:nvCxnSpPr>
        <p:spPr>
          <a:xfrm>
            <a:off x="3221149" y="2413020"/>
            <a:ext cx="2274851" cy="13751"/>
          </a:xfrm>
          <a:prstGeom prst="straightConnector1">
            <a:avLst/>
          </a:prstGeom>
          <a:noFill/>
          <a:ln w="28575" cap="flat" cmpd="sng">
            <a:solidFill>
              <a:srgbClr val="FFFFFF"/>
            </a:solidFill>
            <a:prstDash val="solid"/>
            <a:round/>
            <a:headEnd type="oval" w="med" len="med"/>
            <a:tailEnd type="oval" w="med" len="med"/>
          </a:ln>
        </p:spPr>
      </p:cxnSp>
      <p:cxnSp>
        <p:nvCxnSpPr>
          <p:cNvPr id="1110" name="Google Shape;1110;p37"/>
          <p:cNvCxnSpPr/>
          <p:nvPr/>
        </p:nvCxnSpPr>
        <p:spPr>
          <a:xfrm>
            <a:off x="2275367" y="3060405"/>
            <a:ext cx="3220633" cy="17721"/>
          </a:xfrm>
          <a:prstGeom prst="straightConnector1">
            <a:avLst/>
          </a:prstGeom>
          <a:noFill/>
          <a:ln w="28575" cap="flat" cmpd="sng">
            <a:solidFill>
              <a:srgbClr val="FFFFFF"/>
            </a:solidFill>
            <a:prstDash val="solid"/>
            <a:round/>
            <a:headEnd type="oval" w="med" len="med"/>
            <a:tailEnd type="oval" w="med" len="med"/>
          </a:ln>
        </p:spPr>
      </p:cxnSp>
      <p:sp>
        <p:nvSpPr>
          <p:cNvPr id="1114" name="Google Shape;1114;p37"/>
          <p:cNvSpPr txBox="1">
            <a:spLocks noGrp="1"/>
          </p:cNvSpPr>
          <p:nvPr>
            <p:ph type="ctrTitle" idx="4294967295"/>
          </p:nvPr>
        </p:nvSpPr>
        <p:spPr>
          <a:xfrm>
            <a:off x="5745906" y="17087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000" dirty="0"/>
              <a:t>Mrđan POLETANOVIĆ</a:t>
            </a:r>
            <a:endParaRPr lang="es" sz="1000" dirty="0">
              <a:solidFill>
                <a:srgbClr val="FFFFFF"/>
              </a:solidFill>
            </a:endParaRPr>
          </a:p>
        </p:txBody>
      </p:sp>
      <p:sp>
        <p:nvSpPr>
          <p:cNvPr id="1115" name="Google Shape;1115;p37"/>
          <p:cNvSpPr txBox="1">
            <a:spLocks noGrp="1"/>
          </p:cNvSpPr>
          <p:nvPr>
            <p:ph type="ctrTitle" idx="4294967295"/>
          </p:nvPr>
        </p:nvSpPr>
        <p:spPr>
          <a:xfrm>
            <a:off x="5745892" y="2264526"/>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000" dirty="0">
                <a:solidFill>
                  <a:srgbClr val="FFFFFF"/>
                </a:solidFill>
              </a:rPr>
              <a:t>Dimitrije KUČUK</a:t>
            </a:r>
            <a:endParaRPr sz="1000" dirty="0">
              <a:solidFill>
                <a:srgbClr val="FFFFFF"/>
              </a:solidFill>
            </a:endParaRPr>
          </a:p>
        </p:txBody>
      </p:sp>
      <p:sp>
        <p:nvSpPr>
          <p:cNvPr id="1116" name="Google Shape;1116;p37"/>
          <p:cNvSpPr txBox="1">
            <a:spLocks noGrp="1"/>
          </p:cNvSpPr>
          <p:nvPr>
            <p:ph type="ctrTitle" idx="4294967295"/>
          </p:nvPr>
        </p:nvSpPr>
        <p:spPr>
          <a:xfrm>
            <a:off x="5745892" y="2955363"/>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sz="1000" dirty="0"/>
              <a:t>Bojan BULATOVIĆ</a:t>
            </a:r>
            <a:endParaRPr sz="1000" dirty="0">
              <a:solidFill>
                <a:srgbClr val="FFFFFF"/>
              </a:solidFill>
            </a:endParaRPr>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cxnSp>
        <p:nvCxnSpPr>
          <p:cNvPr id="16" name="Google Shape;1110;p37"/>
          <p:cNvCxnSpPr/>
          <p:nvPr/>
        </p:nvCxnSpPr>
        <p:spPr>
          <a:xfrm>
            <a:off x="1541721" y="3732028"/>
            <a:ext cx="3954279" cy="19493"/>
          </a:xfrm>
          <a:prstGeom prst="straightConnector1">
            <a:avLst/>
          </a:prstGeom>
          <a:noFill/>
          <a:ln w="28575" cap="flat" cmpd="sng">
            <a:solidFill>
              <a:srgbClr val="FFFFFF"/>
            </a:solidFill>
            <a:prstDash val="solid"/>
            <a:round/>
            <a:headEnd type="oval" w="med" len="med"/>
            <a:tailEnd type="oval" w="med" len="med"/>
          </a:ln>
        </p:spPr>
      </p:cxnSp>
      <p:cxnSp>
        <p:nvCxnSpPr>
          <p:cNvPr id="17" name="Google Shape;1110;p37"/>
          <p:cNvCxnSpPr/>
          <p:nvPr/>
        </p:nvCxnSpPr>
        <p:spPr>
          <a:xfrm>
            <a:off x="946298" y="4423144"/>
            <a:ext cx="4549702" cy="1772"/>
          </a:xfrm>
          <a:prstGeom prst="straightConnector1">
            <a:avLst/>
          </a:prstGeom>
          <a:noFill/>
          <a:ln w="28575" cap="flat" cmpd="sng">
            <a:solidFill>
              <a:srgbClr val="FFFFFF"/>
            </a:solidFill>
            <a:prstDash val="solid"/>
            <a:round/>
            <a:headEnd type="oval" w="med" len="med"/>
            <a:tailEnd type="oval" w="med" len="med"/>
          </a:ln>
        </p:spPr>
      </p:cxnSp>
      <p:sp>
        <p:nvSpPr>
          <p:cNvPr id="9" name="TextBox 8"/>
          <p:cNvSpPr txBox="1"/>
          <p:nvPr/>
        </p:nvSpPr>
        <p:spPr>
          <a:xfrm>
            <a:off x="5745892" y="3672579"/>
            <a:ext cx="1462982" cy="246221"/>
          </a:xfrm>
          <a:prstGeom prst="rect">
            <a:avLst/>
          </a:prstGeom>
          <a:noFill/>
        </p:spPr>
        <p:txBody>
          <a:bodyPr wrap="square" rtlCol="0">
            <a:spAutoFit/>
          </a:bodyPr>
          <a:lstStyle/>
          <a:p>
            <a:r>
              <a:rPr lang="sr-Latn-RS" sz="1000" dirty="0">
                <a:solidFill>
                  <a:schemeClr val="bg1"/>
                </a:solidFill>
                <a:latin typeface="Roboto Black" pitchFamily="2" charset="0"/>
                <a:ea typeface="Roboto Black" pitchFamily="2" charset="0"/>
                <a:cs typeface="Roboto" panose="02000000000000000000" pitchFamily="2" charset="0"/>
              </a:rPr>
              <a:t>Slaviša STOJAKOVIĆ</a:t>
            </a:r>
            <a:endParaRPr lang="en-US" sz="1000" dirty="0">
              <a:solidFill>
                <a:schemeClr val="bg1"/>
              </a:solidFill>
              <a:latin typeface="Roboto Black" pitchFamily="2" charset="0"/>
              <a:ea typeface="Roboto Black" pitchFamily="2" charset="0"/>
              <a:cs typeface="Roboto" panose="02000000000000000000" pitchFamily="2" charset="0"/>
            </a:endParaRPr>
          </a:p>
        </p:txBody>
      </p:sp>
      <p:sp>
        <p:nvSpPr>
          <p:cNvPr id="27" name="TextBox 26"/>
          <p:cNvSpPr txBox="1"/>
          <p:nvPr/>
        </p:nvSpPr>
        <p:spPr>
          <a:xfrm>
            <a:off x="5745892" y="4316705"/>
            <a:ext cx="1462982" cy="246221"/>
          </a:xfrm>
          <a:prstGeom prst="rect">
            <a:avLst/>
          </a:prstGeom>
          <a:noFill/>
        </p:spPr>
        <p:txBody>
          <a:bodyPr wrap="square" rtlCol="0">
            <a:spAutoFit/>
          </a:bodyPr>
          <a:lstStyle/>
          <a:p>
            <a:r>
              <a:rPr lang="sr-Latn-RS" sz="1000" dirty="0">
                <a:solidFill>
                  <a:schemeClr val="bg1"/>
                </a:solidFill>
                <a:latin typeface="Roboto Black" pitchFamily="2" charset="0"/>
                <a:ea typeface="Roboto Black" pitchFamily="2" charset="0"/>
                <a:cs typeface="Roboto" panose="02000000000000000000" pitchFamily="2" charset="0"/>
              </a:rPr>
              <a:t>Darko PRELIĆ</a:t>
            </a:r>
            <a:endParaRPr lang="en-US" sz="1000" dirty="0">
              <a:solidFill>
                <a:schemeClr val="bg1"/>
              </a:solidFill>
              <a:latin typeface="Roboto Black" pitchFamily="2" charset="0"/>
              <a:ea typeface="Roboto Black" pitchFamily="2" charset="0"/>
              <a:cs typeface="Roboto" panose="02000000000000000000"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732662"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a:t>HVALA NA PAŽNJI!</a:t>
            </a:r>
            <a:endParaRPr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sz="2400" dirty="0"/>
              <a:t>ŠTA JE SMART ZEV?</a:t>
            </a:r>
            <a:endParaRPr sz="2400" dirty="0"/>
          </a:p>
        </p:txBody>
      </p:sp>
      <p:sp>
        <p:nvSpPr>
          <p:cNvPr id="259" name="Google Shape;259;p22"/>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indent="0">
              <a:buClr>
                <a:schemeClr val="dk1"/>
              </a:buClr>
            </a:pPr>
            <a:r>
              <a:rPr lang="sr-Latn-RS" dirty="0"/>
              <a:t>Smart ZEV je online sistem za automatizaciju finansijskog poslovanja zajednica etažnih vlasnika. Kar</a:t>
            </a:r>
            <a:r>
              <a:rPr lang="en-US" dirty="0"/>
              <a:t>a</a:t>
            </a:r>
            <a:r>
              <a:rPr lang="sr-Latn-RS" dirty="0"/>
              <a:t>k</a:t>
            </a:r>
            <a:r>
              <a:rPr lang="en-US" dirty="0"/>
              <a:t>t</a:t>
            </a:r>
            <a:r>
              <a:rPr lang="sr-Latn-RS" dirty="0"/>
              <a:t>eriše ga inovativan i intuitivan dizajn koji u velikoj mjeri olakšava upotrebu i čini ga jednostavnim za sve korisnike.</a:t>
            </a: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cxnSp>
        <p:nvCxnSpPr>
          <p:cNvPr id="260" name="Google Shape;260;p22"/>
          <p:cNvCxnSpPr/>
          <p:nvPr/>
        </p:nvCxnSpPr>
        <p:spPr>
          <a:xfrm>
            <a:off x="4969825" y="2283850"/>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solidFill>
                  <a:srgbClr val="48FFD5"/>
                </a:solidFill>
                <a:latin typeface="Impact"/>
                <a:ea typeface="Impact"/>
                <a:cs typeface="Impact"/>
                <a:sym typeface="Impact"/>
              </a:rPr>
              <a:t>SMART ZEV</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FUNKCIONALNOSTI</a:t>
            </a:r>
            <a:endParaRPr dirty="0"/>
          </a:p>
        </p:txBody>
      </p:sp>
      <p:sp>
        <p:nvSpPr>
          <p:cNvPr id="272" name="Google Shape;272;p23"/>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73" name="Google Shape;273;p23"/>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74" name="Google Shape;274;p23"/>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75" name="Google Shape;275;p23"/>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BEZBJEDNOST</a:t>
            </a:r>
            <a:endParaRPr dirty="0"/>
          </a:p>
        </p:txBody>
      </p:sp>
      <p:sp>
        <p:nvSpPr>
          <p:cNvPr id="276" name="Google Shape;276;p23"/>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EFIKASAN I POUZDAN</a:t>
            </a:r>
            <a:endParaRPr dirty="0"/>
          </a:p>
        </p:txBody>
      </p:sp>
      <p:sp>
        <p:nvSpPr>
          <p:cNvPr id="277" name="Google Shape;277;p23"/>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PRISTUPAČNOST</a:t>
            </a:r>
            <a:endParaRPr dirty="0"/>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77940" y="2077049"/>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a:solidFill>
                  <a:srgbClr val="FFFFFF"/>
                </a:solidFill>
              </a:rPr>
              <a:t>ZAŠTO SMART ZEV?</a:t>
            </a:r>
            <a:endParaRPr dirty="0">
              <a:solidFill>
                <a:srgbClr val="FFFFFF"/>
              </a:solidFill>
            </a:endParaRPr>
          </a:p>
        </p:txBody>
      </p:sp>
      <p:sp>
        <p:nvSpPr>
          <p:cNvPr id="293" name="Google Shape;29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a:solidFill>
                  <a:srgbClr val="FFFFFF"/>
                </a:solidFill>
              </a:rPr>
              <a:t>Ljudi koji žive u zgradama troše mnogo vremena kako bi na ispravan način realizovali funkcionisanje svoje zajednice. </a:t>
            </a:r>
            <a:r>
              <a:rPr lang="sr-Latn-RS" dirty="0"/>
              <a:t>Pošto na našem tržištu nije bilo sličnih i jednostavnih sistema koji bi olakšali taj proces, odlučili smo se da to bude tema našeg projekta.</a:t>
            </a:r>
            <a:endParaRPr dirty="0">
              <a:solidFill>
                <a:srgbClr val="FFFFFF"/>
              </a:solidFill>
            </a:endParaRPr>
          </a:p>
        </p:txBody>
      </p:sp>
      <p:cxnSp>
        <p:nvCxnSpPr>
          <p:cNvPr id="294" name="Google Shape;294;p24"/>
          <p:cNvCxnSpPr/>
          <p:nvPr/>
        </p:nvCxnSpPr>
        <p:spPr>
          <a:xfrm>
            <a:off x="4979350" y="2275300"/>
            <a:ext cx="4448400" cy="0"/>
          </a:xfrm>
          <a:prstGeom prst="straightConnector1">
            <a:avLst/>
          </a:prstGeom>
          <a:noFill/>
          <a:ln w="9525" cap="flat" cmpd="sng">
            <a:solidFill>
              <a:srgbClr val="48FFD5"/>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rgbClr val="2E31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rgbClr val="48FFD5"/>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8962;p54"/>
          <p:cNvGrpSpPr/>
          <p:nvPr/>
        </p:nvGrpSpPr>
        <p:grpSpPr>
          <a:xfrm>
            <a:off x="3363710" y="1821051"/>
            <a:ext cx="463227" cy="430958"/>
            <a:chOff x="-1182750" y="3962900"/>
            <a:chExt cx="294575" cy="291450"/>
          </a:xfrm>
          <a:solidFill>
            <a:srgbClr val="48FFD5"/>
          </a:solidFill>
        </p:grpSpPr>
        <p:sp>
          <p:nvSpPr>
            <p:cNvPr id="80" name="Google Shape;8963;p54"/>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964;p54"/>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965;p54"/>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966;p54"/>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967;p54"/>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968;p54"/>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969;p54"/>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9582;p55"/>
          <p:cNvGrpSpPr/>
          <p:nvPr/>
        </p:nvGrpSpPr>
        <p:grpSpPr>
          <a:xfrm>
            <a:off x="2686368" y="1330585"/>
            <a:ext cx="323790" cy="213822"/>
            <a:chOff x="5358450" y="4015675"/>
            <a:chExt cx="289875" cy="191425"/>
          </a:xfrm>
          <a:solidFill>
            <a:srgbClr val="48FFD5"/>
          </a:solidFill>
        </p:grpSpPr>
        <p:sp>
          <p:nvSpPr>
            <p:cNvPr id="88" name="Google Shape;9583;p55"/>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584;p55"/>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585;p55"/>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586;p55"/>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15;p55"/>
          <p:cNvGrpSpPr/>
          <p:nvPr/>
        </p:nvGrpSpPr>
        <p:grpSpPr>
          <a:xfrm>
            <a:off x="1165814" y="1817906"/>
            <a:ext cx="498794" cy="442010"/>
            <a:chOff x="1049375" y="2318350"/>
            <a:chExt cx="298525" cy="295400"/>
          </a:xfrm>
          <a:solidFill>
            <a:srgbClr val="48FFD5"/>
          </a:solidFill>
        </p:grpSpPr>
        <p:sp>
          <p:nvSpPr>
            <p:cNvPr id="93" name="Google Shape;9216;p5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217;p5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218;p5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219;p5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5214;p46"/>
          <p:cNvGrpSpPr/>
          <p:nvPr/>
        </p:nvGrpSpPr>
        <p:grpSpPr>
          <a:xfrm>
            <a:off x="1100945" y="3380795"/>
            <a:ext cx="445094" cy="436738"/>
            <a:chOff x="-62518200" y="2692475"/>
            <a:chExt cx="318225" cy="289100"/>
          </a:xfrm>
          <a:solidFill>
            <a:srgbClr val="48FFD5"/>
          </a:solidFill>
        </p:grpSpPr>
        <p:sp>
          <p:nvSpPr>
            <p:cNvPr id="98" name="Google Shape;5215;p46"/>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216;p46"/>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9212;p55"/>
          <p:cNvSpPr/>
          <p:nvPr/>
        </p:nvSpPr>
        <p:spPr>
          <a:xfrm>
            <a:off x="3191686" y="3572369"/>
            <a:ext cx="365760" cy="457200"/>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6" name="Google Shape;396;p26"/>
          <p:cNvSpPr/>
          <p:nvPr/>
        </p:nvSpPr>
        <p:spPr>
          <a:xfrm>
            <a:off x="1336225" y="33048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26"/>
          <p:cNvSpPr/>
          <p:nvPr/>
        </p:nvSpPr>
        <p:spPr>
          <a:xfrm>
            <a:off x="1336225" y="260353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26"/>
          <p:cNvSpPr/>
          <p:nvPr/>
        </p:nvSpPr>
        <p:spPr>
          <a:xfrm>
            <a:off x="1336225" y="19021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9" name="Google Shape;399;p26"/>
          <p:cNvSpPr txBox="1">
            <a:spLocks noGrp="1"/>
          </p:cNvSpPr>
          <p:nvPr>
            <p:ph type="ctrTitle" idx="4"/>
          </p:nvPr>
        </p:nvSpPr>
        <p:spPr>
          <a:xfrm>
            <a:off x="43045" y="582773"/>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a:solidFill>
                  <a:srgbClr val="FFFFFF"/>
                </a:solidFill>
              </a:rPr>
              <a:t>CILJEVI SMART ZEV-a</a:t>
            </a:r>
            <a:endParaRPr dirty="0">
              <a:solidFill>
                <a:srgbClr val="FFFFFF"/>
              </a:solidFill>
            </a:endParaRPr>
          </a:p>
        </p:txBody>
      </p:sp>
      <p:sp>
        <p:nvSpPr>
          <p:cNvPr id="400" name="Google Shape;400;p26"/>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a:solidFill>
                  <a:schemeClr val="dk1"/>
                </a:solidFill>
              </a:rPr>
              <a:t>BESPLATAN SISTEM</a:t>
            </a:r>
            <a:endParaRPr dirty="0">
              <a:solidFill>
                <a:schemeClr val="dk1"/>
              </a:solidFill>
            </a:endParaRPr>
          </a:p>
        </p:txBody>
      </p:sp>
      <p:sp>
        <p:nvSpPr>
          <p:cNvPr id="401" name="Google Shape;401;p26"/>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a:solidFill>
                  <a:schemeClr val="dk1"/>
                </a:solidFill>
              </a:rPr>
              <a:t>SVE NA JEDNOM MJESTU</a:t>
            </a:r>
            <a:endParaRPr dirty="0">
              <a:solidFill>
                <a:schemeClr val="dk1"/>
              </a:solidFill>
            </a:endParaRPr>
          </a:p>
        </p:txBody>
      </p:sp>
      <p:sp>
        <p:nvSpPr>
          <p:cNvPr id="402" name="Google Shape;402;p26"/>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a:solidFill>
                  <a:schemeClr val="dk1"/>
                </a:solidFill>
              </a:rPr>
              <a:t>SMANJENJE PAPIROLOGIJE</a:t>
            </a:r>
            <a:endParaRPr dirty="0">
              <a:solidFill>
                <a:schemeClr val="dk1"/>
              </a:solidFill>
            </a:endParaRPr>
          </a:p>
        </p:txBody>
      </p:sp>
      <p:cxnSp>
        <p:nvCxnSpPr>
          <p:cNvPr id="403" name="Google Shape;403;p26"/>
          <p:cNvCxnSpPr/>
          <p:nvPr/>
        </p:nvCxnSpPr>
        <p:spPr>
          <a:xfrm flipV="1">
            <a:off x="0" y="1193005"/>
            <a:ext cx="4253501" cy="4570"/>
          </a:xfrm>
          <a:prstGeom prst="straightConnector1">
            <a:avLst/>
          </a:prstGeom>
          <a:noFill/>
          <a:ln w="9525" cap="flat" cmpd="sng">
            <a:solidFill>
              <a:srgbClr val="48FFD5"/>
            </a:solidFill>
            <a:prstDash val="solid"/>
            <a:round/>
            <a:headEnd type="none" w="med" len="med"/>
            <a:tailEnd type="none" w="med" len="med"/>
          </a:ln>
        </p:spPr>
      </p:cxnSp>
      <p:sp>
        <p:nvSpPr>
          <p:cNvPr id="404" name="Google Shape;404;p26"/>
          <p:cNvSpPr/>
          <p:nvPr/>
        </p:nvSpPr>
        <p:spPr>
          <a:xfrm>
            <a:off x="819925" y="188073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819925" y="258208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7" name="Google Shape;407;p26"/>
          <p:cNvSpPr/>
          <p:nvPr/>
        </p:nvSpPr>
        <p:spPr>
          <a:xfrm>
            <a:off x="819925" y="3283438"/>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880550" y="2712182"/>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898731" y="3413525"/>
            <a:ext cx="265768" cy="163730"/>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rgbClr val="48FFD5"/>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419;p46"/>
          <p:cNvGrpSpPr/>
          <p:nvPr/>
        </p:nvGrpSpPr>
        <p:grpSpPr>
          <a:xfrm>
            <a:off x="911248" y="1924041"/>
            <a:ext cx="303835" cy="327716"/>
            <a:chOff x="-62511900" y="4129100"/>
            <a:chExt cx="304050" cy="282000"/>
          </a:xfrm>
          <a:solidFill>
            <a:schemeClr val="tx1"/>
          </a:solidFill>
        </p:grpSpPr>
        <p:sp>
          <p:nvSpPr>
            <p:cNvPr id="51" name="Google Shape;5420;p46"/>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421;p46"/>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422;p46"/>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23;p46"/>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424;p46"/>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5511050" y="190293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5511050" y="2606325"/>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5511050" y="3309688"/>
            <a:ext cx="2326500" cy="381000"/>
          </a:xfrm>
          <a:prstGeom prst="homePlate">
            <a:avLst>
              <a:gd name="adj"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1254731" y="577246"/>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sr-Latn-RS" dirty="0">
                <a:solidFill>
                  <a:srgbClr val="FFFFFF"/>
                </a:solidFill>
              </a:rPr>
              <a:t>CILJEVI SMART ZEV-a?</a:t>
            </a:r>
            <a:endParaRPr dirty="0">
              <a:solidFill>
                <a:srgbClr val="FFFFFF"/>
              </a:solidFill>
            </a:endParaRPr>
          </a:p>
        </p:txBody>
      </p:sp>
      <p:sp>
        <p:nvSpPr>
          <p:cNvPr id="446" name="Google Shape;446;p27"/>
          <p:cNvSpPr/>
          <p:nvPr/>
        </p:nvSpPr>
        <p:spPr>
          <a:xfrm>
            <a:off x="7903950" y="184947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7903950" y="3252175"/>
            <a:ext cx="423900" cy="4239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7"/>
          <p:cNvGrpSpPr/>
          <p:nvPr/>
        </p:nvGrpSpPr>
        <p:grpSpPr>
          <a:xfrm>
            <a:off x="7983117" y="3343406"/>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4839128" y="1183846"/>
            <a:ext cx="4384097" cy="11490"/>
          </a:xfrm>
          <a:prstGeom prst="straightConnector1">
            <a:avLst/>
          </a:prstGeom>
          <a:noFill/>
          <a:ln w="9525" cap="flat" cmpd="sng">
            <a:solidFill>
              <a:srgbClr val="48FFD5"/>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sr-Latn-RS" dirty="0">
                <a:solidFill>
                  <a:srgbClr val="0E2A47"/>
                </a:solidFill>
              </a:rPr>
              <a:t>ELEGANTAN DIZAJN</a:t>
            </a:r>
            <a:endParaRPr dirty="0">
              <a:solidFill>
                <a:srgbClr val="0E2A47"/>
              </a:solidFill>
            </a:endParaRPr>
          </a:p>
        </p:txBody>
      </p:sp>
      <p:sp>
        <p:nvSpPr>
          <p:cNvPr id="553" name="Google Shape;553;p27"/>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sr-Latn-RS" dirty="0">
                <a:solidFill>
                  <a:srgbClr val="0E2A47"/>
                </a:solidFill>
              </a:rPr>
              <a:t>LAKOĆA UPOTREBE</a:t>
            </a:r>
            <a:endParaRPr dirty="0">
              <a:solidFill>
                <a:srgbClr val="0E2A47"/>
              </a:solidFill>
            </a:endParaRPr>
          </a:p>
        </p:txBody>
      </p:sp>
      <p:sp>
        <p:nvSpPr>
          <p:cNvPr id="554" name="Google Shape;554;p27"/>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sr-Latn-RS" dirty="0">
                <a:solidFill>
                  <a:srgbClr val="0E2A47"/>
                </a:solidFill>
              </a:rPr>
              <a:t>OLAKŠANO POSLOVANJE</a:t>
            </a:r>
            <a:endParaRPr dirty="0">
              <a:solidFill>
                <a:srgbClr val="0E2A47"/>
              </a:solidFill>
            </a:endParaRPr>
          </a:p>
        </p:txBody>
      </p:sp>
      <p:grpSp>
        <p:nvGrpSpPr>
          <p:cNvPr id="116" name="Google Shape;8745;p54"/>
          <p:cNvGrpSpPr/>
          <p:nvPr/>
        </p:nvGrpSpPr>
        <p:grpSpPr>
          <a:xfrm>
            <a:off x="7983117" y="1909810"/>
            <a:ext cx="274320" cy="274320"/>
            <a:chOff x="-2419325" y="2408150"/>
            <a:chExt cx="291450" cy="291450"/>
          </a:xfrm>
          <a:solidFill>
            <a:srgbClr val="041A2C"/>
          </a:solidFill>
        </p:grpSpPr>
        <p:sp>
          <p:nvSpPr>
            <p:cNvPr id="117" name="Google Shape;8746;p54"/>
            <p:cNvSpPr/>
            <p:nvPr/>
          </p:nvSpPr>
          <p:spPr>
            <a:xfrm>
              <a:off x="-2419325" y="2408150"/>
              <a:ext cx="291450" cy="291450"/>
            </a:xfrm>
            <a:custGeom>
              <a:avLst/>
              <a:gdLst/>
              <a:ahLst/>
              <a:cxnLst/>
              <a:rect l="l" t="t" r="r" b="b"/>
              <a:pathLst>
                <a:path w="11658" h="11658" extrusionOk="0">
                  <a:moveTo>
                    <a:pt x="8948" y="725"/>
                  </a:moveTo>
                  <a:lnTo>
                    <a:pt x="8948" y="2489"/>
                  </a:lnTo>
                  <a:lnTo>
                    <a:pt x="8948" y="10366"/>
                  </a:lnTo>
                  <a:cubicBezTo>
                    <a:pt x="8948" y="10586"/>
                    <a:pt x="9011" y="10838"/>
                    <a:pt x="9137" y="11027"/>
                  </a:cubicBezTo>
                  <a:lnTo>
                    <a:pt x="1733" y="11027"/>
                  </a:lnTo>
                  <a:cubicBezTo>
                    <a:pt x="1134" y="11027"/>
                    <a:pt x="662" y="10586"/>
                    <a:pt x="662" y="10019"/>
                  </a:cubicBezTo>
                  <a:lnTo>
                    <a:pt x="662" y="725"/>
                  </a:lnTo>
                  <a:close/>
                  <a:moveTo>
                    <a:pt x="11027" y="2836"/>
                  </a:moveTo>
                  <a:lnTo>
                    <a:pt x="11027" y="10366"/>
                  </a:lnTo>
                  <a:lnTo>
                    <a:pt x="10995" y="10366"/>
                  </a:lnTo>
                  <a:cubicBezTo>
                    <a:pt x="10995" y="10744"/>
                    <a:pt x="10680" y="11027"/>
                    <a:pt x="10334" y="11027"/>
                  </a:cubicBezTo>
                  <a:cubicBezTo>
                    <a:pt x="9987" y="11027"/>
                    <a:pt x="9672" y="10712"/>
                    <a:pt x="9672" y="10366"/>
                  </a:cubicBezTo>
                  <a:lnTo>
                    <a:pt x="9672" y="2836"/>
                  </a:lnTo>
                  <a:close/>
                  <a:moveTo>
                    <a:pt x="347" y="1"/>
                  </a:moveTo>
                  <a:cubicBezTo>
                    <a:pt x="158" y="1"/>
                    <a:pt x="0" y="158"/>
                    <a:pt x="0" y="347"/>
                  </a:cubicBezTo>
                  <a:lnTo>
                    <a:pt x="0" y="9956"/>
                  </a:lnTo>
                  <a:cubicBezTo>
                    <a:pt x="0" y="10901"/>
                    <a:pt x="756" y="11657"/>
                    <a:pt x="1702" y="11657"/>
                  </a:cubicBezTo>
                  <a:lnTo>
                    <a:pt x="10302" y="11657"/>
                  </a:lnTo>
                  <a:cubicBezTo>
                    <a:pt x="11027" y="11657"/>
                    <a:pt x="11657" y="11027"/>
                    <a:pt x="11657" y="10271"/>
                  </a:cubicBezTo>
                  <a:lnTo>
                    <a:pt x="11657" y="2395"/>
                  </a:lnTo>
                  <a:cubicBezTo>
                    <a:pt x="11657" y="2300"/>
                    <a:pt x="11500" y="2143"/>
                    <a:pt x="11342" y="2143"/>
                  </a:cubicBezTo>
                  <a:lnTo>
                    <a:pt x="9641" y="2143"/>
                  </a:lnTo>
                  <a:lnTo>
                    <a:pt x="9641" y="347"/>
                  </a:lnTo>
                  <a:cubicBezTo>
                    <a:pt x="9641" y="158"/>
                    <a:pt x="9483" y="1"/>
                    <a:pt x="92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747;p54"/>
            <p:cNvSpPr/>
            <p:nvPr/>
          </p:nvSpPr>
          <p:spPr>
            <a:xfrm>
              <a:off x="-2385475" y="2444375"/>
              <a:ext cx="173325" cy="86675"/>
            </a:xfrm>
            <a:custGeom>
              <a:avLst/>
              <a:gdLst/>
              <a:ahLst/>
              <a:cxnLst/>
              <a:rect l="l" t="t" r="r" b="b"/>
              <a:pathLst>
                <a:path w="6933" h="3467" extrusionOk="0">
                  <a:moveTo>
                    <a:pt x="6207" y="694"/>
                  </a:moveTo>
                  <a:lnTo>
                    <a:pt x="6207" y="2742"/>
                  </a:lnTo>
                  <a:lnTo>
                    <a:pt x="694" y="2742"/>
                  </a:lnTo>
                  <a:lnTo>
                    <a:pt x="694" y="694"/>
                  </a:lnTo>
                  <a:close/>
                  <a:moveTo>
                    <a:pt x="348" y="1"/>
                  </a:moveTo>
                  <a:cubicBezTo>
                    <a:pt x="159" y="1"/>
                    <a:pt x="1" y="158"/>
                    <a:pt x="1" y="379"/>
                  </a:cubicBezTo>
                  <a:lnTo>
                    <a:pt x="1" y="3120"/>
                  </a:lnTo>
                  <a:cubicBezTo>
                    <a:pt x="1" y="3309"/>
                    <a:pt x="159" y="3466"/>
                    <a:pt x="348" y="3466"/>
                  </a:cubicBezTo>
                  <a:lnTo>
                    <a:pt x="6554" y="3466"/>
                  </a:lnTo>
                  <a:cubicBezTo>
                    <a:pt x="6775" y="3466"/>
                    <a:pt x="6932" y="3309"/>
                    <a:pt x="6932" y="3120"/>
                  </a:cubicBezTo>
                  <a:lnTo>
                    <a:pt x="6932" y="379"/>
                  </a:lnTo>
                  <a:cubicBezTo>
                    <a:pt x="6869" y="158"/>
                    <a:pt x="6712" y="1"/>
                    <a:pt x="65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748;p54"/>
            <p:cNvSpPr/>
            <p:nvPr/>
          </p:nvSpPr>
          <p:spPr>
            <a:xfrm>
              <a:off x="-2385475" y="2545975"/>
              <a:ext cx="86675" cy="86675"/>
            </a:xfrm>
            <a:custGeom>
              <a:avLst/>
              <a:gdLst/>
              <a:ahLst/>
              <a:cxnLst/>
              <a:rect l="l" t="t" r="r" b="b"/>
              <a:pathLst>
                <a:path w="3467" h="3467" extrusionOk="0">
                  <a:moveTo>
                    <a:pt x="2742" y="757"/>
                  </a:moveTo>
                  <a:lnTo>
                    <a:pt x="2742" y="2805"/>
                  </a:lnTo>
                  <a:lnTo>
                    <a:pt x="694" y="2805"/>
                  </a:lnTo>
                  <a:lnTo>
                    <a:pt x="694" y="757"/>
                  </a:lnTo>
                  <a:close/>
                  <a:moveTo>
                    <a:pt x="348" y="1"/>
                  </a:moveTo>
                  <a:cubicBezTo>
                    <a:pt x="159" y="1"/>
                    <a:pt x="1" y="158"/>
                    <a:pt x="1" y="347"/>
                  </a:cubicBezTo>
                  <a:lnTo>
                    <a:pt x="1" y="3120"/>
                  </a:lnTo>
                  <a:cubicBezTo>
                    <a:pt x="1" y="3309"/>
                    <a:pt x="159" y="3466"/>
                    <a:pt x="348" y="3466"/>
                  </a:cubicBezTo>
                  <a:lnTo>
                    <a:pt x="3088" y="3466"/>
                  </a:lnTo>
                  <a:cubicBezTo>
                    <a:pt x="3309" y="3466"/>
                    <a:pt x="3467" y="3309"/>
                    <a:pt x="3467" y="3120"/>
                  </a:cubicBezTo>
                  <a:lnTo>
                    <a:pt x="3467" y="347"/>
                  </a:lnTo>
                  <a:cubicBezTo>
                    <a:pt x="3467" y="158"/>
                    <a:pt x="3309"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749;p54"/>
            <p:cNvSpPr/>
            <p:nvPr/>
          </p:nvSpPr>
          <p:spPr>
            <a:xfrm>
              <a:off x="-2281500" y="25467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553"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750;p54"/>
            <p:cNvSpPr/>
            <p:nvPr/>
          </p:nvSpPr>
          <p:spPr>
            <a:xfrm>
              <a:off x="-2281500" y="2581425"/>
              <a:ext cx="69350" cy="18150"/>
            </a:xfrm>
            <a:custGeom>
              <a:avLst/>
              <a:gdLst/>
              <a:ahLst/>
              <a:cxnLst/>
              <a:rect l="l" t="t" r="r" b="b"/>
              <a:pathLst>
                <a:path w="2774" h="726" extrusionOk="0">
                  <a:moveTo>
                    <a:pt x="347" y="1"/>
                  </a:moveTo>
                  <a:cubicBezTo>
                    <a:pt x="158" y="1"/>
                    <a:pt x="1" y="158"/>
                    <a:pt x="1" y="347"/>
                  </a:cubicBezTo>
                  <a:cubicBezTo>
                    <a:pt x="1" y="568"/>
                    <a:pt x="158" y="725"/>
                    <a:pt x="347" y="725"/>
                  </a:cubicBezTo>
                  <a:lnTo>
                    <a:pt x="2395" y="725"/>
                  </a:lnTo>
                  <a:cubicBezTo>
                    <a:pt x="2616" y="725"/>
                    <a:pt x="2773" y="568"/>
                    <a:pt x="2773" y="347"/>
                  </a:cubicBezTo>
                  <a:cubicBezTo>
                    <a:pt x="2710" y="158"/>
                    <a:pt x="2553"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751;p54"/>
            <p:cNvSpPr/>
            <p:nvPr/>
          </p:nvSpPr>
          <p:spPr>
            <a:xfrm>
              <a:off x="-2281500" y="2616075"/>
              <a:ext cx="69350" cy="17350"/>
            </a:xfrm>
            <a:custGeom>
              <a:avLst/>
              <a:gdLst/>
              <a:ahLst/>
              <a:cxnLst/>
              <a:rect l="l" t="t" r="r" b="b"/>
              <a:pathLst>
                <a:path w="2774" h="694" extrusionOk="0">
                  <a:moveTo>
                    <a:pt x="347" y="1"/>
                  </a:moveTo>
                  <a:cubicBezTo>
                    <a:pt x="158" y="1"/>
                    <a:pt x="1" y="158"/>
                    <a:pt x="1" y="347"/>
                  </a:cubicBezTo>
                  <a:cubicBezTo>
                    <a:pt x="1" y="536"/>
                    <a:pt x="158" y="694"/>
                    <a:pt x="347" y="694"/>
                  </a:cubicBezTo>
                  <a:lnTo>
                    <a:pt x="2395" y="694"/>
                  </a:lnTo>
                  <a:cubicBezTo>
                    <a:pt x="2616" y="694"/>
                    <a:pt x="2773" y="536"/>
                    <a:pt x="2773" y="347"/>
                  </a:cubicBezTo>
                  <a:cubicBezTo>
                    <a:pt x="2710" y="158"/>
                    <a:pt x="2553"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752;p54"/>
            <p:cNvSpPr/>
            <p:nvPr/>
          </p:nvSpPr>
          <p:spPr>
            <a:xfrm>
              <a:off x="-2385475" y="2649150"/>
              <a:ext cx="173325" cy="18150"/>
            </a:xfrm>
            <a:custGeom>
              <a:avLst/>
              <a:gdLst/>
              <a:ahLst/>
              <a:cxnLst/>
              <a:rect l="l" t="t" r="r" b="b"/>
              <a:pathLst>
                <a:path w="6933" h="726" extrusionOk="0">
                  <a:moveTo>
                    <a:pt x="348" y="1"/>
                  </a:moveTo>
                  <a:cubicBezTo>
                    <a:pt x="159" y="1"/>
                    <a:pt x="1" y="159"/>
                    <a:pt x="1" y="379"/>
                  </a:cubicBezTo>
                  <a:cubicBezTo>
                    <a:pt x="1" y="568"/>
                    <a:pt x="159" y="726"/>
                    <a:pt x="348" y="726"/>
                  </a:cubicBezTo>
                  <a:lnTo>
                    <a:pt x="6554" y="726"/>
                  </a:lnTo>
                  <a:cubicBezTo>
                    <a:pt x="6775" y="726"/>
                    <a:pt x="6932" y="568"/>
                    <a:pt x="6932" y="379"/>
                  </a:cubicBezTo>
                  <a:cubicBezTo>
                    <a:pt x="6869" y="159"/>
                    <a:pt x="6712" y="1"/>
                    <a:pt x="65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idx="6"/>
          </p:nvPr>
        </p:nvSpPr>
        <p:spPr>
          <a:xfrm>
            <a:off x="379545" y="154328"/>
            <a:ext cx="8520600" cy="606600"/>
          </a:xfrm>
        </p:spPr>
        <p:txBody>
          <a:bodyPr/>
          <a:lstStyle/>
          <a:p>
            <a:r>
              <a:rPr lang="sr-Latn-RS" dirty="0"/>
              <a:t>ORGANIZACIJA SISTEMA</a:t>
            </a:r>
            <a:endParaRPr lang="en-US" dirty="0"/>
          </a:p>
        </p:txBody>
      </p:sp>
      <p:sp>
        <p:nvSpPr>
          <p:cNvPr id="9" name="Plus 8"/>
          <p:cNvSpPr/>
          <p:nvPr/>
        </p:nvSpPr>
        <p:spPr>
          <a:xfrm>
            <a:off x="1944366" y="2545642"/>
            <a:ext cx="381000" cy="385023"/>
          </a:xfrm>
          <a:prstGeom prst="mathPlus">
            <a:avLst>
              <a:gd name="adj1" fmla="val 10266"/>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lus 9"/>
          <p:cNvSpPr/>
          <p:nvPr/>
        </p:nvSpPr>
        <p:spPr>
          <a:xfrm>
            <a:off x="4335105" y="752152"/>
            <a:ext cx="381000" cy="385023"/>
          </a:xfrm>
          <a:prstGeom prst="mathPlus">
            <a:avLst>
              <a:gd name="adj1" fmla="val 10266"/>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10"/>
          <p:cNvSpPr/>
          <p:nvPr/>
        </p:nvSpPr>
        <p:spPr>
          <a:xfrm>
            <a:off x="6833452" y="2719110"/>
            <a:ext cx="381000" cy="385023"/>
          </a:xfrm>
          <a:prstGeom prst="mathPlus">
            <a:avLst>
              <a:gd name="adj1" fmla="val 10266"/>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us 11"/>
          <p:cNvSpPr/>
          <p:nvPr/>
        </p:nvSpPr>
        <p:spPr>
          <a:xfrm>
            <a:off x="4335105" y="4539758"/>
            <a:ext cx="381000" cy="385023"/>
          </a:xfrm>
          <a:prstGeom prst="mathPlus">
            <a:avLst>
              <a:gd name="adj1" fmla="val 10266"/>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ircular Arrow 12"/>
          <p:cNvSpPr/>
          <p:nvPr/>
        </p:nvSpPr>
        <p:spPr>
          <a:xfrm>
            <a:off x="2754532" y="991562"/>
            <a:ext cx="4064025" cy="4064025"/>
          </a:xfrm>
          <a:prstGeom prst="circularArrow">
            <a:avLst>
              <a:gd name="adj1" fmla="val 6898"/>
              <a:gd name="adj2" fmla="val 465009"/>
              <a:gd name="adj3" fmla="val 1159901"/>
              <a:gd name="adj4" fmla="val 19927606"/>
              <a:gd name="adj5" fmla="val 8047"/>
            </a:avLst>
          </a:prstGeom>
          <a:solidFill>
            <a:srgbClr val="48FFD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5197889" y="3795364"/>
            <a:ext cx="1365502" cy="862156"/>
          </a:xfrm>
          <a:custGeom>
            <a:avLst/>
            <a:gdLst>
              <a:gd name="connsiteX0" fmla="*/ 0 w 1365502"/>
              <a:gd name="connsiteY0" fmla="*/ 0 h 908341"/>
              <a:gd name="connsiteX1" fmla="*/ 1365502 w 1365502"/>
              <a:gd name="connsiteY1" fmla="*/ 0 h 908341"/>
              <a:gd name="connsiteX2" fmla="*/ 1365502 w 1365502"/>
              <a:gd name="connsiteY2" fmla="*/ 908341 h 908341"/>
              <a:gd name="connsiteX3" fmla="*/ 0 w 1365502"/>
              <a:gd name="connsiteY3" fmla="*/ 908341 h 908341"/>
              <a:gd name="connsiteX4" fmla="*/ 0 w 1365502"/>
              <a:gd name="connsiteY4" fmla="*/ 0 h 908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502" h="908341">
                <a:moveTo>
                  <a:pt x="0" y="0"/>
                </a:moveTo>
                <a:lnTo>
                  <a:pt x="1365502" y="0"/>
                </a:lnTo>
                <a:lnTo>
                  <a:pt x="1365502" y="908341"/>
                </a:lnTo>
                <a:lnTo>
                  <a:pt x="0" y="908341"/>
                </a:lnTo>
                <a:lnTo>
                  <a:pt x="0" y="0"/>
                </a:lnTo>
                <a:close/>
              </a:path>
            </a:pathLst>
          </a:custGeom>
          <a:blipFill rotWithShape="0">
            <a:blip r:embed="rId3">
              <a:extLst>
                <a:ext uri="{BEBA8EAE-BF5A-486C-A8C5-ECC9F3942E4B}">
                  <a14:imgProps xmlns:a14="http://schemas.microsoft.com/office/drawing/2010/main">
                    <a14:imgLayer r:embed="rId4">
                      <a14:imgEffect>
                        <a14:backgroundRemoval t="0" b="100000" l="1154" r="97308">
                          <a14:foregroundMark x1="51923" y1="24742" x2="51923" y2="24742"/>
                          <a14:foregroundMark x1="50385" y1="24742" x2="50385" y2="24742"/>
                          <a14:foregroundMark x1="50385" y1="24742" x2="49231" y2="29381"/>
                          <a14:foregroundMark x1="51154" y1="33505" x2="51154" y2="33505"/>
                          <a14:foregroundMark x1="55769" y1="29381" x2="59615" y2="29381"/>
                          <a14:foregroundMark x1="64231" y1="26289" x2="64231" y2="26289"/>
                          <a14:foregroundMark x1="64231" y1="26289" x2="64231" y2="26289"/>
                          <a14:foregroundMark x1="64231" y1="24742" x2="64231" y2="24742"/>
                          <a14:foregroundMark x1="65385" y1="26289" x2="65385" y2="26289"/>
                          <a14:foregroundMark x1="56923" y1="18041" x2="56923" y2="18041"/>
                          <a14:foregroundMark x1="55000" y1="22165" x2="55000" y2="22165"/>
                          <a14:foregroundMark x1="51154" y1="24742" x2="51154" y2="24742"/>
                          <a14:foregroundMark x1="51923" y1="27835" x2="51923" y2="27835"/>
                          <a14:foregroundMark x1="58846" y1="27835" x2="58846" y2="27835"/>
                          <a14:foregroundMark x1="61538" y1="24742" x2="61538" y2="24742"/>
                          <a14:foregroundMark x1="62308" y1="24742" x2="65385" y2="30412"/>
                          <a14:foregroundMark x1="65385" y1="31959" x2="65385" y2="31959"/>
                          <a14:foregroundMark x1="65385" y1="33505" x2="65385" y2="33505"/>
                          <a14:foregroundMark x1="66154" y1="30412" x2="66154" y2="26289"/>
                          <a14:foregroundMark x1="65385" y1="24742" x2="65385" y2="24742"/>
                          <a14:foregroundMark x1="65385" y1="20619" x2="65385" y2="20619"/>
                          <a14:foregroundMark x1="63462" y1="20619" x2="60385" y2="20619"/>
                          <a14:foregroundMark x1="49231" y1="19072" x2="49231" y2="19072"/>
                        </a14:backgroundRemoval>
                      </a14:imgEffect>
                    </a14:imgLayer>
                  </a14:imgProps>
                </a:ext>
              </a:extLst>
            </a:blip>
            <a:srcRect/>
            <a:stretch>
              <a:fillRect b="-6953"/>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9850" tIns="69850" rIns="69850" bIns="69850" numCol="1" spcCol="1270" anchor="ctr" anchorCtr="0">
            <a:noAutofit/>
          </a:bodyPr>
          <a:lstStyle/>
          <a:p>
            <a:pPr lvl="0" algn="ctr" defTabSz="2444750">
              <a:lnSpc>
                <a:spcPct val="90000"/>
              </a:lnSpc>
              <a:spcBef>
                <a:spcPct val="0"/>
              </a:spcBef>
              <a:spcAft>
                <a:spcPct val="35000"/>
              </a:spcAft>
            </a:pPr>
            <a:endParaRPr lang="en-US" sz="5500" kern="1200" dirty="0"/>
          </a:p>
        </p:txBody>
      </p:sp>
      <p:sp>
        <p:nvSpPr>
          <p:cNvPr id="15" name="Circular Arrow 14"/>
          <p:cNvSpPr/>
          <p:nvPr/>
        </p:nvSpPr>
        <p:spPr>
          <a:xfrm>
            <a:off x="2607833" y="556492"/>
            <a:ext cx="4064025" cy="4064025"/>
          </a:xfrm>
          <a:prstGeom prst="circularArrow">
            <a:avLst>
              <a:gd name="adj1" fmla="val 6898"/>
              <a:gd name="adj2" fmla="val 465009"/>
              <a:gd name="adj3" fmla="val 6520950"/>
              <a:gd name="adj4" fmla="val 4244998"/>
              <a:gd name="adj5" fmla="val 8047"/>
            </a:avLst>
          </a:prstGeom>
          <a:solidFill>
            <a:srgbClr val="48FFD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15"/>
          <p:cNvSpPr/>
          <p:nvPr/>
        </p:nvSpPr>
        <p:spPr>
          <a:xfrm>
            <a:off x="2754532" y="3549252"/>
            <a:ext cx="1060723" cy="949643"/>
          </a:xfrm>
          <a:custGeom>
            <a:avLst/>
            <a:gdLst>
              <a:gd name="connsiteX0" fmla="*/ 0 w 1060723"/>
              <a:gd name="connsiteY0" fmla="*/ 0 h 949643"/>
              <a:gd name="connsiteX1" fmla="*/ 1060723 w 1060723"/>
              <a:gd name="connsiteY1" fmla="*/ 0 h 949643"/>
              <a:gd name="connsiteX2" fmla="*/ 1060723 w 1060723"/>
              <a:gd name="connsiteY2" fmla="*/ 949643 h 949643"/>
              <a:gd name="connsiteX3" fmla="*/ 0 w 1060723"/>
              <a:gd name="connsiteY3" fmla="*/ 949643 h 949643"/>
              <a:gd name="connsiteX4" fmla="*/ 0 w 1060723"/>
              <a:gd name="connsiteY4" fmla="*/ 0 h 94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723" h="949643">
                <a:moveTo>
                  <a:pt x="0" y="0"/>
                </a:moveTo>
                <a:lnTo>
                  <a:pt x="1060723" y="0"/>
                </a:lnTo>
                <a:lnTo>
                  <a:pt x="1060723" y="949643"/>
                </a:lnTo>
                <a:lnTo>
                  <a:pt x="0" y="949643"/>
                </a:lnTo>
                <a:lnTo>
                  <a:pt x="0" y="0"/>
                </a:lnTo>
                <a:close/>
              </a:path>
            </a:pathLst>
          </a:custGeom>
          <a:blipFill rotWithShape="0">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ctr" anchorCtr="0">
            <a:noAutofit/>
          </a:bodyPr>
          <a:lstStyle/>
          <a:p>
            <a:pPr lvl="0" algn="ctr" defTabSz="2533650">
              <a:lnSpc>
                <a:spcPct val="90000"/>
              </a:lnSpc>
              <a:spcBef>
                <a:spcPct val="0"/>
              </a:spcBef>
              <a:spcAft>
                <a:spcPct val="35000"/>
              </a:spcAft>
            </a:pPr>
            <a:endParaRPr lang="en-US" sz="5700" kern="1200" dirty="0"/>
          </a:p>
        </p:txBody>
      </p:sp>
      <p:sp>
        <p:nvSpPr>
          <p:cNvPr id="17" name="Circular Arrow 16"/>
          <p:cNvSpPr/>
          <p:nvPr/>
        </p:nvSpPr>
        <p:spPr>
          <a:xfrm>
            <a:off x="2345220" y="760928"/>
            <a:ext cx="4064025" cy="4064025"/>
          </a:xfrm>
          <a:prstGeom prst="circularArrow">
            <a:avLst>
              <a:gd name="adj1" fmla="val 6898"/>
              <a:gd name="adj2" fmla="val 465009"/>
              <a:gd name="adj3" fmla="val 12027171"/>
              <a:gd name="adj4" fmla="val 9183015"/>
              <a:gd name="adj5" fmla="val 8047"/>
            </a:avLst>
          </a:prstGeom>
          <a:solidFill>
            <a:srgbClr val="48FFD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17"/>
          <p:cNvSpPr/>
          <p:nvPr/>
        </p:nvSpPr>
        <p:spPr>
          <a:xfrm>
            <a:off x="2504131" y="968501"/>
            <a:ext cx="1503443" cy="1072713"/>
          </a:xfrm>
          <a:custGeom>
            <a:avLst/>
            <a:gdLst>
              <a:gd name="connsiteX0" fmla="*/ 0 w 1377492"/>
              <a:gd name="connsiteY0" fmla="*/ 0 h 1072713"/>
              <a:gd name="connsiteX1" fmla="*/ 1377492 w 1377492"/>
              <a:gd name="connsiteY1" fmla="*/ 0 h 1072713"/>
              <a:gd name="connsiteX2" fmla="*/ 1377492 w 1377492"/>
              <a:gd name="connsiteY2" fmla="*/ 1072713 h 1072713"/>
              <a:gd name="connsiteX3" fmla="*/ 0 w 1377492"/>
              <a:gd name="connsiteY3" fmla="*/ 1072713 h 1072713"/>
              <a:gd name="connsiteX4" fmla="*/ 0 w 1377492"/>
              <a:gd name="connsiteY4" fmla="*/ 0 h 1072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492" h="1072713">
                <a:moveTo>
                  <a:pt x="0" y="0"/>
                </a:moveTo>
                <a:lnTo>
                  <a:pt x="1377492" y="0"/>
                </a:lnTo>
                <a:lnTo>
                  <a:pt x="1377492" y="1072713"/>
                </a:lnTo>
                <a:lnTo>
                  <a:pt x="0" y="1072713"/>
                </a:lnTo>
                <a:lnTo>
                  <a:pt x="0" y="0"/>
                </a:lnTo>
                <a:close/>
              </a:path>
            </a:pathLst>
          </a:custGeom>
          <a:blipFill rotWithShape="0">
            <a:blip r:embed="rId7">
              <a:extLst>
                <a:ext uri="{BEBA8EAE-BF5A-486C-A8C5-ECC9F3942E4B}">
                  <a14:imgProps xmlns:a14="http://schemas.microsoft.com/office/drawing/2010/main">
                    <a14:imgLayer r:embed="rId8">
                      <a14:imgEffect>
                        <a14:backgroundRemoval t="9778" b="89778" l="0" r="100000">
                          <a14:foregroundMark x1="24444" y1="45333" x2="24444" y2="45333"/>
                          <a14:foregroundMark x1="9333" y1="39556" x2="45333" y2="56444"/>
                          <a14:foregroundMark x1="45333" y1="56444" x2="48444" y2="53778"/>
                          <a14:foregroundMark x1="12000" y1="60889" x2="38222" y2="36000"/>
                          <a14:foregroundMark x1="10222" y1="52444" x2="47556" y2="46667"/>
                          <a14:foregroundMark x1="11111" y1="39556" x2="36444" y2="36000"/>
                          <a14:foregroundMark x1="16000" y1="60000" x2="40000" y2="55111"/>
                          <a14:foregroundMark x1="37333" y1="28444" x2="59556" y2="24000"/>
                          <a14:foregroundMark x1="60444" y1="24000" x2="61333" y2="44444"/>
                          <a14:foregroundMark x1="61333" y1="46667" x2="47111" y2="48000"/>
                          <a14:foregroundMark x1="54667" y1="36889" x2="50222" y2="33333"/>
                          <a14:foregroundMark x1="48444" y1="32444" x2="37333" y2="36889"/>
                          <a14:foregroundMark x1="35556" y1="40444" x2="49333" y2="43111"/>
                          <a14:foregroundMark x1="40000" y1="44444" x2="52000" y2="44444"/>
                          <a14:foregroundMark x1="34222" y1="46667" x2="46222" y2="44444"/>
                          <a14:foregroundMark x1="21333" y1="48000" x2="21333" y2="48000"/>
                          <a14:foregroundMark x1="12444" y1="43111" x2="12444" y2="43111"/>
                          <a14:foregroundMark x1="11111" y1="48000" x2="11111" y2="48000"/>
                          <a14:foregroundMark x1="17778" y1="44444" x2="17778" y2="44444"/>
                          <a14:foregroundMark x1="26222" y1="44444" x2="26222" y2="44444"/>
                          <a14:foregroundMark x1="28889" y1="41778" x2="28889" y2="41778"/>
                          <a14:foregroundMark x1="31556" y1="41778" x2="31556" y2="41778"/>
                          <a14:foregroundMark x1="32444" y1="36889" x2="32444" y2="36889"/>
                          <a14:foregroundMark x1="41778" y1="36889" x2="41778" y2="36889"/>
                          <a14:foregroundMark x1="39111" y1="32444" x2="39111" y2="32444"/>
                          <a14:foregroundMark x1="46222" y1="32444" x2="46222" y2="32444"/>
                          <a14:foregroundMark x1="52000" y1="32444" x2="52000" y2="32444"/>
                          <a14:foregroundMark x1="59111" y1="28444" x2="59111" y2="28444"/>
                          <a14:foregroundMark x1="55556" y1="33333" x2="55556" y2="38222"/>
                          <a14:foregroundMark x1="55556" y1="48000" x2="52000" y2="50222"/>
                          <a14:foregroundMark x1="44444" y1="50222" x2="44444" y2="50222"/>
                          <a14:foregroundMark x1="43556" y1="50222" x2="40000" y2="53778"/>
                          <a14:foregroundMark x1="34222" y1="57333" x2="30667" y2="57333"/>
                          <a14:foregroundMark x1="26222" y1="57333" x2="24000" y2="57333"/>
                          <a14:foregroundMark x1="19556" y1="57333" x2="19556" y2="57333"/>
                          <a14:foregroundMark x1="19556" y1="57333" x2="19556" y2="57333"/>
                          <a14:foregroundMark x1="19556" y1="58667" x2="19556" y2="58667"/>
                          <a14:foregroundMark x1="17778" y1="60889" x2="17778" y2="60889"/>
                          <a14:foregroundMark x1="15111" y1="60889" x2="15111" y2="60889"/>
                          <a14:foregroundMark x1="14222" y1="57333" x2="14222" y2="57333"/>
                          <a14:foregroundMark x1="16889" y1="46667" x2="23111" y2="45333"/>
                          <a14:foregroundMark x1="31556" y1="43111" x2="38222" y2="48000"/>
                          <a14:foregroundMark x1="38222" y1="48889" x2="41778" y2="48889"/>
                          <a14:foregroundMark x1="44444" y1="48000" x2="47111" y2="45333"/>
                          <a14:foregroundMark x1="52889" y1="44444" x2="57333" y2="44444"/>
                          <a14:foregroundMark x1="58222" y1="31111" x2="58222" y2="31111"/>
                          <a14:foregroundMark x1="55556" y1="31111" x2="55556" y2="31111"/>
                          <a14:foregroundMark x1="52889" y1="29778" x2="52889" y2="29778"/>
                          <a14:foregroundMark x1="52889" y1="29778" x2="50222" y2="29778"/>
                          <a14:foregroundMark x1="46222" y1="32444" x2="46222" y2="32444"/>
                          <a14:foregroundMark x1="43556" y1="32444" x2="43556" y2="32444"/>
                          <a14:foregroundMark x1="39111" y1="33333" x2="39111" y2="33333"/>
                          <a14:foregroundMark x1="32444" y1="36889" x2="32444" y2="36889"/>
                          <a14:foregroundMark x1="28000" y1="38222" x2="28000" y2="38222"/>
                          <a14:foregroundMark x1="22222" y1="38222" x2="22222" y2="38222"/>
                          <a14:foregroundMark x1="16000" y1="40444" x2="16000" y2="40444"/>
                          <a14:foregroundMark x1="14222" y1="40444" x2="14222" y2="40444"/>
                          <a14:foregroundMark x1="14222" y1="40444" x2="14222" y2="40444"/>
                          <a14:foregroundMark x1="16889" y1="40444" x2="21333" y2="39556"/>
                          <a14:foregroundMark x1="24444" y1="36889" x2="28889" y2="36889"/>
                          <a14:foregroundMark x1="31556" y1="36000" x2="31556" y2="36000"/>
                          <a14:foregroundMark x1="33333" y1="36000" x2="33333" y2="36000"/>
                          <a14:foregroundMark x1="33333" y1="36000" x2="33333" y2="36000"/>
                          <a14:foregroundMark x1="35556" y1="36000" x2="35556" y2="36000"/>
                          <a14:foregroundMark x1="36444" y1="36000" x2="36444" y2="36000"/>
                          <a14:foregroundMark x1="41778" y1="36000" x2="41778" y2="36000"/>
                          <a14:foregroundMark x1="46222" y1="36000" x2="48444" y2="36000"/>
                          <a14:foregroundMark x1="49333" y1="36000" x2="52000" y2="36000"/>
                          <a14:foregroundMark x1="52889" y1="36000" x2="55556" y2="36000"/>
                          <a14:foregroundMark x1="58222" y1="36000" x2="58222" y2="36000"/>
                          <a14:foregroundMark x1="59556" y1="36000" x2="59556" y2="36000"/>
                          <a14:foregroundMark x1="58222" y1="32444" x2="58222" y2="32444"/>
                          <a14:foregroundMark x1="54667" y1="26222" x2="54667" y2="26222"/>
                          <a14:foregroundMark x1="49333" y1="26222" x2="49333" y2="26222"/>
                          <a14:foregroundMark x1="46222" y1="26222" x2="46222" y2="26222"/>
                          <a14:foregroundMark x1="39111" y1="28444" x2="39111" y2="28444"/>
                          <a14:foregroundMark x1="35556" y1="31111" x2="35556" y2="31111"/>
                          <a14:foregroundMark x1="35556" y1="31111" x2="35556" y2="31111"/>
                          <a14:foregroundMark x1="30667" y1="34667" x2="30667" y2="34667"/>
                          <a14:foregroundMark x1="26222" y1="36889" x2="26222" y2="36889"/>
                          <a14:foregroundMark x1="23111" y1="39556" x2="23111" y2="39556"/>
                          <a14:foregroundMark x1="19556" y1="39556" x2="19556" y2="39556"/>
                          <a14:foregroundMark x1="14222" y1="40444" x2="14222" y2="40444"/>
                          <a14:foregroundMark x1="11111" y1="40444" x2="11111" y2="40444"/>
                          <a14:foregroundMark x1="9333" y1="40444" x2="9333" y2="40444"/>
                          <a14:foregroundMark x1="11111" y1="36000" x2="11111" y2="36000"/>
                          <a14:foregroundMark x1="16889" y1="34667" x2="24444" y2="32444"/>
                          <a14:foregroundMark x1="27111" y1="29778" x2="29778" y2="29778"/>
                          <a14:foregroundMark x1="31556" y1="29778" x2="35111" y2="29778"/>
                          <a14:foregroundMark x1="37333" y1="29778" x2="40000" y2="29778"/>
                          <a14:foregroundMark x1="44444" y1="29778" x2="47111" y2="29778"/>
                          <a14:foregroundMark x1="49333" y1="29778" x2="55556" y2="29778"/>
                          <a14:foregroundMark x1="58222" y1="29778" x2="58222" y2="29778"/>
                        </a14:backgroundRemoval>
                      </a14:imgEffect>
                    </a14:imgLayer>
                  </a14:imgProps>
                </a:ext>
              </a:extLst>
            </a:blip>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sp>
        <p:nvSpPr>
          <p:cNvPr id="19" name="Circular Arrow 18"/>
          <p:cNvSpPr/>
          <p:nvPr/>
        </p:nvSpPr>
        <p:spPr>
          <a:xfrm>
            <a:off x="2600386" y="984433"/>
            <a:ext cx="4064025" cy="4064025"/>
          </a:xfrm>
          <a:prstGeom prst="circularArrow">
            <a:avLst>
              <a:gd name="adj1" fmla="val 6898"/>
              <a:gd name="adj2" fmla="val 465009"/>
              <a:gd name="adj3" fmla="val 16810134"/>
              <a:gd name="adj4" fmla="val 14889465"/>
              <a:gd name="adj5" fmla="val 8047"/>
            </a:avLst>
          </a:prstGeom>
          <a:solidFill>
            <a:srgbClr val="48FFD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0" name="Group 19"/>
          <p:cNvGrpSpPr/>
          <p:nvPr/>
        </p:nvGrpSpPr>
        <p:grpSpPr>
          <a:xfrm>
            <a:off x="368222" y="4043562"/>
            <a:ext cx="1645919" cy="365760"/>
            <a:chOff x="718482" y="5023946"/>
            <a:chExt cx="1645855" cy="379105"/>
          </a:xfrm>
          <a:pattFill prst="pct5">
            <a:fgClr>
              <a:srgbClr val="48FFD5"/>
            </a:fgClr>
            <a:bgClr>
              <a:schemeClr val="bg1"/>
            </a:bgClr>
          </a:pattFill>
        </p:grpSpPr>
        <p:sp>
          <p:nvSpPr>
            <p:cNvPr id="21" name="Line Callout 1 20"/>
            <p:cNvSpPr/>
            <p:nvPr/>
          </p:nvSpPr>
          <p:spPr>
            <a:xfrm rot="10800000">
              <a:off x="819796" y="5053050"/>
              <a:ext cx="1462983" cy="331717"/>
            </a:xfrm>
            <a:prstGeom prst="borderCallout1">
              <a:avLst>
                <a:gd name="adj1" fmla="val 46974"/>
                <a:gd name="adj2" fmla="val -88"/>
                <a:gd name="adj3" fmla="val 121840"/>
                <a:gd name="adj4" fmla="val -54480"/>
              </a:avLst>
            </a:prstGeom>
            <a:grpFill/>
            <a:ln w="12700">
              <a:solidFill>
                <a:srgbClr val="48FF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2" name="TextBox 21"/>
            <p:cNvSpPr txBox="1"/>
            <p:nvPr/>
          </p:nvSpPr>
          <p:spPr>
            <a:xfrm>
              <a:off x="718482" y="5023946"/>
              <a:ext cx="1645855" cy="379105"/>
            </a:xfrm>
            <a:prstGeom prst="rect">
              <a:avLst/>
            </a:prstGeom>
            <a:pattFill prst="pct25">
              <a:fgClr>
                <a:srgbClr val="48FFD5"/>
              </a:fgClr>
              <a:bgClr>
                <a:schemeClr val="bg1"/>
              </a:bgClr>
            </a:pattFill>
            <a:ln w="12700">
              <a:solidFill>
                <a:srgbClr val="48FFD5"/>
              </a:solidFill>
            </a:ln>
          </p:spPr>
          <p:txBody>
            <a:bodyPr wrap="square" rtlCol="0">
              <a:spAutoFit/>
            </a:bodyPr>
            <a:lstStyle/>
            <a:p>
              <a:pPr algn="ctr"/>
              <a:r>
                <a:rPr lang="sr-Latn-BA" dirty="0">
                  <a:latin typeface="Roboto" panose="02000000000000000000" pitchFamily="2" charset="0"/>
                  <a:ea typeface="Roboto" panose="02000000000000000000" pitchFamily="2" charset="0"/>
                  <a:cs typeface="Roboto" panose="02000000000000000000" pitchFamily="2" charset="0"/>
                </a:rPr>
                <a:t>Baza </a:t>
              </a:r>
              <a:r>
                <a:rPr lang="sr-Latn-BA" dirty="0">
                  <a:solidFill>
                    <a:srgbClr val="041A2C"/>
                  </a:solidFill>
                  <a:latin typeface="Roboto" panose="02000000000000000000" pitchFamily="2" charset="0"/>
                  <a:ea typeface="Roboto" panose="02000000000000000000" pitchFamily="2" charset="0"/>
                  <a:cs typeface="Roboto" panose="02000000000000000000" pitchFamily="2" charset="0"/>
                </a:rPr>
                <a:t>podataka</a:t>
              </a:r>
            </a:p>
          </p:txBody>
        </p:sp>
      </p:grpSp>
      <p:sp>
        <p:nvSpPr>
          <p:cNvPr id="23" name="Line Callout 2 22"/>
          <p:cNvSpPr/>
          <p:nvPr/>
        </p:nvSpPr>
        <p:spPr>
          <a:xfrm>
            <a:off x="6965256" y="1561566"/>
            <a:ext cx="1465132" cy="523220"/>
          </a:xfrm>
          <a:prstGeom prst="borderCallout2">
            <a:avLst>
              <a:gd name="adj1" fmla="val 30705"/>
              <a:gd name="adj2" fmla="val -2995"/>
              <a:gd name="adj3" fmla="val -3169"/>
              <a:gd name="adj4" fmla="val -17557"/>
              <a:gd name="adj5" fmla="val -3071"/>
              <a:gd name="adj6" fmla="val -38661"/>
            </a:avLst>
          </a:prstGeom>
          <a:pattFill prst="pct30">
            <a:fgClr>
              <a:srgbClr val="48FFD5"/>
            </a:fgClr>
            <a:bgClr>
              <a:schemeClr val="bg1"/>
            </a:bgClr>
          </a:pattFill>
          <a:ln w="12700">
            <a:solidFill>
              <a:srgbClr val="48FFD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r-Latn-BA" dirty="0">
                <a:solidFill>
                  <a:srgbClr val="05233E"/>
                </a:solidFill>
                <a:latin typeface="Roboto" panose="02000000000000000000" pitchFamily="2" charset="0"/>
                <a:ea typeface="Roboto" panose="02000000000000000000" pitchFamily="2" charset="0"/>
                <a:cs typeface="Roboto" panose="02000000000000000000" pitchFamily="2" charset="0"/>
              </a:rPr>
              <a:t>Aplikacija za predsjednika</a:t>
            </a:r>
            <a:endParaRPr lang="en-US" dirty="0">
              <a:solidFill>
                <a:srgbClr val="05233E"/>
              </a:solidFill>
              <a:latin typeface="Roboto" panose="02000000000000000000" pitchFamily="2" charset="0"/>
              <a:ea typeface="Roboto" panose="02000000000000000000" pitchFamily="2" charset="0"/>
              <a:cs typeface="Roboto" panose="02000000000000000000" pitchFamily="2" charset="0"/>
            </a:endParaRPr>
          </a:p>
        </p:txBody>
      </p:sp>
      <p:sp>
        <p:nvSpPr>
          <p:cNvPr id="24" name="Line Callout 2 23"/>
          <p:cNvSpPr/>
          <p:nvPr/>
        </p:nvSpPr>
        <p:spPr>
          <a:xfrm>
            <a:off x="7404802" y="4311088"/>
            <a:ext cx="1447800" cy="523220"/>
          </a:xfrm>
          <a:prstGeom prst="borderCallout2">
            <a:avLst>
              <a:gd name="adj1" fmla="val 18750"/>
              <a:gd name="adj2" fmla="val -8333"/>
              <a:gd name="adj3" fmla="val 18750"/>
              <a:gd name="adj4" fmla="val -26452"/>
              <a:gd name="adj5" fmla="val -25126"/>
              <a:gd name="adj6" fmla="val -49336"/>
            </a:avLst>
          </a:prstGeom>
          <a:pattFill prst="pct25">
            <a:fgClr>
              <a:srgbClr val="48FFD5"/>
            </a:fgClr>
            <a:bgClr>
              <a:schemeClr val="bg1"/>
            </a:bgClr>
          </a:pattFill>
          <a:ln w="12700">
            <a:solidFill>
              <a:srgbClr val="48FF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sr-Latn-BA" dirty="0">
                <a:solidFill>
                  <a:srgbClr val="05233E"/>
                </a:solidFill>
                <a:latin typeface="Roboto" panose="02000000000000000000" pitchFamily="2" charset="0"/>
                <a:ea typeface="Roboto" panose="02000000000000000000" pitchFamily="2" charset="0"/>
                <a:cs typeface="Roboto" panose="02000000000000000000" pitchFamily="2" charset="0"/>
              </a:rPr>
              <a:t>Aplikacija za korisnika</a:t>
            </a:r>
            <a:endParaRPr lang="en-US" dirty="0">
              <a:solidFill>
                <a:srgbClr val="05233E"/>
              </a:solidFill>
              <a:latin typeface="Roboto" panose="02000000000000000000" pitchFamily="2" charset="0"/>
              <a:ea typeface="Roboto" panose="02000000000000000000" pitchFamily="2" charset="0"/>
              <a:cs typeface="Roboto" panose="02000000000000000000" pitchFamily="2" charset="0"/>
            </a:endParaRPr>
          </a:p>
        </p:txBody>
      </p:sp>
      <p:grpSp>
        <p:nvGrpSpPr>
          <p:cNvPr id="25" name="Group 24"/>
          <p:cNvGrpSpPr/>
          <p:nvPr/>
        </p:nvGrpSpPr>
        <p:grpSpPr>
          <a:xfrm>
            <a:off x="419642" y="1670636"/>
            <a:ext cx="1547055" cy="523219"/>
            <a:chOff x="684162" y="2273642"/>
            <a:chExt cx="1551250" cy="492368"/>
          </a:xfrm>
          <a:pattFill prst="pct30">
            <a:fgClr>
              <a:schemeClr val="accent5">
                <a:lumMod val="40000"/>
                <a:lumOff val="60000"/>
              </a:schemeClr>
            </a:fgClr>
            <a:bgClr>
              <a:schemeClr val="bg1"/>
            </a:bgClr>
          </a:pattFill>
        </p:grpSpPr>
        <p:sp>
          <p:nvSpPr>
            <p:cNvPr id="26" name="Line Callout 2 25"/>
            <p:cNvSpPr/>
            <p:nvPr/>
          </p:nvSpPr>
          <p:spPr>
            <a:xfrm rot="10800000">
              <a:off x="746013" y="2398931"/>
              <a:ext cx="1467007" cy="344193"/>
            </a:xfrm>
            <a:prstGeom prst="borderCallout2">
              <a:avLst>
                <a:gd name="adj1" fmla="val 71576"/>
                <a:gd name="adj2" fmla="val 925"/>
                <a:gd name="adj3" fmla="val 110253"/>
                <a:gd name="adj4" fmla="val -18579"/>
                <a:gd name="adj5" fmla="val 110508"/>
                <a:gd name="adj6" fmla="val -34810"/>
              </a:avLst>
            </a:prstGeom>
            <a:grpFill/>
            <a:ln w="12700">
              <a:solidFill>
                <a:srgbClr val="48FFD5"/>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spAutoFit/>
            </a:bodyPr>
            <a:lstStyle/>
            <a:p>
              <a:pPr algn="ctr"/>
              <a:endParaRPr lang="en-US" dirty="0"/>
            </a:p>
          </p:txBody>
        </p:sp>
        <p:sp>
          <p:nvSpPr>
            <p:cNvPr id="27" name="TextBox 26"/>
            <p:cNvSpPr txBox="1"/>
            <p:nvPr/>
          </p:nvSpPr>
          <p:spPr>
            <a:xfrm>
              <a:off x="684162" y="2273642"/>
              <a:ext cx="1551250" cy="492368"/>
            </a:xfrm>
            <a:prstGeom prst="rect">
              <a:avLst/>
            </a:prstGeom>
            <a:pattFill prst="pct30">
              <a:fgClr>
                <a:srgbClr val="48FFD5"/>
              </a:fgClr>
              <a:bgClr>
                <a:schemeClr val="bg1"/>
              </a:bgClr>
            </a:pattFill>
            <a:ln w="12700" cmpd="sng">
              <a:solidFill>
                <a:srgbClr val="48FFD5"/>
              </a:solidFill>
            </a:ln>
          </p:spPr>
          <p:txBody>
            <a:bodyPr wrap="square" rtlCol="0">
              <a:spAutoFit/>
            </a:bodyPr>
            <a:lstStyle/>
            <a:p>
              <a:pPr algn="ctr"/>
              <a:r>
                <a:rPr lang="sr-Latn-BA" dirty="0">
                  <a:solidFill>
                    <a:srgbClr val="05233E"/>
                  </a:solidFill>
                  <a:latin typeface="Roboto" panose="02000000000000000000" pitchFamily="2" charset="0"/>
                  <a:ea typeface="Roboto" panose="02000000000000000000" pitchFamily="2" charset="0"/>
                  <a:cs typeface="Roboto" panose="02000000000000000000" pitchFamily="2" charset="0"/>
                </a:rPr>
                <a:t>Aplikacija za administratora</a:t>
              </a:r>
              <a:endParaRPr lang="en-US" dirty="0">
                <a:solidFill>
                  <a:srgbClr val="05233E"/>
                </a:solidFill>
                <a:latin typeface="Roboto" panose="02000000000000000000" pitchFamily="2" charset="0"/>
                <a:ea typeface="Roboto" panose="02000000000000000000" pitchFamily="2" charset="0"/>
                <a:cs typeface="Roboto" panose="02000000000000000000" pitchFamily="2" charset="0"/>
              </a:endParaRPr>
            </a:p>
          </p:txBody>
        </p:sp>
      </p:grpSp>
      <p:pic>
        <p:nvPicPr>
          <p:cNvPr id="2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4870" y="1011636"/>
            <a:ext cx="137795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Google Shape;596;p28"/>
          <p:cNvCxnSpPr/>
          <p:nvPr/>
        </p:nvCxnSpPr>
        <p:spPr>
          <a:xfrm>
            <a:off x="332002" y="682879"/>
            <a:ext cx="8520600" cy="0"/>
          </a:xfrm>
          <a:prstGeom prst="straightConnector1">
            <a:avLst/>
          </a:prstGeom>
          <a:noFill/>
          <a:ln w="9525" cap="flat" cmpd="sng">
            <a:solidFill>
              <a:srgbClr val="48FFD5"/>
            </a:solidFill>
            <a:prstDash val="solid"/>
            <a:round/>
            <a:headEnd type="none" w="med" len="med"/>
            <a:tailEnd type="none" w="med" len="med"/>
          </a:ln>
        </p:spPr>
      </p:cxnSp>
    </p:spTree>
    <p:extLst>
      <p:ext uri="{BB962C8B-B14F-4D97-AF65-F5344CB8AC3E}">
        <p14:creationId xmlns:p14="http://schemas.microsoft.com/office/powerpoint/2010/main" val="98829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par>
                                <p:cTn id="19" presetID="10" presetClass="entr" presetSubtype="0" fill="hold" nodeType="withEffect">
                                  <p:stCondLst>
                                    <p:cond delay="50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par>
                                <p:cTn id="50" presetID="10" presetClass="entr" presetSubtype="0" fill="hold" nodeType="withEffect">
                                  <p:stCondLst>
                                    <p:cond delay="10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childTnLst>
                                </p:cTn>
                              </p:par>
                              <p:par>
                                <p:cTn id="53" presetID="10" presetClass="entr" presetSubtype="0" fill="hold" nodeType="withEffect">
                                  <p:stCondLst>
                                    <p:cond delay="20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par>
                                <p:cTn id="56" presetID="10" presetClass="entr" presetSubtype="0" fill="hold" grpId="0" nodeType="withEffect">
                                  <p:stCondLst>
                                    <p:cond delay="200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6" grpId="0" animBg="1"/>
      <p:bldP spid="18"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ctrTitle"/>
          </p:nvPr>
        </p:nvSpPr>
        <p:spPr>
          <a:xfrm>
            <a:off x="311700" y="13084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a:t>KORISNICI</a:t>
            </a:r>
            <a:endParaRPr dirty="0"/>
          </a:p>
        </p:txBody>
      </p:sp>
      <p:cxnSp>
        <p:nvCxnSpPr>
          <p:cNvPr id="610" name="Google Shape;610;p29"/>
          <p:cNvCxnSpPr/>
          <p:nvPr/>
        </p:nvCxnSpPr>
        <p:spPr>
          <a:xfrm>
            <a:off x="301426" y="719522"/>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13" name="Group 12"/>
          <p:cNvGrpSpPr/>
          <p:nvPr/>
        </p:nvGrpSpPr>
        <p:grpSpPr>
          <a:xfrm>
            <a:off x="3657600" y="965771"/>
            <a:ext cx="2232314" cy="3965825"/>
            <a:chOff x="3657600" y="1371600"/>
            <a:chExt cx="2209800" cy="4800600"/>
          </a:xfrm>
          <a:solidFill>
            <a:srgbClr val="48FFD5"/>
          </a:solidFill>
        </p:grpSpPr>
        <p:grpSp>
          <p:nvGrpSpPr>
            <p:cNvPr id="14" name="Group 13"/>
            <p:cNvGrpSpPr/>
            <p:nvPr/>
          </p:nvGrpSpPr>
          <p:grpSpPr>
            <a:xfrm>
              <a:off x="3657600" y="1371600"/>
              <a:ext cx="2209800" cy="4800600"/>
              <a:chOff x="1066800" y="1219200"/>
              <a:chExt cx="2209800" cy="4953000"/>
            </a:xfrm>
            <a:grpFill/>
          </p:grpSpPr>
          <p:sp>
            <p:nvSpPr>
              <p:cNvPr id="16" name="Rectangle 15"/>
              <p:cNvSpPr/>
              <p:nvPr/>
            </p:nvSpPr>
            <p:spPr>
              <a:xfrm>
                <a:off x="1066800" y="1219200"/>
                <a:ext cx="2209800" cy="4953000"/>
              </a:xfrm>
              <a:prstGeom prst="rect">
                <a:avLst/>
              </a:prstGeom>
              <a:grpFill/>
              <a:ln>
                <a:solidFill>
                  <a:srgbClr val="48FFD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r-Latn-BA" sz="2000" dirty="0">
                    <a:solidFill>
                      <a:srgbClr val="041A2C"/>
                    </a:solidFill>
                    <a:latin typeface="Roboto" panose="02000000000000000000" pitchFamily="2" charset="0"/>
                    <a:ea typeface="Roboto" panose="02000000000000000000" pitchFamily="2" charset="0"/>
                    <a:cs typeface="Roboto" panose="02000000000000000000" pitchFamily="2" charset="0"/>
                  </a:rPr>
                  <a:t>Predsjednik</a:t>
                </a:r>
                <a:endParaRPr lang="en-US" sz="2000" dirty="0">
                  <a:solidFill>
                    <a:srgbClr val="041A2C"/>
                  </a:solidFill>
                  <a:latin typeface="Roboto" panose="02000000000000000000" pitchFamily="2" charset="0"/>
                  <a:ea typeface="Roboto" panose="02000000000000000000" pitchFamily="2" charset="0"/>
                  <a:cs typeface="Roboto" panose="02000000000000000000" pitchFamily="2" charset="0"/>
                </a:endParaRPr>
              </a:p>
            </p:txBody>
          </p:sp>
          <p:sp>
            <p:nvSpPr>
              <p:cNvPr id="17" name="Oval 16"/>
              <p:cNvSpPr/>
              <p:nvPr/>
            </p:nvSpPr>
            <p:spPr>
              <a:xfrm>
                <a:off x="1371600" y="4425351"/>
                <a:ext cx="1619250" cy="1670650"/>
              </a:xfrm>
              <a:prstGeom prst="ellipse">
                <a:avLst/>
              </a:prstGeom>
              <a:grpFill/>
              <a:ln w="12700">
                <a:solidFill>
                  <a:srgbClr val="041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203" y="4732064"/>
              <a:ext cx="1051897" cy="1113061"/>
            </a:xfrm>
            <a:prstGeom prst="rect">
              <a:avLst/>
            </a:prstGeom>
            <a:grpFill/>
            <a:ln w="9525">
              <a:solidFill>
                <a:srgbClr val="48FFD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108364" y="965771"/>
            <a:ext cx="2168236" cy="3965825"/>
            <a:chOff x="1066800" y="1371600"/>
            <a:chExt cx="2209800" cy="4800600"/>
          </a:xfrm>
          <a:solidFill>
            <a:srgbClr val="48FFD5"/>
          </a:solidFill>
        </p:grpSpPr>
        <p:grpSp>
          <p:nvGrpSpPr>
            <p:cNvPr id="19" name="Group 18"/>
            <p:cNvGrpSpPr/>
            <p:nvPr/>
          </p:nvGrpSpPr>
          <p:grpSpPr>
            <a:xfrm>
              <a:off x="1066800" y="1371600"/>
              <a:ext cx="2209800" cy="4800600"/>
              <a:chOff x="1066800" y="1219200"/>
              <a:chExt cx="2209800" cy="4953000"/>
            </a:xfrm>
            <a:grpFill/>
          </p:grpSpPr>
          <p:sp>
            <p:nvSpPr>
              <p:cNvPr id="21" name="Rectangle 20"/>
              <p:cNvSpPr/>
              <p:nvPr/>
            </p:nvSpPr>
            <p:spPr>
              <a:xfrm>
                <a:off x="1066800" y="1219200"/>
                <a:ext cx="2209800" cy="4953000"/>
              </a:xfrm>
              <a:prstGeom prst="rect">
                <a:avLst/>
              </a:prstGeom>
              <a:grpFill/>
              <a:ln>
                <a:solidFill>
                  <a:srgbClr val="48FFD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r-Latn-BA" sz="2000" dirty="0">
                    <a:solidFill>
                      <a:srgbClr val="041A2C"/>
                    </a:solidFill>
                    <a:latin typeface="Roboto" panose="02000000000000000000" pitchFamily="2" charset="0"/>
                    <a:ea typeface="Roboto" panose="02000000000000000000" pitchFamily="2" charset="0"/>
                    <a:cs typeface="Roboto" panose="02000000000000000000" pitchFamily="2" charset="0"/>
                  </a:rPr>
                  <a:t>Administrator</a:t>
                </a:r>
                <a:endParaRPr lang="en-US" sz="2000" dirty="0">
                  <a:solidFill>
                    <a:srgbClr val="041A2C"/>
                  </a:solidFill>
                  <a:latin typeface="Roboto" panose="02000000000000000000" pitchFamily="2" charset="0"/>
                  <a:ea typeface="Roboto" panose="02000000000000000000" pitchFamily="2" charset="0"/>
                  <a:cs typeface="Roboto" panose="02000000000000000000" pitchFamily="2" charset="0"/>
                </a:endParaRPr>
              </a:p>
            </p:txBody>
          </p:sp>
          <p:sp>
            <p:nvSpPr>
              <p:cNvPr id="22" name="Oval 21"/>
              <p:cNvSpPr/>
              <p:nvPr/>
            </p:nvSpPr>
            <p:spPr>
              <a:xfrm>
                <a:off x="1352550" y="4495800"/>
                <a:ext cx="1638300" cy="1600200"/>
              </a:xfrm>
              <a:prstGeom prst="ellipse">
                <a:avLst/>
              </a:prstGeom>
              <a:grpFill/>
              <a:ln w="12700">
                <a:solidFill>
                  <a:srgbClr val="05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628" y="4848058"/>
              <a:ext cx="1009973" cy="997067"/>
            </a:xfrm>
            <a:prstGeom prst="rect">
              <a:avLst/>
            </a:prstGeom>
            <a:grpFill/>
            <a:ln w="9525">
              <a:solidFill>
                <a:srgbClr val="48FFD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 name="Group 22"/>
          <p:cNvGrpSpPr/>
          <p:nvPr/>
        </p:nvGrpSpPr>
        <p:grpSpPr>
          <a:xfrm>
            <a:off x="6270913" y="965771"/>
            <a:ext cx="2190461" cy="3965825"/>
            <a:chOff x="6251575" y="1371600"/>
            <a:chExt cx="2209800" cy="4800600"/>
          </a:xfrm>
          <a:solidFill>
            <a:srgbClr val="48FFD5"/>
          </a:solidFill>
        </p:grpSpPr>
        <p:grpSp>
          <p:nvGrpSpPr>
            <p:cNvPr id="24" name="Group 23"/>
            <p:cNvGrpSpPr/>
            <p:nvPr/>
          </p:nvGrpSpPr>
          <p:grpSpPr>
            <a:xfrm>
              <a:off x="6251575" y="1371600"/>
              <a:ext cx="2209800" cy="4800600"/>
              <a:chOff x="1066800" y="1219200"/>
              <a:chExt cx="2209800" cy="4953000"/>
            </a:xfrm>
            <a:grpFill/>
          </p:grpSpPr>
          <p:sp>
            <p:nvSpPr>
              <p:cNvPr id="26" name="Rectangle 25"/>
              <p:cNvSpPr/>
              <p:nvPr/>
            </p:nvSpPr>
            <p:spPr>
              <a:xfrm>
                <a:off x="1066800" y="1219200"/>
                <a:ext cx="2209800" cy="4953000"/>
              </a:xfrm>
              <a:prstGeom prst="rect">
                <a:avLst/>
              </a:prstGeom>
              <a:grpFill/>
              <a:ln>
                <a:solidFill>
                  <a:srgbClr val="48FFD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r-Latn-BA" sz="2000" dirty="0">
                    <a:solidFill>
                      <a:srgbClr val="05233E"/>
                    </a:solidFill>
                    <a:latin typeface="Roboto" panose="02000000000000000000" pitchFamily="2" charset="0"/>
                    <a:ea typeface="Roboto" panose="02000000000000000000" pitchFamily="2" charset="0"/>
                    <a:cs typeface="Roboto" panose="02000000000000000000" pitchFamily="2" charset="0"/>
                  </a:rPr>
                  <a:t>Stanar</a:t>
                </a:r>
              </a:p>
              <a:p>
                <a:endParaRPr lang="sr-Latn-BA" sz="2000" dirty="0">
                  <a:solidFill>
                    <a:schemeClr val="tx1"/>
                  </a:solidFill>
                </a:endParaRPr>
              </a:p>
              <a:p>
                <a:pPr marL="285750" indent="-285750">
                  <a:buFont typeface="Arial" panose="020B0604020202020204" pitchFamily="34" charset="0"/>
                  <a:buChar char="•"/>
                </a:pPr>
                <a:r>
                  <a:rPr lang="sr-Latn-RS" sz="1800" dirty="0">
                    <a:solidFill>
                      <a:srgbClr val="05233E"/>
                    </a:solidFill>
                    <a:latin typeface="Roboto" panose="02000000000000000000" pitchFamily="2" charset="0"/>
                    <a:ea typeface="Roboto" panose="02000000000000000000" pitchFamily="2" charset="0"/>
                    <a:cs typeface="Roboto" panose="02000000000000000000" pitchFamily="2" charset="0"/>
                  </a:rPr>
                  <a:t>Odgovorno</a:t>
                </a:r>
                <a:r>
                  <a:rPr lang="en-US" sz="1800" dirty="0">
                    <a:solidFill>
                      <a:srgbClr val="05233E"/>
                    </a:solidFill>
                    <a:latin typeface="Roboto" panose="02000000000000000000" pitchFamily="2" charset="0"/>
                    <a:ea typeface="Roboto" panose="02000000000000000000" pitchFamily="2" charset="0"/>
                    <a:cs typeface="Roboto" panose="02000000000000000000" pitchFamily="2" charset="0"/>
                  </a:rPr>
                  <a:t> lice</a:t>
                </a:r>
              </a:p>
              <a:p>
                <a:pPr marL="285750" indent="-285750">
                  <a:buFont typeface="Arial" panose="020B0604020202020204" pitchFamily="34" charset="0"/>
                  <a:buChar char="•"/>
                </a:pPr>
                <a:r>
                  <a:rPr lang="sr-Latn-RS" sz="1800" dirty="0">
                    <a:solidFill>
                      <a:srgbClr val="05233E"/>
                    </a:solidFill>
                    <a:latin typeface="Roboto" panose="02000000000000000000" pitchFamily="2" charset="0"/>
                    <a:ea typeface="Roboto" panose="02000000000000000000" pitchFamily="2" charset="0"/>
                    <a:cs typeface="Roboto" panose="02000000000000000000" pitchFamily="2" charset="0"/>
                  </a:rPr>
                  <a:t>Obični stanar</a:t>
                </a:r>
                <a:endParaRPr lang="en-US" sz="1800" dirty="0">
                  <a:solidFill>
                    <a:srgbClr val="05233E"/>
                  </a:solidFill>
                  <a:latin typeface="Roboto" panose="02000000000000000000" pitchFamily="2" charset="0"/>
                  <a:ea typeface="Roboto" panose="02000000000000000000" pitchFamily="2" charset="0"/>
                  <a:cs typeface="Roboto" panose="02000000000000000000" pitchFamily="2" charset="0"/>
                </a:endParaRPr>
              </a:p>
            </p:txBody>
          </p:sp>
          <p:sp>
            <p:nvSpPr>
              <p:cNvPr id="27" name="Oval 26"/>
              <p:cNvSpPr/>
              <p:nvPr/>
            </p:nvSpPr>
            <p:spPr>
              <a:xfrm>
                <a:off x="1352550" y="4495800"/>
                <a:ext cx="1638300" cy="1600200"/>
              </a:xfrm>
              <a:prstGeom prst="ellipse">
                <a:avLst/>
              </a:prstGeom>
              <a:grpFill/>
              <a:ln w="12700">
                <a:solidFill>
                  <a:srgbClr val="05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6491" y="4816069"/>
              <a:ext cx="907473" cy="1029056"/>
            </a:xfrm>
            <a:prstGeom prst="rect">
              <a:avLst/>
            </a:prstGeom>
            <a:grpFill/>
            <a:ln w="9525">
              <a:solidFill>
                <a:srgbClr val="48FFD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1428</Words>
  <Application>Microsoft Office PowerPoint</Application>
  <PresentationFormat>On-screen Show (16:9)</PresentationFormat>
  <Paragraphs>104</Paragraphs>
  <Slides>23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Roboto Thin</vt:lpstr>
      <vt:lpstr>Roboto Black</vt:lpstr>
      <vt:lpstr>Roboto</vt:lpstr>
      <vt:lpstr>Roboto Mono Thin</vt:lpstr>
      <vt:lpstr>Bree Serif</vt:lpstr>
      <vt:lpstr>Impact</vt:lpstr>
      <vt:lpstr>Roboto Light</vt:lpstr>
      <vt:lpstr>WEB PROPOSAL</vt:lpstr>
      <vt:lpstr>SMART ZEV</vt:lpstr>
      <vt:lpstr>SADRŽAJ</vt:lpstr>
      <vt:lpstr>ŠTA JE SMART ZEV?</vt:lpstr>
      <vt:lpstr>FUNKCIONALNOSTI</vt:lpstr>
      <vt:lpstr>ZAŠTO SMART ZEV?</vt:lpstr>
      <vt:lpstr>CILJEVI SMART ZEV-a</vt:lpstr>
      <vt:lpstr>CILJEVI SMART ZEV-a?</vt:lpstr>
      <vt:lpstr>ORGANIZACIJA SISTEMA</vt:lpstr>
      <vt:lpstr>KORISNICI</vt:lpstr>
      <vt:lpstr>DIJAGRAMI SLUČAJEVA UPOTREBE</vt:lpstr>
      <vt:lpstr>DIJAGRAMI SLUČAJEVA UPOTREBE</vt:lpstr>
      <vt:lpstr>DIJAGRAMI SLUČAJEVA UPOTREBE</vt:lpstr>
      <vt:lpstr>SCENARIO KORIŠTENJA - REGISTRACIJA</vt:lpstr>
      <vt:lpstr>SCENARIO KORIŠTENJA – KREIRANJE OBRAČUNA</vt:lpstr>
      <vt:lpstr>SCENARIO KORIŠTENJA – KREIRANJE IZVJEŠTAJA</vt:lpstr>
      <vt:lpstr>PRIJEDLOZI POBOLJŠANJA</vt:lpstr>
      <vt:lpstr>PROTOTIPI</vt:lpstr>
      <vt:lpstr>PROTOTIPI</vt:lpstr>
      <vt:lpstr>PROTOTIPI</vt:lpstr>
      <vt:lpstr>PROTOTIPI</vt:lpstr>
      <vt:lpstr>PROTOTIPI</vt:lpstr>
      <vt:lpstr>TIM</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ZEV</dc:title>
  <dc:creator>Mrdjan Poletanovic</dc:creator>
  <cp:lastModifiedBy>Mrdjan Poletanovic</cp:lastModifiedBy>
  <cp:revision>29</cp:revision>
  <dcterms:modified xsi:type="dcterms:W3CDTF">2020-05-26T14:34:39Z</dcterms:modified>
</cp:coreProperties>
</file>