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7.svg" ContentType="image/svg+xml"/>
  <Override PartName="/ppt/media/image39.svg" ContentType="image/svg+xml"/>
  <Override PartName="/ppt/media/image4.svg" ContentType="image/svg+xml"/>
  <Override PartName="/ppt/media/image41.svg" ContentType="image/svg+xml"/>
  <Override PartName="/ppt/media/image43.svg" ContentType="image/svg+xml"/>
  <Override PartName="/ppt/media/image45.svg" ContentType="image/svg+xml"/>
  <Override PartName="/ppt/media/image47.svg" ContentType="image/svg+xml"/>
  <Override PartName="/ppt/media/image49.svg" ContentType="image/svg+xml"/>
  <Override PartName="/ppt/media/image51.svg" ContentType="image/svg+xml"/>
  <Override PartName="/ppt/media/image53.svg" ContentType="image/svg+xml"/>
  <Override PartName="/ppt/media/image55.svg" ContentType="image/svg+xml"/>
  <Override PartName="/ppt/media/image57.svg" ContentType="image/svg+xml"/>
  <Override PartName="/ppt/media/image59.svg" ContentType="image/svg+xml"/>
  <Override PartName="/ppt/media/image6.svg" ContentType="image/svg+xml"/>
  <Override PartName="/ppt/media/image61.svg" ContentType="image/svg+xml"/>
  <Override PartName="/ppt/media/image63.svg" ContentType="image/svg+xml"/>
  <Override PartName="/ppt/media/image65.svg" ContentType="image/svg+xml"/>
  <Override PartName="/ppt/media/image67.svg" ContentType="image/svg+xml"/>
  <Override PartName="/ppt/media/image69.svg" ContentType="image/svg+xml"/>
  <Override PartName="/ppt/media/image71.svg" ContentType="image/svg+xml"/>
  <Override PartName="/ppt/media/image79.svg" ContentType="image/svg+xml"/>
  <Override PartName="/ppt/media/image8.svg" ContentType="image/svg+xml"/>
  <Override PartName="/ppt/media/image8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62" r:id="rId7"/>
    <p:sldId id="259" r:id="rId8"/>
    <p:sldId id="260" r:id="rId9"/>
    <p:sldId id="261" r:id="rId10"/>
    <p:sldId id="263" r:id="rId11"/>
    <p:sldId id="264" r:id="rId12"/>
    <p:sldId id="265" r:id="rId13"/>
    <p:sldId id="266" r:id="rId14"/>
    <p:sldId id="267" r:id="rId15"/>
    <p:sldId id="268" r:id="rId16"/>
    <p:sldId id="269" r:id="rId17"/>
    <p:sldId id="270" r:id="rId18"/>
    <p:sldId id="271" r:id="rId19"/>
  </p:sldIdLst>
  <p:sldSz cx="18288000" cy="10287000"/>
  <p:notesSz cx="6858000" cy="9144000"/>
  <p:embeddedFontLst>
    <p:embeddedFont>
      <p:font typeface="Montserrat" panose="00000500000000000000"/>
      <p:regular r:id="rId23"/>
    </p:embeddedFont>
    <p:embeddedFont>
      <p:font typeface="Montserrat Bold" panose="00000800000000000000"/>
      <p:bold r:id="rId24"/>
    </p:embeddedFont>
    <p:embeddedFont>
      <p:font typeface="Canva Sans Bold" panose="020B0803030501040103"/>
      <p:bold r:id="rId25"/>
    </p:embeddedFont>
    <p:embeddedFont>
      <p:font typeface="Open Sans"/>
      <p:regular r:id="rId26"/>
    </p:embeddedFont>
    <p:embeddedFont>
      <p:font typeface="Inter Bold" panose="020B0802030000000004"/>
      <p:bold r:id="rId27"/>
    </p:embeddedFont>
    <p:embeddedFont>
      <p:font typeface="Inter" panose="020B0502030000000004"/>
      <p:regular r:id="rId28"/>
    </p:embeddedFont>
    <p:embeddedFont>
      <p:font typeface="Calibri" panose="020F050202020403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10.fntdata"/><Relationship Id="rId31" Type="http://schemas.openxmlformats.org/officeDocument/2006/relationships/font" Target="fonts/font9.fntdata"/><Relationship Id="rId30" Type="http://schemas.openxmlformats.org/officeDocument/2006/relationships/font" Target="fonts/font8.fntdata"/><Relationship Id="rId3" Type="http://schemas.openxmlformats.org/officeDocument/2006/relationships/slide" Target="slides/slide1.xml"/><Relationship Id="rId29" Type="http://schemas.openxmlformats.org/officeDocument/2006/relationships/font" Target="fonts/font7.fntdata"/><Relationship Id="rId28" Type="http://schemas.openxmlformats.org/officeDocument/2006/relationships/font" Target="fonts/font6.fntdata"/><Relationship Id="rId27" Type="http://schemas.openxmlformats.org/officeDocument/2006/relationships/font" Target="fonts/font5.fntdata"/><Relationship Id="rId26" Type="http://schemas.openxmlformats.org/officeDocument/2006/relationships/font" Target="fonts/font4.fntdata"/><Relationship Id="rId25" Type="http://schemas.openxmlformats.org/officeDocument/2006/relationships/font" Target="fonts/font3.fntdata"/><Relationship Id="rId24" Type="http://schemas.openxmlformats.org/officeDocument/2006/relationships/font" Target="fonts/font2.fntdata"/><Relationship Id="rId23" Type="http://schemas.openxmlformats.org/officeDocument/2006/relationships/font" Target="fonts/font1.fntdata"/><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endParaRPr lang="cs-CZ" smtClean="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endParaRPr lang="cs-CZ"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2" Type="http://schemas.openxmlformats.org/officeDocument/2006/relationships/notesSlide" Target="../notesSlides/notesSlide1.xml"/><Relationship Id="rId11" Type="http://schemas.openxmlformats.org/officeDocument/2006/relationships/slideLayout" Target="../slideLayouts/slideLayout7.xml"/><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1.svg"/><Relationship Id="rId1" Type="http://schemas.openxmlformats.org/officeDocument/2006/relationships/image" Target="../media/image7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2.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3.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75.png"/><Relationship Id="rId1" Type="http://schemas.openxmlformats.org/officeDocument/2006/relationships/image" Target="../media/image74.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7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77.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81.svg"/><Relationship Id="rId3" Type="http://schemas.openxmlformats.org/officeDocument/2006/relationships/image" Target="../media/image80.png"/><Relationship Id="rId2" Type="http://schemas.openxmlformats.org/officeDocument/2006/relationships/image" Target="../media/image79.svg"/><Relationship Id="rId1" Type="http://schemas.openxmlformats.org/officeDocument/2006/relationships/image" Target="../media/image78.png"/></Relationships>
</file>

<file path=ppt/slides/_rels/slide2.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9.png"/><Relationship Id="rId2" Type="http://schemas.openxmlformats.org/officeDocument/2006/relationships/image" Target="../media/image12.svg"/><Relationship Id="rId17" Type="http://schemas.openxmlformats.org/officeDocument/2006/relationships/notesSlide" Target="../notesSlides/notesSlide2.xml"/><Relationship Id="rId16" Type="http://schemas.openxmlformats.org/officeDocument/2006/relationships/slideLayout" Target="../slideLayouts/slideLayout7.xml"/><Relationship Id="rId15" Type="http://schemas.openxmlformats.org/officeDocument/2006/relationships/image" Target="../media/image24.svg"/><Relationship Id="rId14" Type="http://schemas.openxmlformats.org/officeDocument/2006/relationships/image" Target="../media/image23.png"/><Relationship Id="rId13" Type="http://schemas.openxmlformats.org/officeDocument/2006/relationships/image" Target="../media/image22.svg"/><Relationship Id="rId12" Type="http://schemas.openxmlformats.org/officeDocument/2006/relationships/image" Target="../media/image21.png"/><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7.png"/><Relationship Id="rId3" Type="http://schemas.openxmlformats.org/officeDocument/2006/relationships/image" Target="../media/image9.png"/><Relationship Id="rId2" Type="http://schemas.openxmlformats.org/officeDocument/2006/relationships/image" Target="../media/image26.svg"/><Relationship Id="rId1" Type="http://schemas.openxmlformats.org/officeDocument/2006/relationships/image" Target="../media/image25.png"/></Relationships>
</file>

<file path=ppt/slides/_rels/slide4.xml.rels><?xml version="1.0" encoding="UTF-8" standalone="yes"?>
<Relationships xmlns="http://schemas.openxmlformats.org/package/2006/relationships"><Relationship Id="rId9" Type="http://schemas.openxmlformats.org/officeDocument/2006/relationships/image" Target="../media/image36.png"/><Relationship Id="rId8" Type="http://schemas.openxmlformats.org/officeDocument/2006/relationships/image" Target="../media/image35.svg"/><Relationship Id="rId7" Type="http://schemas.openxmlformats.org/officeDocument/2006/relationships/image" Target="../media/image34.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3" Type="http://schemas.openxmlformats.org/officeDocument/2006/relationships/image" Target="../media/image30.png"/><Relationship Id="rId2" Type="http://schemas.openxmlformats.org/officeDocument/2006/relationships/image" Target="../media/image29.svg"/><Relationship Id="rId14" Type="http://schemas.openxmlformats.org/officeDocument/2006/relationships/slideLayout" Target="../slideLayouts/slideLayout7.xml"/><Relationship Id="rId13" Type="http://schemas.openxmlformats.org/officeDocument/2006/relationships/image" Target="../media/image9.png"/><Relationship Id="rId12" Type="http://schemas.openxmlformats.org/officeDocument/2006/relationships/image" Target="../media/image39.svg"/><Relationship Id="rId11" Type="http://schemas.openxmlformats.org/officeDocument/2006/relationships/image" Target="../media/image38.png"/><Relationship Id="rId10" Type="http://schemas.openxmlformats.org/officeDocument/2006/relationships/image" Target="../media/image37.sv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45.svg"/><Relationship Id="rId4" Type="http://schemas.openxmlformats.org/officeDocument/2006/relationships/image" Target="../media/image44.png"/><Relationship Id="rId3" Type="http://schemas.openxmlformats.org/officeDocument/2006/relationships/image" Target="../media/image9.png"/><Relationship Id="rId2" Type="http://schemas.openxmlformats.org/officeDocument/2006/relationships/image" Target="../media/image43.svg"/><Relationship Id="rId1" Type="http://schemas.openxmlformats.org/officeDocument/2006/relationships/image" Target="../media/image42.png"/></Relationships>
</file>

<file path=ppt/slides/_rels/slide7.xml.rels><?xml version="1.0" encoding="UTF-8" standalone="yes"?>
<Relationships xmlns="http://schemas.openxmlformats.org/package/2006/relationships"><Relationship Id="rId9" Type="http://schemas.openxmlformats.org/officeDocument/2006/relationships/image" Target="../media/image54.png"/><Relationship Id="rId8" Type="http://schemas.openxmlformats.org/officeDocument/2006/relationships/image" Target="../media/image53.svg"/><Relationship Id="rId7" Type="http://schemas.openxmlformats.org/officeDocument/2006/relationships/image" Target="../media/image52.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 Id="rId3" Type="http://schemas.openxmlformats.org/officeDocument/2006/relationships/image" Target="../media/image48.png"/><Relationship Id="rId2" Type="http://schemas.openxmlformats.org/officeDocument/2006/relationships/image" Target="../media/image47.svg"/><Relationship Id="rId19" Type="http://schemas.openxmlformats.org/officeDocument/2006/relationships/notesSlide" Target="../notesSlides/notesSlide6.xml"/><Relationship Id="rId18" Type="http://schemas.openxmlformats.org/officeDocument/2006/relationships/slideLayout" Target="../slideLayouts/slideLayout7.xml"/><Relationship Id="rId17" Type="http://schemas.openxmlformats.org/officeDocument/2006/relationships/image" Target="../media/image9.png"/><Relationship Id="rId16" Type="http://schemas.openxmlformats.org/officeDocument/2006/relationships/image" Target="../media/image35.svg"/><Relationship Id="rId15" Type="http://schemas.openxmlformats.org/officeDocument/2006/relationships/image" Target="../media/image34.png"/><Relationship Id="rId14" Type="http://schemas.openxmlformats.org/officeDocument/2006/relationships/image" Target="../media/image59.svg"/><Relationship Id="rId13" Type="http://schemas.openxmlformats.org/officeDocument/2006/relationships/image" Target="../media/image58.png"/><Relationship Id="rId12" Type="http://schemas.openxmlformats.org/officeDocument/2006/relationships/image" Target="../media/image57.svg"/><Relationship Id="rId11" Type="http://schemas.openxmlformats.org/officeDocument/2006/relationships/image" Target="../media/image56.png"/><Relationship Id="rId10" Type="http://schemas.openxmlformats.org/officeDocument/2006/relationships/image" Target="../media/image55.svg"/><Relationship Id="rId1" Type="http://schemas.openxmlformats.org/officeDocument/2006/relationships/image" Target="../media/image46.png"/></Relationships>
</file>

<file path=ppt/slides/_rels/slide8.xml.rels><?xml version="1.0" encoding="UTF-8" standalone="yes"?>
<Relationships xmlns="http://schemas.openxmlformats.org/package/2006/relationships"><Relationship Id="rId9" Type="http://schemas.openxmlformats.org/officeDocument/2006/relationships/image" Target="../media/image60.png"/><Relationship Id="rId8" Type="http://schemas.openxmlformats.org/officeDocument/2006/relationships/image" Target="../media/image53.svg"/><Relationship Id="rId7" Type="http://schemas.openxmlformats.org/officeDocument/2006/relationships/image" Target="../media/image52.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 Id="rId3" Type="http://schemas.openxmlformats.org/officeDocument/2006/relationships/image" Target="../media/image48.png"/><Relationship Id="rId2" Type="http://schemas.openxmlformats.org/officeDocument/2006/relationships/image" Target="../media/image47.svg"/><Relationship Id="rId19" Type="http://schemas.openxmlformats.org/officeDocument/2006/relationships/notesSlide" Target="../notesSlides/notesSlide7.xml"/><Relationship Id="rId18" Type="http://schemas.openxmlformats.org/officeDocument/2006/relationships/slideLayout" Target="../slideLayouts/slideLayout7.xml"/><Relationship Id="rId17" Type="http://schemas.openxmlformats.org/officeDocument/2006/relationships/image" Target="../media/image9.png"/><Relationship Id="rId16" Type="http://schemas.openxmlformats.org/officeDocument/2006/relationships/image" Target="../media/image67.svg"/><Relationship Id="rId15" Type="http://schemas.openxmlformats.org/officeDocument/2006/relationships/image" Target="../media/image66.png"/><Relationship Id="rId14" Type="http://schemas.openxmlformats.org/officeDocument/2006/relationships/image" Target="../media/image65.svg"/><Relationship Id="rId13" Type="http://schemas.openxmlformats.org/officeDocument/2006/relationships/image" Target="../media/image64.png"/><Relationship Id="rId12" Type="http://schemas.openxmlformats.org/officeDocument/2006/relationships/image" Target="../media/image63.svg"/><Relationship Id="rId11" Type="http://schemas.openxmlformats.org/officeDocument/2006/relationships/image" Target="../media/image62.png"/><Relationship Id="rId10" Type="http://schemas.openxmlformats.org/officeDocument/2006/relationships/image" Target="../media/image61.svg"/><Relationship Id="rId1" Type="http://schemas.openxmlformats.org/officeDocument/2006/relationships/image" Target="../media/image46.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2000">
              <a:srgbClr val="E12B9C">
                <a:alpha val="100000"/>
              </a:srgbClr>
            </a:gs>
            <a:gs pos="24000">
              <a:srgbClr val="2F1F65">
                <a:alpha val="100000"/>
              </a:srgbClr>
            </a:gs>
            <a:gs pos="40000">
              <a:srgbClr val="2F1F65">
                <a:alpha val="100000"/>
              </a:srgbClr>
            </a:gs>
            <a:gs pos="76000">
              <a:srgbClr val="2F1F65">
                <a:alpha val="100000"/>
              </a:srgbClr>
            </a:gs>
            <a:gs pos="100000">
              <a:srgbClr val="DC893C">
                <a:alpha val="100000"/>
              </a:srgbClr>
            </a:gs>
            <a:gs pos="100000">
              <a:srgbClr val="DC893C">
                <a:alpha val="100000"/>
              </a:srgbClr>
            </a:gs>
          </a:gsLst>
          <a:lin ang="8099331"/>
        </a:gradFill>
        <a:effectLst/>
      </p:bgPr>
    </p:bg>
    <p:spTree>
      <p:nvGrpSpPr>
        <p:cNvPr id="1" name=""/>
        <p:cNvGrpSpPr/>
        <p:nvPr/>
      </p:nvGrpSpPr>
      <p:grpSpPr>
        <a:xfrm>
          <a:off x="0" y="0"/>
          <a:ext cx="0" cy="0"/>
          <a:chOff x="0" y="0"/>
          <a:chExt cx="0" cy="0"/>
        </a:xfrm>
      </p:grpSpPr>
      <p:grpSp>
        <p:nvGrpSpPr>
          <p:cNvPr id="2" name="Group 2"/>
          <p:cNvGrpSpPr/>
          <p:nvPr/>
        </p:nvGrpSpPr>
        <p:grpSpPr>
          <a:xfrm rot="0">
            <a:off x="17404400" y="2274700"/>
            <a:ext cx="364200" cy="370350"/>
            <a:chOff x="0" y="0"/>
            <a:chExt cx="485600" cy="493800"/>
          </a:xfrm>
        </p:grpSpPr>
        <p:sp>
          <p:nvSpPr>
            <p:cNvPr id="3" name="Freeform 3"/>
            <p:cNvSpPr/>
            <p:nvPr/>
          </p:nvSpPr>
          <p:spPr>
            <a:xfrm>
              <a:off x="127" y="0"/>
              <a:ext cx="485521" cy="493776"/>
            </a:xfrm>
            <a:custGeom>
              <a:avLst/>
              <a:gdLst/>
              <a:ahLst/>
              <a:cxnLst/>
              <a:rect l="l" t="t" r="r" b="b"/>
              <a:pathLst>
                <a:path w="485521" h="493776">
                  <a:moveTo>
                    <a:pt x="246761" y="75692"/>
                  </a:moveTo>
                  <a:cubicBezTo>
                    <a:pt x="335661" y="75692"/>
                    <a:pt x="411353" y="151384"/>
                    <a:pt x="411353" y="246888"/>
                  </a:cubicBezTo>
                  <a:cubicBezTo>
                    <a:pt x="411353" y="337439"/>
                    <a:pt x="335661" y="419735"/>
                    <a:pt x="246761" y="419735"/>
                  </a:cubicBezTo>
                  <a:cubicBezTo>
                    <a:pt x="149606" y="419735"/>
                    <a:pt x="73914" y="337439"/>
                    <a:pt x="73914" y="246888"/>
                  </a:cubicBezTo>
                  <a:cubicBezTo>
                    <a:pt x="73914" y="151384"/>
                    <a:pt x="149606" y="75692"/>
                    <a:pt x="246761" y="75692"/>
                  </a:cubicBezTo>
                  <a:close/>
                  <a:moveTo>
                    <a:pt x="246761" y="0"/>
                  </a:moveTo>
                  <a:cubicBezTo>
                    <a:pt x="108585" y="0"/>
                    <a:pt x="0" y="110236"/>
                    <a:pt x="0" y="246888"/>
                  </a:cubicBezTo>
                  <a:cubicBezTo>
                    <a:pt x="0" y="385191"/>
                    <a:pt x="108585" y="493776"/>
                    <a:pt x="246888" y="493776"/>
                  </a:cubicBezTo>
                  <a:cubicBezTo>
                    <a:pt x="376936" y="493776"/>
                    <a:pt x="485521" y="385064"/>
                    <a:pt x="485521" y="246888"/>
                  </a:cubicBezTo>
                  <a:cubicBezTo>
                    <a:pt x="485521" y="110236"/>
                    <a:pt x="376809" y="0"/>
                    <a:pt x="246761" y="0"/>
                  </a:cubicBezTo>
                  <a:close/>
                </a:path>
              </a:pathLst>
            </a:custGeom>
            <a:solidFill>
              <a:srgbClr val="FFFFFF"/>
            </a:solidFill>
          </p:spPr>
        </p:sp>
      </p:grpSp>
      <p:sp>
        <p:nvSpPr>
          <p:cNvPr id="4" name="Freeform 4"/>
          <p:cNvSpPr/>
          <p:nvPr/>
        </p:nvSpPr>
        <p:spPr>
          <a:xfrm>
            <a:off x="17476000" y="988400"/>
            <a:ext cx="221000" cy="587650"/>
          </a:xfrm>
          <a:custGeom>
            <a:avLst/>
            <a:gdLst/>
            <a:ahLst/>
            <a:cxnLst/>
            <a:rect l="l" t="t" r="r" b="b"/>
            <a:pathLst>
              <a:path w="221000" h="587650">
                <a:moveTo>
                  <a:pt x="0" y="0"/>
                </a:moveTo>
                <a:lnTo>
                  <a:pt x="221000" y="0"/>
                </a:lnTo>
                <a:lnTo>
                  <a:pt x="221000" y="587650"/>
                </a:lnTo>
                <a:lnTo>
                  <a:pt x="0" y="5876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a:off x="12758464" y="501480"/>
            <a:ext cx="1810096" cy="364194"/>
          </a:xfrm>
          <a:custGeom>
            <a:avLst/>
            <a:gdLst/>
            <a:ahLst/>
            <a:cxnLst/>
            <a:rect l="l" t="t" r="r" b="b"/>
            <a:pathLst>
              <a:path w="1810096" h="364194">
                <a:moveTo>
                  <a:pt x="0" y="0"/>
                </a:moveTo>
                <a:lnTo>
                  <a:pt x="1810096" y="0"/>
                </a:lnTo>
                <a:lnTo>
                  <a:pt x="1810096" y="364194"/>
                </a:lnTo>
                <a:lnTo>
                  <a:pt x="0" y="3641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582985" y="-907546"/>
            <a:ext cx="3165970" cy="3182246"/>
          </a:xfrm>
          <a:custGeom>
            <a:avLst/>
            <a:gdLst/>
            <a:ahLst/>
            <a:cxnLst/>
            <a:rect l="l" t="t" r="r" b="b"/>
            <a:pathLst>
              <a:path w="3165970" h="3182246">
                <a:moveTo>
                  <a:pt x="0" y="0"/>
                </a:moveTo>
                <a:lnTo>
                  <a:pt x="3165970" y="0"/>
                </a:lnTo>
                <a:lnTo>
                  <a:pt x="3165970" y="3182246"/>
                </a:lnTo>
                <a:lnTo>
                  <a:pt x="0" y="31822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097002" y="8913064"/>
            <a:ext cx="3716774" cy="3716774"/>
          </a:xfrm>
          <a:custGeom>
            <a:avLst/>
            <a:gdLst/>
            <a:ahLst/>
            <a:cxnLst/>
            <a:rect l="l" t="t" r="r" b="b"/>
            <a:pathLst>
              <a:path w="3716774" h="3716774">
                <a:moveTo>
                  <a:pt x="0" y="0"/>
                </a:moveTo>
                <a:lnTo>
                  <a:pt x="3716774" y="0"/>
                </a:lnTo>
                <a:lnTo>
                  <a:pt x="3716774" y="3716774"/>
                </a:lnTo>
                <a:lnTo>
                  <a:pt x="0" y="371677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8" name="Group 8"/>
          <p:cNvGrpSpPr/>
          <p:nvPr/>
        </p:nvGrpSpPr>
        <p:grpSpPr>
          <a:xfrm rot="0">
            <a:off x="15504861" y="5768905"/>
            <a:ext cx="508600" cy="509900"/>
            <a:chOff x="0" y="0"/>
            <a:chExt cx="678133" cy="679867"/>
          </a:xfrm>
        </p:grpSpPr>
        <p:sp>
          <p:nvSpPr>
            <p:cNvPr id="9" name="Freeform 9"/>
            <p:cNvSpPr/>
            <p:nvPr/>
          </p:nvSpPr>
          <p:spPr>
            <a:xfrm>
              <a:off x="0" y="0"/>
              <a:ext cx="678180" cy="679831"/>
            </a:xfrm>
            <a:custGeom>
              <a:avLst/>
              <a:gdLst/>
              <a:ahLst/>
              <a:cxnLst/>
              <a:rect l="l" t="t" r="r" b="b"/>
              <a:pathLst>
                <a:path w="678180" h="679831">
                  <a:moveTo>
                    <a:pt x="342392" y="199263"/>
                  </a:moveTo>
                  <a:cubicBezTo>
                    <a:pt x="418084" y="199263"/>
                    <a:pt x="480695" y="261747"/>
                    <a:pt x="480695" y="337566"/>
                  </a:cubicBezTo>
                  <a:cubicBezTo>
                    <a:pt x="480695" y="411607"/>
                    <a:pt x="418211" y="474218"/>
                    <a:pt x="342392" y="474218"/>
                  </a:cubicBezTo>
                  <a:cubicBezTo>
                    <a:pt x="266573" y="474218"/>
                    <a:pt x="205740" y="411480"/>
                    <a:pt x="205740" y="337439"/>
                  </a:cubicBezTo>
                  <a:cubicBezTo>
                    <a:pt x="205740" y="261747"/>
                    <a:pt x="266700" y="199136"/>
                    <a:pt x="342392" y="199136"/>
                  </a:cubicBezTo>
                  <a:close/>
                  <a:moveTo>
                    <a:pt x="342392" y="0"/>
                  </a:moveTo>
                  <a:cubicBezTo>
                    <a:pt x="157988" y="0"/>
                    <a:pt x="0" y="151511"/>
                    <a:pt x="0" y="337439"/>
                  </a:cubicBezTo>
                  <a:cubicBezTo>
                    <a:pt x="0" y="521843"/>
                    <a:pt x="157988" y="679831"/>
                    <a:pt x="342392" y="679831"/>
                  </a:cubicBezTo>
                  <a:cubicBezTo>
                    <a:pt x="528447" y="679831"/>
                    <a:pt x="678180" y="521843"/>
                    <a:pt x="678180" y="337439"/>
                  </a:cubicBezTo>
                  <a:cubicBezTo>
                    <a:pt x="678180" y="151511"/>
                    <a:pt x="528320" y="0"/>
                    <a:pt x="342392" y="0"/>
                  </a:cubicBezTo>
                  <a:close/>
                </a:path>
              </a:pathLst>
            </a:custGeom>
            <a:solidFill>
              <a:srgbClr val="FFFFFF"/>
            </a:solidFill>
          </p:spPr>
        </p:sp>
      </p:grpSp>
      <p:sp>
        <p:nvSpPr>
          <p:cNvPr id="10" name="Freeform 10"/>
          <p:cNvSpPr/>
          <p:nvPr/>
        </p:nvSpPr>
        <p:spPr>
          <a:xfrm>
            <a:off x="13423058" y="7751735"/>
            <a:ext cx="4273942" cy="3013129"/>
          </a:xfrm>
          <a:custGeom>
            <a:avLst/>
            <a:gdLst/>
            <a:ahLst/>
            <a:cxnLst/>
            <a:rect l="l" t="t" r="r" b="b"/>
            <a:pathLst>
              <a:path w="4273942" h="3013129">
                <a:moveTo>
                  <a:pt x="0" y="0"/>
                </a:moveTo>
                <a:lnTo>
                  <a:pt x="4273942" y="0"/>
                </a:lnTo>
                <a:lnTo>
                  <a:pt x="4273942" y="3013130"/>
                </a:lnTo>
                <a:lnTo>
                  <a:pt x="0" y="3013130"/>
                </a:lnTo>
                <a:lnTo>
                  <a:pt x="0" y="0"/>
                </a:lnTo>
                <a:close/>
              </a:path>
            </a:pathLst>
          </a:custGeom>
          <a:blipFill>
            <a:blip r:embed="rId9"/>
            <a:stretch>
              <a:fillRect/>
            </a:stretch>
          </a:blipFill>
        </p:spPr>
      </p:sp>
      <p:sp>
        <p:nvSpPr>
          <p:cNvPr id="11" name="TextBox 11"/>
          <p:cNvSpPr txBox="1"/>
          <p:nvPr/>
        </p:nvSpPr>
        <p:spPr>
          <a:xfrm>
            <a:off x="10669976" y="10127565"/>
            <a:ext cx="16570827" cy="1802795"/>
          </a:xfrm>
          <a:prstGeom prst="rect">
            <a:avLst/>
          </a:prstGeom>
        </p:spPr>
        <p:txBody>
          <a:bodyPr lIns="0" tIns="0" rIns="0" bIns="0" rtlCol="0" anchor="t">
            <a:spAutoFit/>
          </a:bodyPr>
          <a:lstStyle/>
          <a:p>
            <a:pPr algn="l">
              <a:lnSpc>
                <a:spcPts val="7100"/>
              </a:lnSpc>
            </a:pPr>
            <a:r>
              <a:rPr lang="en-US" sz="5915">
                <a:solidFill>
                  <a:srgbClr val="EAD9CE"/>
                </a:solidFill>
                <a:latin typeface="Montserrat" panose="00000500000000000000"/>
                <a:ea typeface="Montserrat" panose="00000500000000000000"/>
                <a:cs typeface="Montserrat" panose="00000500000000000000"/>
                <a:sym typeface="Montserrat" panose="00000500000000000000"/>
              </a:rPr>
              <a:t>PASHA INSURANCE</a:t>
            </a:r>
            <a:endParaRPr lang="en-US" sz="5915">
              <a:solidFill>
                <a:srgbClr val="EAD9CE"/>
              </a:solidFill>
              <a:latin typeface="Montserrat" panose="00000500000000000000"/>
              <a:ea typeface="Montserrat" panose="00000500000000000000"/>
              <a:cs typeface="Montserrat" panose="00000500000000000000"/>
              <a:sym typeface="Montserrat" panose="00000500000000000000"/>
            </a:endParaRPr>
          </a:p>
          <a:p>
            <a:pPr marL="0" lvl="0" indent="0" algn="l">
              <a:lnSpc>
                <a:spcPts val="7100"/>
              </a:lnSpc>
              <a:spcBef>
                <a:spcPct val="0"/>
              </a:spcBef>
            </a:pPr>
          </a:p>
        </p:txBody>
      </p:sp>
      <p:sp>
        <p:nvSpPr>
          <p:cNvPr id="12" name="TextBox 12"/>
          <p:cNvSpPr txBox="1"/>
          <p:nvPr/>
        </p:nvSpPr>
        <p:spPr>
          <a:xfrm>
            <a:off x="833573" y="8922589"/>
            <a:ext cx="9048554" cy="2438528"/>
          </a:xfrm>
          <a:prstGeom prst="rect">
            <a:avLst/>
          </a:prstGeom>
        </p:spPr>
        <p:txBody>
          <a:bodyPr lIns="0" tIns="0" rIns="0" bIns="0" rtlCol="0" anchor="t">
            <a:spAutoFit/>
          </a:bodyPr>
          <a:lstStyle/>
          <a:p>
            <a:pPr algn="l">
              <a:lnSpc>
                <a:spcPts val="3875"/>
              </a:lnSpc>
            </a:pPr>
            <a:r>
              <a:rPr lang="en-US" sz="3230">
                <a:solidFill>
                  <a:srgbClr val="FFFFFF"/>
                </a:solidFill>
                <a:latin typeface="Montserrat" panose="00000500000000000000"/>
                <a:ea typeface="Montserrat" panose="00000500000000000000"/>
                <a:cs typeface="Montserrat" panose="00000500000000000000"/>
                <a:sym typeface="Montserrat" panose="00000500000000000000"/>
              </a:rPr>
              <a:t>Student: Aytan Mardaliyeva</a:t>
            </a:r>
            <a:endParaRPr lang="en-US" sz="3230">
              <a:solidFill>
                <a:srgbClr val="FFFFFF"/>
              </a:solidFill>
              <a:latin typeface="Montserrat" panose="00000500000000000000"/>
              <a:ea typeface="Montserrat" panose="00000500000000000000"/>
              <a:cs typeface="Montserrat" panose="00000500000000000000"/>
              <a:sym typeface="Montserrat" panose="00000500000000000000"/>
            </a:endParaRPr>
          </a:p>
          <a:p>
            <a:pPr algn="l">
              <a:lnSpc>
                <a:spcPts val="3875"/>
              </a:lnSpc>
            </a:pPr>
            <a:r>
              <a:rPr lang="en-US" sz="3230">
                <a:solidFill>
                  <a:srgbClr val="FFFFFF"/>
                </a:solidFill>
                <a:latin typeface="Montserrat" panose="00000500000000000000"/>
                <a:ea typeface="Montserrat" panose="00000500000000000000"/>
                <a:cs typeface="Montserrat" panose="00000500000000000000"/>
                <a:sym typeface="Montserrat" panose="00000500000000000000"/>
              </a:rPr>
              <a:t>Group: RDS104</a:t>
            </a:r>
            <a:endParaRPr lang="en-US" sz="3230">
              <a:solidFill>
                <a:srgbClr val="FFFFFF"/>
              </a:solidFill>
              <a:latin typeface="Montserrat" panose="00000500000000000000"/>
              <a:ea typeface="Montserrat" panose="00000500000000000000"/>
              <a:cs typeface="Montserrat" panose="00000500000000000000"/>
              <a:sym typeface="Montserrat" panose="00000500000000000000"/>
            </a:endParaRPr>
          </a:p>
          <a:p>
            <a:pPr algn="l">
              <a:lnSpc>
                <a:spcPts val="3875"/>
              </a:lnSpc>
            </a:pPr>
          </a:p>
          <a:p>
            <a:pPr algn="l">
              <a:lnSpc>
                <a:spcPts val="3875"/>
              </a:lnSpc>
            </a:pPr>
          </a:p>
          <a:p>
            <a:pPr marL="0" lvl="0" indent="0" algn="l">
              <a:lnSpc>
                <a:spcPts val="3875"/>
              </a:lnSpc>
              <a:spcBef>
                <a:spcPct val="0"/>
              </a:spcBef>
            </a:pPr>
          </a:p>
        </p:txBody>
      </p:sp>
      <p:sp>
        <p:nvSpPr>
          <p:cNvPr id="13" name="Freeform 13"/>
          <p:cNvSpPr/>
          <p:nvPr/>
        </p:nvSpPr>
        <p:spPr>
          <a:xfrm>
            <a:off x="833573" y="5453424"/>
            <a:ext cx="4196548" cy="1386525"/>
          </a:xfrm>
          <a:custGeom>
            <a:avLst/>
            <a:gdLst/>
            <a:ahLst/>
            <a:cxnLst/>
            <a:rect l="l" t="t" r="r" b="b"/>
            <a:pathLst>
              <a:path w="4196548" h="1386525">
                <a:moveTo>
                  <a:pt x="0" y="0"/>
                </a:moveTo>
                <a:lnTo>
                  <a:pt x="4196548" y="0"/>
                </a:lnTo>
                <a:lnTo>
                  <a:pt x="4196548" y="1386525"/>
                </a:lnTo>
                <a:lnTo>
                  <a:pt x="0" y="1386525"/>
                </a:lnTo>
                <a:lnTo>
                  <a:pt x="0" y="0"/>
                </a:lnTo>
                <a:close/>
              </a:path>
            </a:pathLst>
          </a:custGeom>
          <a:blipFill>
            <a:blip r:embed="rId10"/>
            <a:stretch>
              <a:fillRect/>
            </a:stretch>
          </a:blipFill>
        </p:spPr>
      </p:sp>
      <p:sp>
        <p:nvSpPr>
          <p:cNvPr id="14" name="TextBox 14"/>
          <p:cNvSpPr txBox="1"/>
          <p:nvPr/>
        </p:nvSpPr>
        <p:spPr>
          <a:xfrm>
            <a:off x="833573" y="2284225"/>
            <a:ext cx="13734986" cy="3973897"/>
          </a:xfrm>
          <a:prstGeom prst="rect">
            <a:avLst/>
          </a:prstGeom>
        </p:spPr>
        <p:txBody>
          <a:bodyPr lIns="0" tIns="0" rIns="0" bIns="0" rtlCol="0" anchor="t">
            <a:spAutoFit/>
          </a:bodyPr>
          <a:lstStyle/>
          <a:p>
            <a:pPr algn="l">
              <a:lnSpc>
                <a:spcPts val="10550"/>
              </a:lnSpc>
            </a:pPr>
            <a:r>
              <a:rPr lang="en-US" sz="8790" b="1">
                <a:solidFill>
                  <a:srgbClr val="FFFFFF"/>
                </a:solidFill>
                <a:latin typeface="Montserrat Bold" panose="00000800000000000000"/>
                <a:ea typeface="Montserrat Bold" panose="00000800000000000000"/>
                <a:cs typeface="Montserrat Bold" panose="00000800000000000000"/>
                <a:sym typeface="Montserrat Bold" panose="00000800000000000000"/>
              </a:rPr>
              <a:t>INSURANCE CLAIM PREDICTION</a:t>
            </a:r>
            <a:endParaRPr lang="en-US" sz="879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l">
              <a:lnSpc>
                <a:spcPts val="10550"/>
              </a:lnSpc>
            </a:p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2000">
              <a:srgbClr val="E12B9C">
                <a:alpha val="100000"/>
              </a:srgbClr>
            </a:gs>
            <a:gs pos="24000">
              <a:srgbClr val="2F1F65">
                <a:alpha val="100000"/>
              </a:srgbClr>
            </a:gs>
            <a:gs pos="40000">
              <a:srgbClr val="2F1F65">
                <a:alpha val="100000"/>
              </a:srgbClr>
            </a:gs>
            <a:gs pos="76000">
              <a:srgbClr val="2F1F65">
                <a:alpha val="100000"/>
              </a:srgbClr>
            </a:gs>
            <a:gs pos="100000">
              <a:srgbClr val="DC893C">
                <a:alpha val="100000"/>
              </a:srgbClr>
            </a:gs>
            <a:gs pos="100000">
              <a:srgbClr val="DC893C">
                <a:alpha val="100000"/>
              </a:srgbClr>
            </a:gs>
          </a:gsLst>
          <a:lin ang="8099331"/>
        </a:gradFill>
        <a:effectLst/>
      </p:bgPr>
    </p:bg>
    <p:spTree>
      <p:nvGrpSpPr>
        <p:cNvPr id="1" name=""/>
        <p:cNvGrpSpPr/>
        <p:nvPr/>
      </p:nvGrpSpPr>
      <p:grpSpPr>
        <a:xfrm>
          <a:off x="0" y="0"/>
          <a:ext cx="0" cy="0"/>
          <a:chOff x="0" y="0"/>
          <a:chExt cx="0" cy="0"/>
        </a:xfrm>
      </p:grpSpPr>
      <p:sp>
        <p:nvSpPr>
          <p:cNvPr id="2" name="Freeform 2"/>
          <p:cNvSpPr/>
          <p:nvPr/>
        </p:nvSpPr>
        <p:spPr>
          <a:xfrm flipH="1">
            <a:off x="13106639" y="4305492"/>
            <a:ext cx="5068687" cy="6181326"/>
          </a:xfrm>
          <a:custGeom>
            <a:avLst/>
            <a:gdLst/>
            <a:ahLst/>
            <a:cxnLst/>
            <a:rect l="l" t="t" r="r" b="b"/>
            <a:pathLst>
              <a:path w="5068687" h="6181326">
                <a:moveTo>
                  <a:pt x="5068687" y="0"/>
                </a:moveTo>
                <a:lnTo>
                  <a:pt x="0" y="0"/>
                </a:lnTo>
                <a:lnTo>
                  <a:pt x="0" y="6181326"/>
                </a:lnTo>
                <a:lnTo>
                  <a:pt x="5068687" y="6181326"/>
                </a:lnTo>
                <a:lnTo>
                  <a:pt x="5068687"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876240"/>
            <a:ext cx="16154376" cy="895350"/>
          </a:xfrm>
          <a:prstGeom prst="rect">
            <a:avLst/>
          </a:prstGeom>
        </p:spPr>
        <p:txBody>
          <a:bodyPr lIns="0" tIns="0" rIns="0" bIns="0" rtlCol="0" anchor="t">
            <a:spAutoFit/>
          </a:bodyPr>
          <a:lstStyle/>
          <a:p>
            <a:pPr marL="0" lvl="0" indent="0" algn="l">
              <a:lnSpc>
                <a:spcPts val="7085"/>
              </a:lnSpc>
              <a:spcBef>
                <a:spcPct val="0"/>
              </a:spcBef>
            </a:pPr>
            <a:r>
              <a:rPr lang="en-US" sz="5905" b="1">
                <a:solidFill>
                  <a:srgbClr val="FFF4D3"/>
                </a:solidFill>
                <a:latin typeface="Montserrat Bold" panose="00000800000000000000"/>
                <a:ea typeface="Montserrat Bold" panose="00000800000000000000"/>
                <a:cs typeface="Montserrat Bold" panose="00000800000000000000"/>
                <a:sym typeface="Montserrat Bold" panose="00000800000000000000"/>
              </a:rPr>
              <a:t>Features Used in the Project:</a:t>
            </a:r>
            <a:endParaRPr lang="en-US" sz="5905" b="1">
              <a:solidFill>
                <a:srgbClr val="FFF4D3"/>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4" name="TextBox 4"/>
          <p:cNvSpPr txBox="1"/>
          <p:nvPr/>
        </p:nvSpPr>
        <p:spPr>
          <a:xfrm>
            <a:off x="675666" y="9065922"/>
            <a:ext cx="5780196"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 Credit Score</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5" name="TextBox 5"/>
          <p:cNvSpPr txBox="1"/>
          <p:nvPr/>
        </p:nvSpPr>
        <p:spPr>
          <a:xfrm>
            <a:off x="7461941" y="3832008"/>
            <a:ext cx="6699517" cy="781850"/>
          </a:xfrm>
          <a:prstGeom prst="rect">
            <a:avLst/>
          </a:prstGeom>
        </p:spPr>
        <p:txBody>
          <a:bodyPr lIns="0" tIns="0" rIns="0" bIns="0" rtlCol="0" anchor="t">
            <a:spAutoFit/>
          </a:bodyPr>
          <a:lstStyle/>
          <a:p>
            <a:pPr marL="980440" lvl="1" indent="-490220" algn="l">
              <a:lnSpc>
                <a:spcPts val="6355"/>
              </a:lnSpc>
              <a:spcBef>
                <a:spcPct val="0"/>
              </a:spcBef>
              <a:buFont typeface="Arial" panose="020B0604020202020204"/>
              <a:buChar char="•"/>
            </a:pPr>
            <a:r>
              <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rPr>
              <a:t> Driving Experience</a:t>
            </a:r>
            <a:endPar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endParaRPr>
          </a:p>
        </p:txBody>
      </p:sp>
      <p:sp>
        <p:nvSpPr>
          <p:cNvPr id="6" name="TextBox 6"/>
          <p:cNvSpPr txBox="1"/>
          <p:nvPr/>
        </p:nvSpPr>
        <p:spPr>
          <a:xfrm>
            <a:off x="689829" y="3766768"/>
            <a:ext cx="5976290"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 Education level</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675666" y="5039892"/>
            <a:ext cx="4125244"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rPr>
              <a:t>Gender</a:t>
            </a:r>
            <a:endPar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endParaRPr>
          </a:p>
        </p:txBody>
      </p:sp>
      <p:sp>
        <p:nvSpPr>
          <p:cNvPr id="8" name="TextBox 8"/>
          <p:cNvSpPr txBox="1"/>
          <p:nvPr/>
        </p:nvSpPr>
        <p:spPr>
          <a:xfrm>
            <a:off x="675666" y="2411983"/>
            <a:ext cx="4125244"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00AEEF"/>
                </a:solidFill>
                <a:latin typeface="Inter Bold" panose="020B0802030000000004"/>
                <a:ea typeface="Inter Bold" panose="020B0802030000000004"/>
                <a:cs typeface="Inter Bold" panose="020B0802030000000004"/>
                <a:sym typeface="Inter Bold" panose="020B0802030000000004"/>
              </a:rPr>
              <a:t>Age</a:t>
            </a:r>
            <a:endParaRPr lang="en-US" sz="4540" b="1" u="none" strike="noStrike">
              <a:solidFill>
                <a:srgbClr val="00AEEF"/>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7461941" y="2411983"/>
            <a:ext cx="7819708" cy="781850"/>
          </a:xfrm>
          <a:prstGeom prst="rect">
            <a:avLst/>
          </a:prstGeom>
        </p:spPr>
        <p:txBody>
          <a:bodyPr lIns="0" tIns="0" rIns="0" bIns="0" rtlCol="0" anchor="t">
            <a:spAutoFit/>
          </a:bodyPr>
          <a:lstStyle/>
          <a:p>
            <a:pPr marL="980440" lvl="1" indent="-490220" algn="l">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 Speeding violations</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10" name="TextBox 10"/>
          <p:cNvSpPr txBox="1"/>
          <p:nvPr/>
        </p:nvSpPr>
        <p:spPr>
          <a:xfrm>
            <a:off x="7461941" y="6483215"/>
            <a:ext cx="5692154" cy="781850"/>
          </a:xfrm>
          <a:prstGeom prst="rect">
            <a:avLst/>
          </a:prstGeom>
        </p:spPr>
        <p:txBody>
          <a:bodyPr lIns="0" tIns="0" rIns="0" bIns="0" rtlCol="0" anchor="t">
            <a:spAutoFit/>
          </a:bodyPr>
          <a:lstStyle/>
          <a:p>
            <a:pPr marL="980440" lvl="1" indent="-490220" algn="l">
              <a:lnSpc>
                <a:spcPts val="6355"/>
              </a:lnSpc>
              <a:spcBef>
                <a:spcPct val="0"/>
              </a:spcBef>
              <a:buFont typeface="Arial" panose="020B0604020202020204"/>
              <a:buChar char="•"/>
            </a:pPr>
            <a:r>
              <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rPr>
              <a:t>Vehicle type</a:t>
            </a:r>
            <a:endPar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endParaRPr>
          </a:p>
        </p:txBody>
      </p:sp>
      <p:sp>
        <p:nvSpPr>
          <p:cNvPr id="11" name="TextBox 11"/>
          <p:cNvSpPr txBox="1"/>
          <p:nvPr/>
        </p:nvSpPr>
        <p:spPr>
          <a:xfrm>
            <a:off x="7511446" y="5098488"/>
            <a:ext cx="6600508" cy="781850"/>
          </a:xfrm>
          <a:prstGeom prst="rect">
            <a:avLst/>
          </a:prstGeom>
        </p:spPr>
        <p:txBody>
          <a:bodyPr lIns="0" tIns="0" rIns="0" bIns="0" rtlCol="0" anchor="t">
            <a:spAutoFit/>
          </a:bodyPr>
          <a:lstStyle/>
          <a:p>
            <a:pPr marL="980440" lvl="1" indent="-490220" algn="l">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Family members</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12" name="TextBox 12"/>
          <p:cNvSpPr txBox="1"/>
          <p:nvPr/>
        </p:nvSpPr>
        <p:spPr>
          <a:xfrm>
            <a:off x="7461941" y="7714397"/>
            <a:ext cx="4125244" cy="781850"/>
          </a:xfrm>
          <a:prstGeom prst="rect">
            <a:avLst/>
          </a:prstGeom>
        </p:spPr>
        <p:txBody>
          <a:bodyPr lIns="0" tIns="0" rIns="0" bIns="0" rtlCol="0" anchor="t">
            <a:spAutoFit/>
          </a:bodyPr>
          <a:lstStyle/>
          <a:p>
            <a:pPr marL="980440" lvl="1" indent="-490220" algn="l">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 Location</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13" name="TextBox 13"/>
          <p:cNvSpPr txBox="1"/>
          <p:nvPr/>
        </p:nvSpPr>
        <p:spPr>
          <a:xfrm>
            <a:off x="689829" y="7714397"/>
            <a:ext cx="6674065"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rPr>
              <a:t> Martial Status</a:t>
            </a:r>
            <a:endParaRPr lang="en-US" sz="4540" b="1" u="none" strike="noStrike">
              <a:solidFill>
                <a:srgbClr val="1DA7CB"/>
              </a:solidFill>
              <a:latin typeface="Inter Bold" panose="020B0802030000000004"/>
              <a:ea typeface="Inter Bold" panose="020B0802030000000004"/>
              <a:cs typeface="Inter Bold" panose="020B0802030000000004"/>
              <a:sym typeface="Inter Bold" panose="020B0802030000000004"/>
            </a:endParaRPr>
          </a:p>
        </p:txBody>
      </p:sp>
      <p:sp>
        <p:nvSpPr>
          <p:cNvPr id="14" name="TextBox 14"/>
          <p:cNvSpPr txBox="1"/>
          <p:nvPr/>
        </p:nvSpPr>
        <p:spPr>
          <a:xfrm>
            <a:off x="689829" y="6391416"/>
            <a:ext cx="4125244" cy="780025"/>
          </a:xfrm>
          <a:prstGeom prst="rect">
            <a:avLst/>
          </a:prstGeom>
        </p:spPr>
        <p:txBody>
          <a:bodyPr lIns="0" tIns="0" rIns="0" bIns="0" rtlCol="0" anchor="t">
            <a:spAutoFit/>
          </a:bodyPr>
          <a:lstStyle/>
          <a:p>
            <a:pPr marL="980440" lvl="1" indent="-490220" algn="just">
              <a:lnSpc>
                <a:spcPts val="6355"/>
              </a:lnSpc>
              <a:spcBef>
                <a:spcPct val="0"/>
              </a:spcBef>
              <a:buFont typeface="Arial" panose="020B0604020202020204"/>
              <a:buChar char="•"/>
            </a:pPr>
            <a:r>
              <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rPr>
              <a:t> Income</a:t>
            </a:r>
            <a:endParaRPr lang="en-US" sz="454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14766007" y="8350222"/>
            <a:ext cx="3521993" cy="2483005"/>
          </a:xfrm>
          <a:custGeom>
            <a:avLst/>
            <a:gdLst/>
            <a:ahLst/>
            <a:cxnLst/>
            <a:rect l="l" t="t" r="r" b="b"/>
            <a:pathLst>
              <a:path w="3521993" h="2483005">
                <a:moveTo>
                  <a:pt x="0" y="0"/>
                </a:moveTo>
                <a:lnTo>
                  <a:pt x="3521993" y="0"/>
                </a:lnTo>
                <a:lnTo>
                  <a:pt x="3521993" y="2483005"/>
                </a:lnTo>
                <a:lnTo>
                  <a:pt x="0" y="2483005"/>
                </a:lnTo>
                <a:lnTo>
                  <a:pt x="0" y="0"/>
                </a:lnTo>
                <a:close/>
              </a:path>
            </a:pathLst>
          </a:custGeom>
          <a:blipFill>
            <a:blip r:embed="rId1"/>
            <a:stretch>
              <a:fillRect/>
            </a:stretch>
          </a:blipFill>
        </p:spPr>
      </p:sp>
      <p:sp>
        <p:nvSpPr>
          <p:cNvPr id="3" name="Freeform 3"/>
          <p:cNvSpPr/>
          <p:nvPr/>
        </p:nvSpPr>
        <p:spPr>
          <a:xfrm>
            <a:off x="1255788" y="1722277"/>
            <a:ext cx="12848000" cy="8005700"/>
          </a:xfrm>
          <a:custGeom>
            <a:avLst/>
            <a:gdLst/>
            <a:ahLst/>
            <a:cxnLst/>
            <a:rect l="l" t="t" r="r" b="b"/>
            <a:pathLst>
              <a:path w="12848000" h="8005700">
                <a:moveTo>
                  <a:pt x="0" y="0"/>
                </a:moveTo>
                <a:lnTo>
                  <a:pt x="12848001" y="0"/>
                </a:lnTo>
                <a:lnTo>
                  <a:pt x="12848001" y="8005701"/>
                </a:lnTo>
                <a:lnTo>
                  <a:pt x="0" y="8005701"/>
                </a:lnTo>
                <a:lnTo>
                  <a:pt x="0" y="0"/>
                </a:lnTo>
                <a:close/>
              </a:path>
            </a:pathLst>
          </a:custGeom>
          <a:blipFill>
            <a:blip r:embed="rId2"/>
            <a:stretch>
              <a:fillRect/>
            </a:stretch>
          </a:blipFill>
        </p:spPr>
      </p:sp>
      <p:sp>
        <p:nvSpPr>
          <p:cNvPr id="4" name="TextBox 4"/>
          <p:cNvSpPr txBox="1"/>
          <p:nvPr/>
        </p:nvSpPr>
        <p:spPr>
          <a:xfrm>
            <a:off x="1255788" y="477210"/>
            <a:ext cx="14511798" cy="794786"/>
          </a:xfrm>
          <a:prstGeom prst="rect">
            <a:avLst/>
          </a:prstGeom>
        </p:spPr>
        <p:txBody>
          <a:bodyPr lIns="0" tIns="0" rIns="0" bIns="0" rtlCol="0" anchor="t">
            <a:spAutoFit/>
          </a:bodyPr>
          <a:lstStyle/>
          <a:p>
            <a:pPr marL="0" lvl="0" indent="0" algn="l">
              <a:lnSpc>
                <a:spcPts val="6365"/>
              </a:lnSpc>
              <a:spcBef>
                <a:spcPct val="0"/>
              </a:spcBef>
            </a:pPr>
            <a:r>
              <a:rPr lang="en-US" sz="5305" b="1">
                <a:solidFill>
                  <a:srgbClr val="B0F4EE"/>
                </a:solidFill>
                <a:latin typeface="Montserrat Bold" panose="00000800000000000000"/>
                <a:ea typeface="Montserrat Bold" panose="00000800000000000000"/>
                <a:cs typeface="Montserrat Bold" panose="00000800000000000000"/>
                <a:sym typeface="Montserrat Bold" panose="00000800000000000000"/>
              </a:rPr>
              <a:t>Average claim risk by age category:</a:t>
            </a:r>
            <a:endParaRPr lang="en-US" sz="5305" b="1">
              <a:solidFill>
                <a:srgbClr val="B0F4EE"/>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14493501" y="8016798"/>
            <a:ext cx="3521993" cy="2483005"/>
          </a:xfrm>
          <a:custGeom>
            <a:avLst/>
            <a:gdLst/>
            <a:ahLst/>
            <a:cxnLst/>
            <a:rect l="l" t="t" r="r" b="b"/>
            <a:pathLst>
              <a:path w="3521993" h="2483005">
                <a:moveTo>
                  <a:pt x="0" y="0"/>
                </a:moveTo>
                <a:lnTo>
                  <a:pt x="3521993" y="0"/>
                </a:lnTo>
                <a:lnTo>
                  <a:pt x="3521993" y="2483004"/>
                </a:lnTo>
                <a:lnTo>
                  <a:pt x="0" y="2483004"/>
                </a:lnTo>
                <a:lnTo>
                  <a:pt x="0" y="0"/>
                </a:lnTo>
                <a:close/>
              </a:path>
            </a:pathLst>
          </a:custGeom>
          <a:blipFill>
            <a:blip r:embed="rId1"/>
            <a:stretch>
              <a:fillRect/>
            </a:stretch>
          </a:blipFill>
        </p:spPr>
      </p:sp>
      <p:sp>
        <p:nvSpPr>
          <p:cNvPr id="3" name="Freeform 3"/>
          <p:cNvSpPr/>
          <p:nvPr/>
        </p:nvSpPr>
        <p:spPr>
          <a:xfrm>
            <a:off x="1482877" y="1835147"/>
            <a:ext cx="12627820" cy="7582115"/>
          </a:xfrm>
          <a:custGeom>
            <a:avLst/>
            <a:gdLst/>
            <a:ahLst/>
            <a:cxnLst/>
            <a:rect l="l" t="t" r="r" b="b"/>
            <a:pathLst>
              <a:path w="12627820" h="7582115">
                <a:moveTo>
                  <a:pt x="0" y="0"/>
                </a:moveTo>
                <a:lnTo>
                  <a:pt x="12627820" y="0"/>
                </a:lnTo>
                <a:lnTo>
                  <a:pt x="12627820" y="7582115"/>
                </a:lnTo>
                <a:lnTo>
                  <a:pt x="0" y="7582115"/>
                </a:lnTo>
                <a:lnTo>
                  <a:pt x="0" y="0"/>
                </a:lnTo>
                <a:close/>
              </a:path>
            </a:pathLst>
          </a:custGeom>
          <a:blipFill>
            <a:blip r:embed="rId2"/>
            <a:stretch>
              <a:fillRect r="-1475"/>
            </a:stretch>
          </a:blipFill>
        </p:spPr>
      </p:sp>
      <p:sp>
        <p:nvSpPr>
          <p:cNvPr id="4" name="TextBox 4"/>
          <p:cNvSpPr txBox="1"/>
          <p:nvPr/>
        </p:nvSpPr>
        <p:spPr>
          <a:xfrm>
            <a:off x="1861118" y="638175"/>
            <a:ext cx="16154376" cy="790575"/>
          </a:xfrm>
          <a:prstGeom prst="rect">
            <a:avLst/>
          </a:prstGeom>
        </p:spPr>
        <p:txBody>
          <a:bodyPr lIns="0" tIns="0" rIns="0" bIns="0" rtlCol="0" anchor="t">
            <a:spAutoFit/>
          </a:bodyPr>
          <a:lstStyle/>
          <a:p>
            <a:pPr marL="0" lvl="0" indent="0" algn="l">
              <a:lnSpc>
                <a:spcPts val="6365"/>
              </a:lnSpc>
              <a:spcBef>
                <a:spcPct val="0"/>
              </a:spcBef>
            </a:pPr>
            <a:r>
              <a:rPr lang="en-US" sz="530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rPr>
              <a:t>Average claim risk by location:</a:t>
            </a:r>
            <a:endParaRPr lang="en-US" sz="530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363342" y="2370211"/>
            <a:ext cx="8621697" cy="5955337"/>
          </a:xfrm>
          <a:custGeom>
            <a:avLst/>
            <a:gdLst/>
            <a:ahLst/>
            <a:cxnLst/>
            <a:rect l="l" t="t" r="r" b="b"/>
            <a:pathLst>
              <a:path w="8621697" h="5955337">
                <a:moveTo>
                  <a:pt x="0" y="0"/>
                </a:moveTo>
                <a:lnTo>
                  <a:pt x="8621696" y="0"/>
                </a:lnTo>
                <a:lnTo>
                  <a:pt x="8621696" y="5955337"/>
                </a:lnTo>
                <a:lnTo>
                  <a:pt x="0" y="5955337"/>
                </a:lnTo>
                <a:lnTo>
                  <a:pt x="0" y="0"/>
                </a:lnTo>
                <a:close/>
              </a:path>
            </a:pathLst>
          </a:custGeom>
          <a:blipFill>
            <a:blip r:embed="rId1"/>
            <a:stretch>
              <a:fillRect t="-6863"/>
            </a:stretch>
          </a:blipFill>
        </p:spPr>
      </p:sp>
      <p:sp>
        <p:nvSpPr>
          <p:cNvPr id="3" name="Freeform 3"/>
          <p:cNvSpPr/>
          <p:nvPr/>
        </p:nvSpPr>
        <p:spPr>
          <a:xfrm>
            <a:off x="9534100" y="2370211"/>
            <a:ext cx="8431926" cy="5955337"/>
          </a:xfrm>
          <a:custGeom>
            <a:avLst/>
            <a:gdLst/>
            <a:ahLst/>
            <a:cxnLst/>
            <a:rect l="l" t="t" r="r" b="b"/>
            <a:pathLst>
              <a:path w="8431926" h="5955337">
                <a:moveTo>
                  <a:pt x="0" y="0"/>
                </a:moveTo>
                <a:lnTo>
                  <a:pt x="8431926" y="0"/>
                </a:lnTo>
                <a:lnTo>
                  <a:pt x="8431926" y="5955337"/>
                </a:lnTo>
                <a:lnTo>
                  <a:pt x="0" y="5955337"/>
                </a:lnTo>
                <a:lnTo>
                  <a:pt x="0" y="0"/>
                </a:lnTo>
                <a:close/>
              </a:path>
            </a:pathLst>
          </a:custGeom>
          <a:blipFill>
            <a:blip r:embed="rId2"/>
            <a:stretch>
              <a:fillRect t="-6863"/>
            </a:stretch>
          </a:blipFill>
        </p:spPr>
      </p:sp>
      <p:sp>
        <p:nvSpPr>
          <p:cNvPr id="4" name="Freeform 4"/>
          <p:cNvSpPr/>
          <p:nvPr/>
        </p:nvSpPr>
        <p:spPr>
          <a:xfrm>
            <a:off x="14689007" y="8016798"/>
            <a:ext cx="3521993" cy="2483005"/>
          </a:xfrm>
          <a:custGeom>
            <a:avLst/>
            <a:gdLst/>
            <a:ahLst/>
            <a:cxnLst/>
            <a:rect l="l" t="t" r="r" b="b"/>
            <a:pathLst>
              <a:path w="3521993" h="2483005">
                <a:moveTo>
                  <a:pt x="0" y="0"/>
                </a:moveTo>
                <a:lnTo>
                  <a:pt x="3521992" y="0"/>
                </a:lnTo>
                <a:lnTo>
                  <a:pt x="3521992" y="2483004"/>
                </a:lnTo>
                <a:lnTo>
                  <a:pt x="0" y="2483004"/>
                </a:lnTo>
                <a:lnTo>
                  <a:pt x="0" y="0"/>
                </a:lnTo>
                <a:close/>
              </a:path>
            </a:pathLst>
          </a:custGeom>
          <a:blipFill>
            <a:blip r:embed="rId3"/>
            <a:stretch>
              <a:fillRect/>
            </a:stretch>
          </a:blipFill>
        </p:spPr>
      </p:sp>
      <p:sp>
        <p:nvSpPr>
          <p:cNvPr id="5" name="TextBox 5"/>
          <p:cNvSpPr txBox="1"/>
          <p:nvPr/>
        </p:nvSpPr>
        <p:spPr>
          <a:xfrm>
            <a:off x="4674190" y="104775"/>
            <a:ext cx="16154376" cy="790575"/>
          </a:xfrm>
          <a:prstGeom prst="rect">
            <a:avLst/>
          </a:prstGeom>
        </p:spPr>
        <p:txBody>
          <a:bodyPr lIns="0" tIns="0" rIns="0" bIns="0" rtlCol="0" anchor="t">
            <a:spAutoFit/>
          </a:bodyPr>
          <a:lstStyle/>
          <a:p>
            <a:pPr marL="0" lvl="0" indent="0" algn="l">
              <a:lnSpc>
                <a:spcPts val="6365"/>
              </a:lnSpc>
              <a:spcBef>
                <a:spcPct val="0"/>
              </a:spcBef>
            </a:pPr>
            <a:r>
              <a:rPr lang="en-US" sz="530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rPr>
              <a:t>Average claim risk for:</a:t>
            </a:r>
            <a:endParaRPr lang="en-US" sz="530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6" name="TextBox 6"/>
          <p:cNvSpPr txBox="1"/>
          <p:nvPr/>
        </p:nvSpPr>
        <p:spPr>
          <a:xfrm>
            <a:off x="1456912" y="1420674"/>
            <a:ext cx="5140586" cy="790575"/>
          </a:xfrm>
          <a:prstGeom prst="rect">
            <a:avLst/>
          </a:prstGeom>
        </p:spPr>
        <p:txBody>
          <a:bodyPr lIns="0" tIns="0" rIns="0" bIns="0" rtlCol="0" anchor="t">
            <a:spAutoFit/>
          </a:bodyPr>
          <a:lstStyle/>
          <a:p>
            <a:pPr marL="0" lvl="0" indent="0" algn="l">
              <a:lnSpc>
                <a:spcPts val="6365"/>
              </a:lnSpc>
              <a:spcBef>
                <a:spcPct val="0"/>
              </a:spcBef>
            </a:pPr>
            <a:r>
              <a:rPr lang="en-US" sz="5305">
                <a:solidFill>
                  <a:srgbClr val="F5F68B"/>
                </a:solidFill>
                <a:latin typeface="Montserrat" panose="00000500000000000000"/>
                <a:ea typeface="Montserrat" panose="00000500000000000000"/>
                <a:cs typeface="Montserrat" panose="00000500000000000000"/>
                <a:sym typeface="Montserrat" panose="00000500000000000000"/>
              </a:rPr>
              <a:t>Martial Status:</a:t>
            </a:r>
            <a:endParaRPr lang="en-US" sz="5305">
              <a:solidFill>
                <a:srgbClr val="F5F68B"/>
              </a:solidFill>
              <a:latin typeface="Montserrat" panose="00000500000000000000"/>
              <a:ea typeface="Montserrat" panose="00000500000000000000"/>
              <a:cs typeface="Montserrat" panose="00000500000000000000"/>
              <a:sym typeface="Montserrat" panose="00000500000000000000"/>
            </a:endParaRPr>
          </a:p>
        </p:txBody>
      </p:sp>
      <p:sp>
        <p:nvSpPr>
          <p:cNvPr id="7" name="TextBox 7"/>
          <p:cNvSpPr txBox="1"/>
          <p:nvPr/>
        </p:nvSpPr>
        <p:spPr>
          <a:xfrm>
            <a:off x="12118714" y="1420674"/>
            <a:ext cx="5140586" cy="790575"/>
          </a:xfrm>
          <a:prstGeom prst="rect">
            <a:avLst/>
          </a:prstGeom>
        </p:spPr>
        <p:txBody>
          <a:bodyPr lIns="0" tIns="0" rIns="0" bIns="0" rtlCol="0" anchor="t">
            <a:spAutoFit/>
          </a:bodyPr>
          <a:lstStyle/>
          <a:p>
            <a:pPr marL="0" lvl="0" indent="0" algn="l">
              <a:lnSpc>
                <a:spcPts val="6365"/>
              </a:lnSpc>
              <a:spcBef>
                <a:spcPct val="0"/>
              </a:spcBef>
            </a:pPr>
            <a:r>
              <a:rPr lang="en-US" sz="5305">
                <a:solidFill>
                  <a:srgbClr val="F5F68B"/>
                </a:solidFill>
                <a:latin typeface="Montserrat" panose="00000500000000000000"/>
                <a:ea typeface="Montserrat" panose="00000500000000000000"/>
                <a:cs typeface="Montserrat" panose="00000500000000000000"/>
                <a:sym typeface="Montserrat" panose="00000500000000000000"/>
              </a:rPr>
              <a:t>Gender:</a:t>
            </a:r>
            <a:endParaRPr lang="en-US" sz="5305">
              <a:solidFill>
                <a:srgbClr val="F5F68B"/>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1959763" y="2115133"/>
            <a:ext cx="11741761" cy="7476592"/>
          </a:xfrm>
          <a:custGeom>
            <a:avLst/>
            <a:gdLst/>
            <a:ahLst/>
            <a:cxnLst/>
            <a:rect l="l" t="t" r="r" b="b"/>
            <a:pathLst>
              <a:path w="11741761" h="7476592">
                <a:moveTo>
                  <a:pt x="0" y="0"/>
                </a:moveTo>
                <a:lnTo>
                  <a:pt x="11741761" y="0"/>
                </a:lnTo>
                <a:lnTo>
                  <a:pt x="11741761" y="7476592"/>
                </a:lnTo>
                <a:lnTo>
                  <a:pt x="0" y="7476592"/>
                </a:lnTo>
                <a:lnTo>
                  <a:pt x="0" y="0"/>
                </a:lnTo>
                <a:close/>
              </a:path>
            </a:pathLst>
          </a:custGeom>
          <a:blipFill>
            <a:blip r:embed="rId1"/>
            <a:stretch>
              <a:fillRect/>
            </a:stretch>
          </a:blipFill>
        </p:spPr>
      </p:sp>
      <p:sp>
        <p:nvSpPr>
          <p:cNvPr id="3" name="TextBox 3"/>
          <p:cNvSpPr txBox="1"/>
          <p:nvPr/>
        </p:nvSpPr>
        <p:spPr>
          <a:xfrm>
            <a:off x="1104924" y="761578"/>
            <a:ext cx="17183076" cy="851050"/>
          </a:xfrm>
          <a:prstGeom prst="rect">
            <a:avLst/>
          </a:prstGeom>
        </p:spPr>
        <p:txBody>
          <a:bodyPr lIns="0" tIns="0" rIns="0" bIns="0" rtlCol="0" anchor="t">
            <a:spAutoFit/>
          </a:bodyPr>
          <a:lstStyle/>
          <a:p>
            <a:pPr marL="0" lvl="0" indent="0" algn="l">
              <a:lnSpc>
                <a:spcPts val="6770"/>
              </a:lnSpc>
              <a:spcBef>
                <a:spcPct val="0"/>
              </a:spcBef>
            </a:pPr>
            <a:r>
              <a:rPr lang="en-US" sz="564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rPr>
              <a:t>Average claim risk by credit score:</a:t>
            </a:r>
            <a:endParaRPr lang="en-US" sz="5645" b="1" u="none" strike="noStrike">
              <a:solidFill>
                <a:srgbClr val="B0F4EE"/>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4" name="Freeform 4"/>
          <p:cNvSpPr/>
          <p:nvPr/>
        </p:nvSpPr>
        <p:spPr>
          <a:xfrm>
            <a:off x="14766007" y="8350222"/>
            <a:ext cx="3521993" cy="2483005"/>
          </a:xfrm>
          <a:custGeom>
            <a:avLst/>
            <a:gdLst/>
            <a:ahLst/>
            <a:cxnLst/>
            <a:rect l="l" t="t" r="r" b="b"/>
            <a:pathLst>
              <a:path w="3521993" h="2483005">
                <a:moveTo>
                  <a:pt x="0" y="0"/>
                </a:moveTo>
                <a:lnTo>
                  <a:pt x="3521993" y="0"/>
                </a:lnTo>
                <a:lnTo>
                  <a:pt x="3521993" y="2483005"/>
                </a:lnTo>
                <a:lnTo>
                  <a:pt x="0" y="2483005"/>
                </a:lnTo>
                <a:lnTo>
                  <a:pt x="0" y="0"/>
                </a:lnTo>
                <a:close/>
              </a:path>
            </a:pathLst>
          </a:custGeom>
          <a:blipFill>
            <a:blip r:embed="rId2"/>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1278497" y="8282096"/>
            <a:ext cx="3521993" cy="2483005"/>
          </a:xfrm>
          <a:custGeom>
            <a:avLst/>
            <a:gdLst/>
            <a:ahLst/>
            <a:cxnLst/>
            <a:rect l="l" t="t" r="r" b="b"/>
            <a:pathLst>
              <a:path w="3521993" h="2483005">
                <a:moveTo>
                  <a:pt x="0" y="0"/>
                </a:moveTo>
                <a:lnTo>
                  <a:pt x="3521993" y="0"/>
                </a:lnTo>
                <a:lnTo>
                  <a:pt x="3521993" y="2483004"/>
                </a:lnTo>
                <a:lnTo>
                  <a:pt x="0" y="2483004"/>
                </a:lnTo>
                <a:lnTo>
                  <a:pt x="0" y="0"/>
                </a:lnTo>
                <a:close/>
              </a:path>
            </a:pathLst>
          </a:custGeom>
          <a:blipFill>
            <a:blip r:embed="rId1"/>
            <a:stretch>
              <a:fillRect/>
            </a:stretch>
          </a:blipFill>
        </p:spPr>
      </p:sp>
      <p:sp>
        <p:nvSpPr>
          <p:cNvPr id="3" name="Freeform 3"/>
          <p:cNvSpPr/>
          <p:nvPr/>
        </p:nvSpPr>
        <p:spPr>
          <a:xfrm>
            <a:off x="7500457" y="1028700"/>
            <a:ext cx="9949785" cy="8342988"/>
          </a:xfrm>
          <a:custGeom>
            <a:avLst/>
            <a:gdLst/>
            <a:ahLst/>
            <a:cxnLst/>
            <a:rect l="l" t="t" r="r" b="b"/>
            <a:pathLst>
              <a:path w="9949785" h="8342988">
                <a:moveTo>
                  <a:pt x="0" y="0"/>
                </a:moveTo>
                <a:lnTo>
                  <a:pt x="9949786" y="0"/>
                </a:lnTo>
                <a:lnTo>
                  <a:pt x="9949786" y="8342988"/>
                </a:lnTo>
                <a:lnTo>
                  <a:pt x="0" y="8342988"/>
                </a:lnTo>
                <a:lnTo>
                  <a:pt x="0" y="0"/>
                </a:lnTo>
                <a:close/>
              </a:path>
            </a:pathLst>
          </a:custGeom>
          <a:blipFill>
            <a:blip r:embed="rId2"/>
            <a:stretch>
              <a:fillRect/>
            </a:stretch>
          </a:blipFill>
        </p:spPr>
      </p:sp>
      <p:grpSp>
        <p:nvGrpSpPr>
          <p:cNvPr id="4" name="Group 4"/>
          <p:cNvGrpSpPr/>
          <p:nvPr/>
        </p:nvGrpSpPr>
        <p:grpSpPr>
          <a:xfrm rot="0">
            <a:off x="847029" y="3601047"/>
            <a:ext cx="4809451" cy="3198294"/>
            <a:chOff x="0" y="0"/>
            <a:chExt cx="6412601" cy="4264392"/>
          </a:xfrm>
        </p:grpSpPr>
        <p:sp>
          <p:nvSpPr>
            <p:cNvPr id="5" name="TextBox 5"/>
            <p:cNvSpPr txBox="1"/>
            <p:nvPr/>
          </p:nvSpPr>
          <p:spPr>
            <a:xfrm>
              <a:off x="502213" y="0"/>
              <a:ext cx="5910388" cy="3411513"/>
            </a:xfrm>
            <a:prstGeom prst="rect">
              <a:avLst/>
            </a:prstGeom>
          </p:spPr>
          <p:txBody>
            <a:bodyPr lIns="0" tIns="0" rIns="0" bIns="0" rtlCol="0" anchor="t">
              <a:spAutoFit/>
            </a:bodyPr>
            <a:lstStyle/>
            <a:p>
              <a:pPr algn="ctr">
                <a:lnSpc>
                  <a:spcPts val="5105"/>
                </a:lnSpc>
                <a:spcBef>
                  <a:spcPct val="0"/>
                </a:spcBef>
              </a:pPr>
              <a:r>
                <a:rPr lang="en-US" sz="4255" b="1">
                  <a:solidFill>
                    <a:srgbClr val="CEC1FB"/>
                  </a:solidFill>
                  <a:latin typeface="Montserrat Bold" panose="00000800000000000000"/>
                  <a:ea typeface="Montserrat Bold" panose="00000800000000000000"/>
                  <a:cs typeface="Montserrat Bold" panose="00000800000000000000"/>
                  <a:sym typeface="Montserrat Bold" panose="00000800000000000000"/>
                </a:rPr>
                <a:t>  </a:t>
              </a:r>
              <a:r>
                <a:rPr lang="en-US" sz="4255" b="1">
                  <a:solidFill>
                    <a:srgbClr val="CEC1FB"/>
                  </a:solidFill>
                  <a:latin typeface="Montserrat Bold" panose="00000800000000000000"/>
                  <a:ea typeface="Montserrat Bold" panose="00000800000000000000"/>
                  <a:cs typeface="Montserrat Bold" panose="00000800000000000000"/>
                  <a:sym typeface="Montserrat Bold" panose="00000800000000000000"/>
                </a:rPr>
                <a:t>Accuracy:</a:t>
              </a:r>
              <a:r>
                <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rPr>
                <a:t> 0.85</a:t>
              </a:r>
              <a:endPar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5105"/>
                </a:lnSpc>
                <a:spcBef>
                  <a:spcPct val="0"/>
                </a:spcBef>
              </a:pPr>
              <a:r>
                <a:rPr lang="en-US" sz="4255" b="1">
                  <a:solidFill>
                    <a:srgbClr val="CEC1FB"/>
                  </a:solidFill>
                  <a:latin typeface="Montserrat Bold" panose="00000800000000000000"/>
                  <a:ea typeface="Montserrat Bold" panose="00000800000000000000"/>
                  <a:cs typeface="Montserrat Bold" panose="00000800000000000000"/>
                  <a:sym typeface="Montserrat Bold" panose="00000800000000000000"/>
                </a:rPr>
                <a:t>F1 Score:</a:t>
              </a:r>
              <a:r>
                <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rPr>
                <a:t> 0.76</a:t>
              </a:r>
              <a:endPar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5105"/>
                </a:lnSpc>
                <a:spcBef>
                  <a:spcPct val="0"/>
                </a:spcBef>
              </a:pPr>
              <a:r>
                <a:rPr lang="en-US" sz="4255" b="1">
                  <a:solidFill>
                    <a:srgbClr val="CEC1FB"/>
                  </a:solidFill>
                  <a:latin typeface="Montserrat Bold" panose="00000800000000000000"/>
                  <a:ea typeface="Montserrat Bold" panose="00000800000000000000"/>
                  <a:cs typeface="Montserrat Bold" panose="00000800000000000000"/>
                  <a:sym typeface="Montserrat Bold" panose="00000800000000000000"/>
                </a:rPr>
                <a:t>  Precision: </a:t>
              </a:r>
              <a:r>
                <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rPr>
                <a:t>0.77</a:t>
              </a:r>
              <a:endPar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5105"/>
                </a:lnSpc>
                <a:spcBef>
                  <a:spcPct val="0"/>
                </a:spcBef>
              </a:pPr>
            </a:p>
          </p:txBody>
        </p:sp>
        <p:sp>
          <p:nvSpPr>
            <p:cNvPr id="6" name="TextBox 6"/>
            <p:cNvSpPr txBox="1"/>
            <p:nvPr/>
          </p:nvSpPr>
          <p:spPr>
            <a:xfrm>
              <a:off x="0" y="2558635"/>
              <a:ext cx="6104245" cy="1705757"/>
            </a:xfrm>
            <a:prstGeom prst="rect">
              <a:avLst/>
            </a:prstGeom>
          </p:spPr>
          <p:txBody>
            <a:bodyPr lIns="0" tIns="0" rIns="0" bIns="0" rtlCol="0" anchor="t">
              <a:spAutoFit/>
            </a:bodyPr>
            <a:lstStyle/>
            <a:p>
              <a:pPr algn="ctr">
                <a:lnSpc>
                  <a:spcPts val="5105"/>
                </a:lnSpc>
                <a:spcBef>
                  <a:spcPct val="0"/>
                </a:spcBef>
              </a:pPr>
              <a:r>
                <a:rPr lang="en-US" sz="4255" b="1">
                  <a:solidFill>
                    <a:srgbClr val="CEC1FB"/>
                  </a:solidFill>
                  <a:latin typeface="Montserrat Bold" panose="00000800000000000000"/>
                  <a:ea typeface="Montserrat Bold" panose="00000800000000000000"/>
                  <a:cs typeface="Montserrat Bold" panose="00000800000000000000"/>
                  <a:sym typeface="Montserrat Bold" panose="00000800000000000000"/>
                </a:rPr>
                <a:t>Recall: </a:t>
              </a:r>
              <a:r>
                <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rPr>
                <a:t>0.75</a:t>
              </a:r>
              <a:endParaRPr lang="en-US" sz="425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5105"/>
                </a:lnSpc>
                <a:spcBef>
                  <a:spcPct val="0"/>
                </a:spcBef>
              </a:pPr>
            </a:p>
          </p:txBody>
        </p:sp>
      </p:grpSp>
      <p:sp>
        <p:nvSpPr>
          <p:cNvPr id="7" name="TextBox 7"/>
          <p:cNvSpPr txBox="1"/>
          <p:nvPr/>
        </p:nvSpPr>
        <p:spPr>
          <a:xfrm>
            <a:off x="1459905" y="1966264"/>
            <a:ext cx="16154376" cy="895350"/>
          </a:xfrm>
          <a:prstGeom prst="rect">
            <a:avLst/>
          </a:prstGeom>
        </p:spPr>
        <p:txBody>
          <a:bodyPr lIns="0" tIns="0" rIns="0" bIns="0" rtlCol="0" anchor="t">
            <a:spAutoFit/>
          </a:bodyPr>
          <a:lstStyle/>
          <a:p>
            <a:pPr marL="0" lvl="0" indent="0" algn="l">
              <a:lnSpc>
                <a:spcPts val="7085"/>
              </a:lnSpc>
              <a:spcBef>
                <a:spcPct val="0"/>
              </a:spcBef>
            </a:pPr>
            <a:r>
              <a:rPr lang="en-US" sz="5905" b="1">
                <a:solidFill>
                  <a:srgbClr val="FFF4D3"/>
                </a:solidFill>
                <a:latin typeface="Montserrat Bold" panose="00000800000000000000"/>
                <a:ea typeface="Montserrat Bold" panose="00000800000000000000"/>
                <a:cs typeface="Montserrat Bold" panose="00000800000000000000"/>
                <a:sym typeface="Montserrat Bold" panose="00000800000000000000"/>
              </a:rPr>
              <a:t>Results:</a:t>
            </a:r>
            <a:endParaRPr lang="en-US" sz="5905" b="1">
              <a:solidFill>
                <a:srgbClr val="FFF4D3"/>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2000">
              <a:srgbClr val="E12B9C">
                <a:alpha val="100000"/>
              </a:srgbClr>
            </a:gs>
            <a:gs pos="24000">
              <a:srgbClr val="2F1F65">
                <a:alpha val="100000"/>
              </a:srgbClr>
            </a:gs>
            <a:gs pos="40000">
              <a:srgbClr val="2F1F65">
                <a:alpha val="100000"/>
              </a:srgbClr>
            </a:gs>
            <a:gs pos="76000">
              <a:srgbClr val="2F1F65">
                <a:alpha val="100000"/>
              </a:srgbClr>
            </a:gs>
            <a:gs pos="100000">
              <a:srgbClr val="DC893C">
                <a:alpha val="100000"/>
              </a:srgbClr>
            </a:gs>
            <a:gs pos="100000">
              <a:srgbClr val="DC893C">
                <a:alpha val="100000"/>
              </a:srgbClr>
            </a:gs>
          </a:gsLst>
          <a:lin ang="8099331"/>
        </a:gradFill>
        <a:effectLst/>
      </p:bgPr>
    </p:bg>
    <p:spTree>
      <p:nvGrpSpPr>
        <p:cNvPr id="1" name=""/>
        <p:cNvGrpSpPr/>
        <p:nvPr/>
      </p:nvGrpSpPr>
      <p:grpSpPr>
        <a:xfrm>
          <a:off x="0" y="0"/>
          <a:ext cx="0" cy="0"/>
          <a:chOff x="0" y="0"/>
          <a:chExt cx="0" cy="0"/>
        </a:xfrm>
      </p:grpSpPr>
      <p:grpSp>
        <p:nvGrpSpPr>
          <p:cNvPr id="2" name="Group 2"/>
          <p:cNvGrpSpPr/>
          <p:nvPr/>
        </p:nvGrpSpPr>
        <p:grpSpPr>
          <a:xfrm rot="0">
            <a:off x="17107400" y="5257800"/>
            <a:ext cx="508600" cy="509900"/>
            <a:chOff x="0" y="0"/>
            <a:chExt cx="678133" cy="679867"/>
          </a:xfrm>
        </p:grpSpPr>
        <p:sp>
          <p:nvSpPr>
            <p:cNvPr id="3" name="Freeform 3"/>
            <p:cNvSpPr/>
            <p:nvPr/>
          </p:nvSpPr>
          <p:spPr>
            <a:xfrm>
              <a:off x="0" y="0"/>
              <a:ext cx="678180" cy="679831"/>
            </a:xfrm>
            <a:custGeom>
              <a:avLst/>
              <a:gdLst/>
              <a:ahLst/>
              <a:cxnLst/>
              <a:rect l="l" t="t" r="r" b="b"/>
              <a:pathLst>
                <a:path w="678180" h="679831">
                  <a:moveTo>
                    <a:pt x="335788" y="199263"/>
                  </a:moveTo>
                  <a:cubicBezTo>
                    <a:pt x="260096" y="199263"/>
                    <a:pt x="197485" y="261747"/>
                    <a:pt x="197485" y="337566"/>
                  </a:cubicBezTo>
                  <a:cubicBezTo>
                    <a:pt x="197485" y="411607"/>
                    <a:pt x="259969" y="474218"/>
                    <a:pt x="335788" y="474218"/>
                  </a:cubicBezTo>
                  <a:cubicBezTo>
                    <a:pt x="411607" y="474218"/>
                    <a:pt x="472440" y="411480"/>
                    <a:pt x="472440" y="337439"/>
                  </a:cubicBezTo>
                  <a:cubicBezTo>
                    <a:pt x="472440" y="261747"/>
                    <a:pt x="411480" y="199136"/>
                    <a:pt x="335788" y="199136"/>
                  </a:cubicBezTo>
                  <a:close/>
                  <a:moveTo>
                    <a:pt x="335788" y="0"/>
                  </a:moveTo>
                  <a:cubicBezTo>
                    <a:pt x="520192" y="0"/>
                    <a:pt x="678180" y="151511"/>
                    <a:pt x="678180" y="337439"/>
                  </a:cubicBezTo>
                  <a:cubicBezTo>
                    <a:pt x="678180" y="521716"/>
                    <a:pt x="520192" y="679831"/>
                    <a:pt x="335788" y="679831"/>
                  </a:cubicBezTo>
                  <a:cubicBezTo>
                    <a:pt x="149860" y="679831"/>
                    <a:pt x="0" y="521843"/>
                    <a:pt x="0" y="337439"/>
                  </a:cubicBezTo>
                  <a:cubicBezTo>
                    <a:pt x="0" y="151511"/>
                    <a:pt x="149860" y="0"/>
                    <a:pt x="335788" y="0"/>
                  </a:cubicBezTo>
                  <a:close/>
                </a:path>
              </a:pathLst>
            </a:custGeom>
            <a:solidFill>
              <a:srgbClr val="FFFFFF"/>
            </a:solidFill>
          </p:spPr>
        </p:sp>
      </p:grpSp>
      <p:sp>
        <p:nvSpPr>
          <p:cNvPr id="4" name="TextBox 4"/>
          <p:cNvSpPr txBox="1"/>
          <p:nvPr/>
        </p:nvSpPr>
        <p:spPr>
          <a:xfrm>
            <a:off x="1600200" y="2248123"/>
            <a:ext cx="14529389" cy="5468000"/>
          </a:xfrm>
          <a:prstGeom prst="rect">
            <a:avLst/>
          </a:prstGeom>
        </p:spPr>
        <p:txBody>
          <a:bodyPr lIns="0" tIns="0" rIns="0" bIns="0" rtlCol="0" anchor="t">
            <a:spAutoFit/>
          </a:bodyPr>
          <a:lstStyle/>
          <a:p>
            <a:pPr algn="ctr">
              <a:lnSpc>
                <a:spcPts val="14325"/>
              </a:lnSpc>
            </a:pPr>
            <a:r>
              <a:rPr lang="en-US" sz="11940" b="1">
                <a:solidFill>
                  <a:srgbClr val="FFFFFF"/>
                </a:solidFill>
                <a:latin typeface="Montserrat Bold" panose="00000800000000000000"/>
                <a:ea typeface="Montserrat Bold" panose="00000800000000000000"/>
                <a:cs typeface="Montserrat Bold" panose="00000800000000000000"/>
                <a:sym typeface="Montserrat Bold" panose="00000800000000000000"/>
              </a:rPr>
              <a:t>Thank you for your attention!</a:t>
            </a:r>
            <a:endParaRPr lang="en-US" sz="11940"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14325"/>
              </a:lnSpc>
            </a:pPr>
          </a:p>
        </p:txBody>
      </p:sp>
      <p:sp>
        <p:nvSpPr>
          <p:cNvPr id="5" name="Freeform 5"/>
          <p:cNvSpPr/>
          <p:nvPr/>
        </p:nvSpPr>
        <p:spPr>
          <a:xfrm>
            <a:off x="491333" y="9369838"/>
            <a:ext cx="540163" cy="540163"/>
          </a:xfrm>
          <a:custGeom>
            <a:avLst/>
            <a:gdLst/>
            <a:ahLst/>
            <a:cxnLst/>
            <a:rect l="l" t="t" r="r" b="b"/>
            <a:pathLst>
              <a:path w="540163" h="540163">
                <a:moveTo>
                  <a:pt x="0" y="0"/>
                </a:moveTo>
                <a:lnTo>
                  <a:pt x="540163" y="0"/>
                </a:lnTo>
                <a:lnTo>
                  <a:pt x="540163" y="540163"/>
                </a:lnTo>
                <a:lnTo>
                  <a:pt x="0" y="54016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6579331" y="9386126"/>
            <a:ext cx="615169" cy="723729"/>
          </a:xfrm>
          <a:custGeom>
            <a:avLst/>
            <a:gdLst/>
            <a:ahLst/>
            <a:cxnLst/>
            <a:rect l="l" t="t" r="r" b="b"/>
            <a:pathLst>
              <a:path w="615169" h="723729">
                <a:moveTo>
                  <a:pt x="0" y="0"/>
                </a:moveTo>
                <a:lnTo>
                  <a:pt x="615170" y="0"/>
                </a:lnTo>
                <a:lnTo>
                  <a:pt x="615170" y="723729"/>
                </a:lnTo>
                <a:lnTo>
                  <a:pt x="0" y="72372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491333" y="8329533"/>
            <a:ext cx="5189513" cy="542925"/>
          </a:xfrm>
          <a:prstGeom prst="rect">
            <a:avLst/>
          </a:prstGeom>
        </p:spPr>
        <p:txBody>
          <a:bodyPr lIns="0" tIns="0" rIns="0" bIns="0" rtlCol="0" anchor="t">
            <a:spAutoFit/>
          </a:bodyPr>
          <a:lstStyle/>
          <a:p>
            <a:pPr algn="l">
              <a:lnSpc>
                <a:spcPts val="4295"/>
              </a:lnSpc>
            </a:pPr>
            <a:r>
              <a:rPr lang="en-US" sz="3580" b="1">
                <a:solidFill>
                  <a:srgbClr val="BDD5EA"/>
                </a:solidFill>
                <a:latin typeface="Montserrat Bold" panose="00000800000000000000"/>
                <a:ea typeface="Montserrat Bold" panose="00000800000000000000"/>
                <a:cs typeface="Montserrat Bold" panose="00000800000000000000"/>
                <a:sym typeface="Montserrat Bold" panose="00000800000000000000"/>
              </a:rPr>
              <a:t>CONTACTS:</a:t>
            </a:r>
            <a:endParaRPr lang="en-US" sz="3580" b="1">
              <a:solidFill>
                <a:srgbClr val="BDD5EA"/>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8" name="TextBox 8"/>
          <p:cNvSpPr txBox="1"/>
          <p:nvPr/>
        </p:nvSpPr>
        <p:spPr>
          <a:xfrm>
            <a:off x="1210657" y="9422140"/>
            <a:ext cx="5189513" cy="523875"/>
          </a:xfrm>
          <a:prstGeom prst="rect">
            <a:avLst/>
          </a:prstGeom>
        </p:spPr>
        <p:txBody>
          <a:bodyPr lIns="0" tIns="0" rIns="0" bIns="0" rtlCol="0" anchor="t">
            <a:spAutoFit/>
          </a:bodyPr>
          <a:lstStyle/>
          <a:p>
            <a:pPr algn="l">
              <a:lnSpc>
                <a:spcPts val="4175"/>
              </a:lnSpc>
            </a:pPr>
            <a:r>
              <a:rPr lang="en-US" sz="3480">
                <a:solidFill>
                  <a:srgbClr val="FFFFFF"/>
                </a:solidFill>
                <a:latin typeface="Montserrat" panose="00000500000000000000"/>
                <a:ea typeface="Montserrat" panose="00000500000000000000"/>
                <a:cs typeface="Montserrat" panose="00000500000000000000"/>
                <a:sym typeface="Montserrat" panose="00000500000000000000"/>
              </a:rPr>
              <a:t>Aytan Mardaliyeva</a:t>
            </a:r>
            <a:endParaRPr lang="en-US" sz="3480">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9" name="TextBox 9"/>
          <p:cNvSpPr txBox="1"/>
          <p:nvPr/>
        </p:nvSpPr>
        <p:spPr>
          <a:xfrm>
            <a:off x="7484128" y="9386126"/>
            <a:ext cx="7414980" cy="523875"/>
          </a:xfrm>
          <a:prstGeom prst="rect">
            <a:avLst/>
          </a:prstGeom>
        </p:spPr>
        <p:txBody>
          <a:bodyPr lIns="0" tIns="0" rIns="0" bIns="0" rtlCol="0" anchor="t">
            <a:spAutoFit/>
          </a:bodyPr>
          <a:lstStyle/>
          <a:p>
            <a:pPr algn="l">
              <a:lnSpc>
                <a:spcPts val="4175"/>
              </a:lnSpc>
            </a:pPr>
            <a:r>
              <a:rPr lang="en-US" sz="3480">
                <a:solidFill>
                  <a:srgbClr val="FFFFFF"/>
                </a:solidFill>
                <a:latin typeface="Montserrat" panose="00000500000000000000"/>
                <a:ea typeface="Montserrat" panose="00000500000000000000"/>
                <a:cs typeface="Montserrat" panose="00000500000000000000"/>
                <a:sym typeface="Montserrat" panose="00000500000000000000"/>
              </a:rPr>
              <a:t>aytenmerdeliyeva@gmail.com</a:t>
            </a:r>
            <a:endParaRPr lang="en-US" sz="3480">
              <a:solidFill>
                <a:srgbClr val="FFFFFF"/>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grpSp>
        <p:nvGrpSpPr>
          <p:cNvPr id="2" name="Group 2"/>
          <p:cNvGrpSpPr/>
          <p:nvPr/>
        </p:nvGrpSpPr>
        <p:grpSpPr>
          <a:xfrm rot="0">
            <a:off x="17277600" y="440000"/>
            <a:ext cx="149400" cy="192800"/>
            <a:chOff x="0" y="0"/>
            <a:chExt cx="199200" cy="257067"/>
          </a:xfrm>
        </p:grpSpPr>
        <p:sp>
          <p:nvSpPr>
            <p:cNvPr id="3" name="Freeform 3"/>
            <p:cNvSpPr/>
            <p:nvPr/>
          </p:nvSpPr>
          <p:spPr>
            <a:xfrm>
              <a:off x="0" y="127"/>
              <a:ext cx="199136" cy="257048"/>
            </a:xfrm>
            <a:custGeom>
              <a:avLst/>
              <a:gdLst/>
              <a:ahLst/>
              <a:cxnLst/>
              <a:rect l="l" t="t" r="r" b="b"/>
              <a:pathLst>
                <a:path w="199136" h="257048">
                  <a:moveTo>
                    <a:pt x="64389" y="0"/>
                  </a:moveTo>
                  <a:cubicBezTo>
                    <a:pt x="33147" y="0"/>
                    <a:pt x="0" y="22733"/>
                    <a:pt x="0" y="55753"/>
                  </a:cubicBezTo>
                  <a:lnTo>
                    <a:pt x="0" y="194056"/>
                  </a:lnTo>
                  <a:cubicBezTo>
                    <a:pt x="0" y="231902"/>
                    <a:pt x="33655" y="257048"/>
                    <a:pt x="65151" y="257048"/>
                  </a:cubicBezTo>
                  <a:cubicBezTo>
                    <a:pt x="78867" y="257048"/>
                    <a:pt x="92202" y="252349"/>
                    <a:pt x="102108" y="241808"/>
                  </a:cubicBezTo>
                  <a:lnTo>
                    <a:pt x="171196" y="172720"/>
                  </a:lnTo>
                  <a:cubicBezTo>
                    <a:pt x="199136" y="146431"/>
                    <a:pt x="199136" y="111760"/>
                    <a:pt x="171196" y="83820"/>
                  </a:cubicBezTo>
                  <a:lnTo>
                    <a:pt x="102108" y="14605"/>
                  </a:lnTo>
                  <a:cubicBezTo>
                    <a:pt x="91948" y="4445"/>
                    <a:pt x="78359" y="0"/>
                    <a:pt x="64389" y="0"/>
                  </a:cubicBezTo>
                  <a:close/>
                </a:path>
              </a:pathLst>
            </a:custGeom>
            <a:solidFill>
              <a:srgbClr val="FFFFFF"/>
            </a:solidFill>
          </p:spPr>
        </p:sp>
      </p:grpSp>
      <p:sp>
        <p:nvSpPr>
          <p:cNvPr id="4" name="Freeform 4"/>
          <p:cNvSpPr/>
          <p:nvPr/>
        </p:nvSpPr>
        <p:spPr>
          <a:xfrm rot="-5384497">
            <a:off x="17640741" y="8537016"/>
            <a:ext cx="1001734" cy="607301"/>
          </a:xfrm>
          <a:custGeom>
            <a:avLst/>
            <a:gdLst/>
            <a:ahLst/>
            <a:cxnLst/>
            <a:rect l="l" t="t" r="r" b="b"/>
            <a:pathLst>
              <a:path w="1001734" h="607301">
                <a:moveTo>
                  <a:pt x="0" y="0"/>
                </a:moveTo>
                <a:lnTo>
                  <a:pt x="1001733" y="0"/>
                </a:lnTo>
                <a:lnTo>
                  <a:pt x="1001733" y="607301"/>
                </a:lnTo>
                <a:lnTo>
                  <a:pt x="0" y="60730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709245" y="430881"/>
            <a:ext cx="6270114" cy="851208"/>
          </a:xfrm>
          <a:prstGeom prst="rect">
            <a:avLst/>
          </a:prstGeom>
        </p:spPr>
        <p:txBody>
          <a:bodyPr lIns="0" tIns="0" rIns="0" bIns="0" rtlCol="0" anchor="t">
            <a:spAutoFit/>
          </a:bodyPr>
          <a:lstStyle/>
          <a:p>
            <a:pPr marL="0" lvl="0" indent="0" algn="l">
              <a:lnSpc>
                <a:spcPts val="6675"/>
              </a:lnSpc>
              <a:spcBef>
                <a:spcPct val="0"/>
              </a:spcBef>
            </a:pPr>
            <a:r>
              <a:rPr lang="en-US" sz="5560" b="1" u="none" strike="noStrike">
                <a:solidFill>
                  <a:srgbClr val="EAD9CE"/>
                </a:solidFill>
                <a:latin typeface="Montserrat Bold" panose="00000800000000000000"/>
                <a:ea typeface="Montserrat Bold" panose="00000800000000000000"/>
                <a:cs typeface="Montserrat Bold" panose="00000800000000000000"/>
                <a:sym typeface="Montserrat Bold" panose="00000800000000000000"/>
              </a:rPr>
              <a:t>AGENDA:</a:t>
            </a:r>
            <a:endParaRPr lang="en-US" sz="5560" b="1" u="none" strike="noStrike">
              <a:solidFill>
                <a:srgbClr val="EAD9CE"/>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6" name="Freeform 6"/>
          <p:cNvSpPr/>
          <p:nvPr/>
        </p:nvSpPr>
        <p:spPr>
          <a:xfrm>
            <a:off x="14075349" y="7942460"/>
            <a:ext cx="3974834" cy="2802258"/>
          </a:xfrm>
          <a:custGeom>
            <a:avLst/>
            <a:gdLst/>
            <a:ahLst/>
            <a:cxnLst/>
            <a:rect l="l" t="t" r="r" b="b"/>
            <a:pathLst>
              <a:path w="3974834" h="2802258">
                <a:moveTo>
                  <a:pt x="0" y="0"/>
                </a:moveTo>
                <a:lnTo>
                  <a:pt x="3974833" y="0"/>
                </a:lnTo>
                <a:lnTo>
                  <a:pt x="3974833" y="2802257"/>
                </a:lnTo>
                <a:lnTo>
                  <a:pt x="0" y="2802257"/>
                </a:lnTo>
                <a:lnTo>
                  <a:pt x="0" y="0"/>
                </a:lnTo>
                <a:close/>
              </a:path>
            </a:pathLst>
          </a:custGeom>
          <a:blipFill>
            <a:blip r:embed="rId3"/>
            <a:stretch>
              <a:fillRect/>
            </a:stretch>
          </a:blipFill>
        </p:spPr>
      </p:sp>
      <p:sp>
        <p:nvSpPr>
          <p:cNvPr id="7" name="TextBox 7"/>
          <p:cNvSpPr txBox="1"/>
          <p:nvPr/>
        </p:nvSpPr>
        <p:spPr>
          <a:xfrm>
            <a:off x="10354888" y="993825"/>
            <a:ext cx="4935179" cy="1343433"/>
          </a:xfrm>
          <a:prstGeom prst="rect">
            <a:avLst/>
          </a:prstGeom>
        </p:spPr>
        <p:txBody>
          <a:bodyPr lIns="0" tIns="0" rIns="0" bIns="0" rtlCol="0" anchor="t">
            <a:spAutoFit/>
          </a:bodyPr>
          <a:lstStyle/>
          <a:p>
            <a:pPr algn="l">
              <a:lnSpc>
                <a:spcPts val="5415"/>
              </a:lnSpc>
            </a:pPr>
            <a:r>
              <a:rPr lang="en-US" sz="3870">
                <a:solidFill>
                  <a:srgbClr val="FFFFFF"/>
                </a:solidFill>
                <a:latin typeface="Helios" panose="020B0504020202020204"/>
                <a:ea typeface="Helios" panose="020B0504020202020204"/>
                <a:cs typeface="Helios" panose="020B0504020202020204"/>
                <a:sym typeface="Helios" panose="020B0504020202020204"/>
              </a:rPr>
              <a:t>Overview of Company</a:t>
            </a:r>
            <a:endParaRPr lang="en-US" sz="3870">
              <a:solidFill>
                <a:srgbClr val="FFFFFF"/>
              </a:solidFill>
              <a:latin typeface="Helios" panose="020B0504020202020204"/>
              <a:ea typeface="Helios" panose="020B0504020202020204"/>
              <a:cs typeface="Helios" panose="020B0504020202020204"/>
              <a:sym typeface="Helios" panose="020B0504020202020204"/>
            </a:endParaRPr>
          </a:p>
          <a:p>
            <a:pPr algn="l">
              <a:lnSpc>
                <a:spcPts val="5415"/>
              </a:lnSpc>
            </a:pPr>
          </a:p>
        </p:txBody>
      </p:sp>
      <p:sp>
        <p:nvSpPr>
          <p:cNvPr id="8" name="TextBox 8"/>
          <p:cNvSpPr txBox="1"/>
          <p:nvPr/>
        </p:nvSpPr>
        <p:spPr>
          <a:xfrm>
            <a:off x="9572856" y="2520037"/>
            <a:ext cx="5540373" cy="651176"/>
          </a:xfrm>
          <a:prstGeom prst="rect">
            <a:avLst/>
          </a:prstGeom>
        </p:spPr>
        <p:txBody>
          <a:bodyPr lIns="0" tIns="0" rIns="0" bIns="0" rtlCol="0" anchor="t">
            <a:spAutoFit/>
          </a:bodyPr>
          <a:lstStyle/>
          <a:p>
            <a:pPr marL="0" lvl="0" indent="0" algn="l">
              <a:lnSpc>
                <a:spcPts val="5315"/>
              </a:lnSpc>
              <a:spcBef>
                <a:spcPct val="0"/>
              </a:spcBef>
            </a:pPr>
            <a:r>
              <a:rPr lang="en-US" sz="3795" u="none" strike="noStrike">
                <a:solidFill>
                  <a:srgbClr val="FFFFFF"/>
                </a:solidFill>
                <a:latin typeface="Helios" panose="020B0504020202020204"/>
                <a:ea typeface="Helios" panose="020B0504020202020204"/>
                <a:cs typeface="Helios" panose="020B0504020202020204"/>
                <a:sym typeface="Helios" panose="020B0504020202020204"/>
              </a:rPr>
              <a:t>Problem Description</a:t>
            </a:r>
            <a:endParaRPr lang="en-US" sz="3795" u="none" strike="noStrike">
              <a:solidFill>
                <a:srgbClr val="FFFFFF"/>
              </a:solidFill>
              <a:latin typeface="Helios" panose="020B0504020202020204"/>
              <a:ea typeface="Helios" panose="020B0504020202020204"/>
              <a:cs typeface="Helios" panose="020B0504020202020204"/>
              <a:sym typeface="Helios" panose="020B0504020202020204"/>
            </a:endParaRPr>
          </a:p>
        </p:txBody>
      </p:sp>
      <p:sp>
        <p:nvSpPr>
          <p:cNvPr id="9" name="TextBox 9"/>
          <p:cNvSpPr txBox="1"/>
          <p:nvPr/>
        </p:nvSpPr>
        <p:spPr>
          <a:xfrm>
            <a:off x="7886340" y="5504772"/>
            <a:ext cx="8008839" cy="667382"/>
          </a:xfrm>
          <a:prstGeom prst="rect">
            <a:avLst/>
          </a:prstGeom>
        </p:spPr>
        <p:txBody>
          <a:bodyPr lIns="0" tIns="0" rIns="0" bIns="0" rtlCol="0" anchor="t">
            <a:spAutoFit/>
          </a:bodyPr>
          <a:lstStyle/>
          <a:p>
            <a:pPr marL="0" lvl="0" indent="0" algn="l">
              <a:lnSpc>
                <a:spcPts val="5440"/>
              </a:lnSpc>
              <a:spcBef>
                <a:spcPct val="0"/>
              </a:spcBef>
            </a:pPr>
            <a:r>
              <a:rPr lang="en-US" sz="3885" u="none" strike="noStrike">
                <a:solidFill>
                  <a:srgbClr val="FFFFFF"/>
                </a:solidFill>
                <a:latin typeface="Helios" panose="020B0504020202020204"/>
                <a:ea typeface="Helios" panose="020B0504020202020204"/>
                <a:cs typeface="Helios" panose="020B0504020202020204"/>
                <a:sym typeface="Helios" panose="020B0504020202020204"/>
              </a:rPr>
              <a:t>Business Objectives of the Project</a:t>
            </a:r>
            <a:endParaRPr lang="en-US" sz="3885" u="none" strike="noStrike">
              <a:solidFill>
                <a:srgbClr val="FFFFFF"/>
              </a:solidFill>
              <a:latin typeface="Helios" panose="020B0504020202020204"/>
              <a:ea typeface="Helios" panose="020B0504020202020204"/>
              <a:cs typeface="Helios" panose="020B0504020202020204"/>
              <a:sym typeface="Helios" panose="020B0504020202020204"/>
            </a:endParaRPr>
          </a:p>
        </p:txBody>
      </p:sp>
      <p:sp>
        <p:nvSpPr>
          <p:cNvPr id="10" name="TextBox 10"/>
          <p:cNvSpPr txBox="1"/>
          <p:nvPr/>
        </p:nvSpPr>
        <p:spPr>
          <a:xfrm>
            <a:off x="8620840" y="3934079"/>
            <a:ext cx="8008839" cy="667382"/>
          </a:xfrm>
          <a:prstGeom prst="rect">
            <a:avLst/>
          </a:prstGeom>
        </p:spPr>
        <p:txBody>
          <a:bodyPr lIns="0" tIns="0" rIns="0" bIns="0" rtlCol="0" anchor="t">
            <a:spAutoFit/>
          </a:bodyPr>
          <a:lstStyle/>
          <a:p>
            <a:pPr marL="0" lvl="0" indent="0" algn="l">
              <a:lnSpc>
                <a:spcPts val="5440"/>
              </a:lnSpc>
              <a:spcBef>
                <a:spcPct val="0"/>
              </a:spcBef>
            </a:pPr>
            <a:r>
              <a:rPr lang="en-US" sz="3885">
                <a:solidFill>
                  <a:srgbClr val="FFFFFF"/>
                </a:solidFill>
                <a:latin typeface="Helios" panose="020B0504020202020204"/>
                <a:ea typeface="Helios" panose="020B0504020202020204"/>
                <a:cs typeface="Helios" panose="020B0504020202020204"/>
                <a:sym typeface="Helios" panose="020B0504020202020204"/>
              </a:rPr>
              <a:t>Problems in the company</a:t>
            </a:r>
            <a:endParaRPr lang="en-US" sz="3885">
              <a:solidFill>
                <a:srgbClr val="FFFFFF"/>
              </a:solidFill>
              <a:latin typeface="Helios" panose="020B0504020202020204"/>
              <a:ea typeface="Helios" panose="020B0504020202020204"/>
              <a:cs typeface="Helios" panose="020B0504020202020204"/>
              <a:sym typeface="Helios" panose="020B0504020202020204"/>
            </a:endParaRPr>
          </a:p>
        </p:txBody>
      </p:sp>
      <p:sp>
        <p:nvSpPr>
          <p:cNvPr id="11" name="TextBox 11"/>
          <p:cNvSpPr txBox="1"/>
          <p:nvPr/>
        </p:nvSpPr>
        <p:spPr>
          <a:xfrm>
            <a:off x="7019672" y="7008377"/>
            <a:ext cx="8008839" cy="667382"/>
          </a:xfrm>
          <a:prstGeom prst="rect">
            <a:avLst/>
          </a:prstGeom>
        </p:spPr>
        <p:txBody>
          <a:bodyPr lIns="0" tIns="0" rIns="0" bIns="0" rtlCol="0" anchor="t">
            <a:spAutoFit/>
          </a:bodyPr>
          <a:lstStyle/>
          <a:p>
            <a:pPr marL="0" lvl="0" indent="0" algn="l">
              <a:lnSpc>
                <a:spcPts val="5440"/>
              </a:lnSpc>
              <a:spcBef>
                <a:spcPct val="0"/>
              </a:spcBef>
            </a:pPr>
            <a:r>
              <a:rPr lang="en-US" sz="3885">
                <a:solidFill>
                  <a:srgbClr val="FFFFFF"/>
                </a:solidFill>
                <a:latin typeface="Helios" panose="020B0504020202020204"/>
                <a:ea typeface="Helios" panose="020B0504020202020204"/>
                <a:cs typeface="Helios" panose="020B0504020202020204"/>
                <a:sym typeface="Helios" panose="020B0504020202020204"/>
              </a:rPr>
              <a:t>Data and insights</a:t>
            </a:r>
            <a:endParaRPr lang="en-US" sz="3885">
              <a:solidFill>
                <a:srgbClr val="FFFFFF"/>
              </a:solidFill>
              <a:latin typeface="Helios" panose="020B0504020202020204"/>
              <a:ea typeface="Helios" panose="020B0504020202020204"/>
              <a:cs typeface="Helios" panose="020B0504020202020204"/>
              <a:sym typeface="Helios" panose="020B0504020202020204"/>
            </a:endParaRPr>
          </a:p>
        </p:txBody>
      </p:sp>
      <p:sp>
        <p:nvSpPr>
          <p:cNvPr id="12" name="TextBox 12"/>
          <p:cNvSpPr txBox="1"/>
          <p:nvPr/>
        </p:nvSpPr>
        <p:spPr>
          <a:xfrm>
            <a:off x="6043100" y="8442489"/>
            <a:ext cx="8008839" cy="667382"/>
          </a:xfrm>
          <a:prstGeom prst="rect">
            <a:avLst/>
          </a:prstGeom>
        </p:spPr>
        <p:txBody>
          <a:bodyPr lIns="0" tIns="0" rIns="0" bIns="0" rtlCol="0" anchor="t">
            <a:spAutoFit/>
          </a:bodyPr>
          <a:lstStyle/>
          <a:p>
            <a:pPr marL="0" lvl="0" indent="0" algn="l">
              <a:lnSpc>
                <a:spcPts val="5440"/>
              </a:lnSpc>
              <a:spcBef>
                <a:spcPct val="0"/>
              </a:spcBef>
            </a:pPr>
            <a:r>
              <a:rPr lang="en-US" sz="3885">
                <a:solidFill>
                  <a:srgbClr val="FFFFFF"/>
                </a:solidFill>
                <a:latin typeface="Helios" panose="020B0504020202020204"/>
                <a:ea typeface="Helios" panose="020B0504020202020204"/>
                <a:cs typeface="Helios" panose="020B0504020202020204"/>
                <a:sym typeface="Helios" panose="020B0504020202020204"/>
              </a:rPr>
              <a:t>Results</a:t>
            </a:r>
            <a:endParaRPr lang="en-US" sz="3885">
              <a:solidFill>
                <a:srgbClr val="FFFFFF"/>
              </a:solidFill>
              <a:latin typeface="Helios" panose="020B0504020202020204"/>
              <a:ea typeface="Helios" panose="020B0504020202020204"/>
              <a:cs typeface="Helios" panose="020B0504020202020204"/>
              <a:sym typeface="Helios" panose="020B0504020202020204"/>
            </a:endParaRPr>
          </a:p>
        </p:txBody>
      </p:sp>
      <p:grpSp>
        <p:nvGrpSpPr>
          <p:cNvPr id="13" name="Group 13"/>
          <p:cNvGrpSpPr/>
          <p:nvPr/>
        </p:nvGrpSpPr>
        <p:grpSpPr>
          <a:xfrm rot="9202551">
            <a:off x="7036242" y="1380917"/>
            <a:ext cx="1700196" cy="1501263"/>
            <a:chOff x="0" y="0"/>
            <a:chExt cx="508523" cy="449023"/>
          </a:xfrm>
        </p:grpSpPr>
        <p:sp>
          <p:nvSpPr>
            <p:cNvPr id="14" name="Freeform 14"/>
            <p:cNvSpPr/>
            <p:nvPr/>
          </p:nvSpPr>
          <p:spPr>
            <a:xfrm>
              <a:off x="0" y="0"/>
              <a:ext cx="508523" cy="449023"/>
            </a:xfrm>
            <a:custGeom>
              <a:avLst/>
              <a:gdLst/>
              <a:ahLst/>
              <a:cxnLst/>
              <a:rect l="l" t="t" r="r" b="b"/>
              <a:pathLst>
                <a:path w="508523" h="449023">
                  <a:moveTo>
                    <a:pt x="305323" y="0"/>
                  </a:moveTo>
                  <a:lnTo>
                    <a:pt x="0" y="0"/>
                  </a:lnTo>
                  <a:lnTo>
                    <a:pt x="203200" y="449023"/>
                  </a:lnTo>
                  <a:lnTo>
                    <a:pt x="508523" y="449023"/>
                  </a:lnTo>
                  <a:lnTo>
                    <a:pt x="305323" y="0"/>
                  </a:lnTo>
                  <a:close/>
                </a:path>
              </a:pathLst>
            </a:custGeom>
            <a:solidFill>
              <a:srgbClr val="342833"/>
            </a:solidFill>
          </p:spPr>
        </p:sp>
        <p:sp>
          <p:nvSpPr>
            <p:cNvPr id="15" name="TextBox 15"/>
            <p:cNvSpPr txBox="1"/>
            <p:nvPr/>
          </p:nvSpPr>
          <p:spPr>
            <a:xfrm>
              <a:off x="101600" y="-47625"/>
              <a:ext cx="305323" cy="496648"/>
            </a:xfrm>
            <a:prstGeom prst="rect">
              <a:avLst/>
            </a:prstGeom>
          </p:spPr>
          <p:txBody>
            <a:bodyPr lIns="50800" tIns="50800" rIns="50800" bIns="50800" rtlCol="0" anchor="ctr"/>
            <a:lstStyle/>
            <a:p>
              <a:pPr algn="ctr">
                <a:lnSpc>
                  <a:spcPts val="2660"/>
                </a:lnSpc>
              </a:pPr>
            </a:p>
          </p:txBody>
        </p:sp>
      </p:grpSp>
      <p:grpSp>
        <p:nvGrpSpPr>
          <p:cNvPr id="16" name="Group 16"/>
          <p:cNvGrpSpPr/>
          <p:nvPr/>
        </p:nvGrpSpPr>
        <p:grpSpPr>
          <a:xfrm rot="9202551">
            <a:off x="6169574" y="2863887"/>
            <a:ext cx="1700196" cy="1501263"/>
            <a:chOff x="0" y="0"/>
            <a:chExt cx="508523" cy="449023"/>
          </a:xfrm>
        </p:grpSpPr>
        <p:sp>
          <p:nvSpPr>
            <p:cNvPr id="17" name="Freeform 17"/>
            <p:cNvSpPr/>
            <p:nvPr/>
          </p:nvSpPr>
          <p:spPr>
            <a:xfrm>
              <a:off x="0" y="0"/>
              <a:ext cx="508523" cy="449023"/>
            </a:xfrm>
            <a:custGeom>
              <a:avLst/>
              <a:gdLst/>
              <a:ahLst/>
              <a:cxnLst/>
              <a:rect l="l" t="t" r="r" b="b"/>
              <a:pathLst>
                <a:path w="508523" h="449023">
                  <a:moveTo>
                    <a:pt x="305323" y="0"/>
                  </a:moveTo>
                  <a:lnTo>
                    <a:pt x="0" y="0"/>
                  </a:lnTo>
                  <a:lnTo>
                    <a:pt x="203200" y="449023"/>
                  </a:lnTo>
                  <a:lnTo>
                    <a:pt x="508523" y="449023"/>
                  </a:lnTo>
                  <a:lnTo>
                    <a:pt x="305323" y="0"/>
                  </a:lnTo>
                  <a:close/>
                </a:path>
              </a:pathLst>
            </a:custGeom>
            <a:solidFill>
              <a:srgbClr val="342833"/>
            </a:solidFill>
          </p:spPr>
        </p:sp>
        <p:sp>
          <p:nvSpPr>
            <p:cNvPr id="18" name="TextBox 18"/>
            <p:cNvSpPr txBox="1"/>
            <p:nvPr/>
          </p:nvSpPr>
          <p:spPr>
            <a:xfrm>
              <a:off x="101600" y="-47625"/>
              <a:ext cx="305323" cy="496648"/>
            </a:xfrm>
            <a:prstGeom prst="rect">
              <a:avLst/>
            </a:prstGeom>
          </p:spPr>
          <p:txBody>
            <a:bodyPr lIns="50800" tIns="50800" rIns="50800" bIns="50800" rtlCol="0" anchor="ctr"/>
            <a:lstStyle/>
            <a:p>
              <a:pPr algn="ctr">
                <a:lnSpc>
                  <a:spcPts val="2660"/>
                </a:lnSpc>
              </a:pPr>
            </a:p>
          </p:txBody>
        </p:sp>
      </p:grpSp>
      <p:grpSp>
        <p:nvGrpSpPr>
          <p:cNvPr id="19" name="Group 19"/>
          <p:cNvGrpSpPr/>
          <p:nvPr/>
        </p:nvGrpSpPr>
        <p:grpSpPr>
          <a:xfrm rot="-10800000">
            <a:off x="6801646" y="946841"/>
            <a:ext cx="3038891" cy="907775"/>
            <a:chOff x="0" y="0"/>
            <a:chExt cx="865035" cy="258402"/>
          </a:xfrm>
        </p:grpSpPr>
        <p:sp>
          <p:nvSpPr>
            <p:cNvPr id="20" name="Freeform 20"/>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AA4B9F"/>
            </a:solidFill>
          </p:spPr>
        </p:sp>
        <p:sp>
          <p:nvSpPr>
            <p:cNvPr id="21" name="TextBox 21"/>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sp>
        <p:nvSpPr>
          <p:cNvPr id="22" name="TextBox 22"/>
          <p:cNvSpPr txBox="1"/>
          <p:nvPr/>
        </p:nvSpPr>
        <p:spPr>
          <a:xfrm>
            <a:off x="7606249" y="1164628"/>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01</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grpSp>
        <p:nvGrpSpPr>
          <p:cNvPr id="23" name="Group 23"/>
          <p:cNvGrpSpPr/>
          <p:nvPr/>
        </p:nvGrpSpPr>
        <p:grpSpPr>
          <a:xfrm rot="-10800000">
            <a:off x="5934979" y="2429812"/>
            <a:ext cx="3038891" cy="907775"/>
            <a:chOff x="0" y="0"/>
            <a:chExt cx="865035" cy="258402"/>
          </a:xfrm>
        </p:grpSpPr>
        <p:sp>
          <p:nvSpPr>
            <p:cNvPr id="24" name="Freeform 24"/>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F3605D"/>
            </a:solidFill>
          </p:spPr>
        </p:sp>
        <p:sp>
          <p:nvSpPr>
            <p:cNvPr id="25" name="TextBox 25"/>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grpSp>
        <p:nvGrpSpPr>
          <p:cNvPr id="26" name="Group 26"/>
          <p:cNvGrpSpPr/>
          <p:nvPr/>
        </p:nvGrpSpPr>
        <p:grpSpPr>
          <a:xfrm rot="9202551">
            <a:off x="5302907" y="4346857"/>
            <a:ext cx="1700196" cy="1501263"/>
            <a:chOff x="0" y="0"/>
            <a:chExt cx="508523" cy="449023"/>
          </a:xfrm>
        </p:grpSpPr>
        <p:sp>
          <p:nvSpPr>
            <p:cNvPr id="27" name="Freeform 27"/>
            <p:cNvSpPr/>
            <p:nvPr/>
          </p:nvSpPr>
          <p:spPr>
            <a:xfrm>
              <a:off x="0" y="0"/>
              <a:ext cx="508523" cy="449023"/>
            </a:xfrm>
            <a:custGeom>
              <a:avLst/>
              <a:gdLst/>
              <a:ahLst/>
              <a:cxnLst/>
              <a:rect l="l" t="t" r="r" b="b"/>
              <a:pathLst>
                <a:path w="508523" h="449023">
                  <a:moveTo>
                    <a:pt x="305323" y="0"/>
                  </a:moveTo>
                  <a:lnTo>
                    <a:pt x="0" y="0"/>
                  </a:lnTo>
                  <a:lnTo>
                    <a:pt x="203200" y="449023"/>
                  </a:lnTo>
                  <a:lnTo>
                    <a:pt x="508523" y="449023"/>
                  </a:lnTo>
                  <a:lnTo>
                    <a:pt x="305323" y="0"/>
                  </a:lnTo>
                  <a:close/>
                </a:path>
              </a:pathLst>
            </a:custGeom>
            <a:solidFill>
              <a:srgbClr val="342833"/>
            </a:solidFill>
          </p:spPr>
        </p:sp>
        <p:sp>
          <p:nvSpPr>
            <p:cNvPr id="28" name="TextBox 28"/>
            <p:cNvSpPr txBox="1"/>
            <p:nvPr/>
          </p:nvSpPr>
          <p:spPr>
            <a:xfrm>
              <a:off x="101600" y="-47625"/>
              <a:ext cx="305323" cy="496648"/>
            </a:xfrm>
            <a:prstGeom prst="rect">
              <a:avLst/>
            </a:prstGeom>
          </p:spPr>
          <p:txBody>
            <a:bodyPr lIns="50800" tIns="50800" rIns="50800" bIns="50800" rtlCol="0" anchor="ctr"/>
            <a:lstStyle/>
            <a:p>
              <a:pPr algn="ctr">
                <a:lnSpc>
                  <a:spcPts val="2660"/>
                </a:lnSpc>
              </a:pPr>
            </a:p>
          </p:txBody>
        </p:sp>
      </p:grpSp>
      <p:grpSp>
        <p:nvGrpSpPr>
          <p:cNvPr id="29" name="Group 29"/>
          <p:cNvGrpSpPr/>
          <p:nvPr/>
        </p:nvGrpSpPr>
        <p:grpSpPr>
          <a:xfrm rot="-10800000">
            <a:off x="5068311" y="3912782"/>
            <a:ext cx="3038891" cy="907775"/>
            <a:chOff x="0" y="0"/>
            <a:chExt cx="865035" cy="258402"/>
          </a:xfrm>
        </p:grpSpPr>
        <p:sp>
          <p:nvSpPr>
            <p:cNvPr id="30" name="Freeform 30"/>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DDDE00"/>
            </a:solidFill>
          </p:spPr>
        </p:sp>
        <p:sp>
          <p:nvSpPr>
            <p:cNvPr id="31" name="TextBox 31"/>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grpSp>
        <p:nvGrpSpPr>
          <p:cNvPr id="32" name="Group 32"/>
          <p:cNvGrpSpPr/>
          <p:nvPr/>
        </p:nvGrpSpPr>
        <p:grpSpPr>
          <a:xfrm rot="9202551">
            <a:off x="4436239" y="5829828"/>
            <a:ext cx="1700196" cy="1501263"/>
            <a:chOff x="0" y="0"/>
            <a:chExt cx="508523" cy="449023"/>
          </a:xfrm>
        </p:grpSpPr>
        <p:sp>
          <p:nvSpPr>
            <p:cNvPr id="33" name="Freeform 33"/>
            <p:cNvSpPr/>
            <p:nvPr/>
          </p:nvSpPr>
          <p:spPr>
            <a:xfrm>
              <a:off x="0" y="0"/>
              <a:ext cx="508523" cy="449023"/>
            </a:xfrm>
            <a:custGeom>
              <a:avLst/>
              <a:gdLst/>
              <a:ahLst/>
              <a:cxnLst/>
              <a:rect l="l" t="t" r="r" b="b"/>
              <a:pathLst>
                <a:path w="508523" h="449023">
                  <a:moveTo>
                    <a:pt x="305323" y="0"/>
                  </a:moveTo>
                  <a:lnTo>
                    <a:pt x="0" y="0"/>
                  </a:lnTo>
                  <a:lnTo>
                    <a:pt x="203200" y="449023"/>
                  </a:lnTo>
                  <a:lnTo>
                    <a:pt x="508523" y="449023"/>
                  </a:lnTo>
                  <a:lnTo>
                    <a:pt x="305323" y="0"/>
                  </a:lnTo>
                  <a:close/>
                </a:path>
              </a:pathLst>
            </a:custGeom>
            <a:solidFill>
              <a:srgbClr val="342833"/>
            </a:solidFill>
          </p:spPr>
        </p:sp>
        <p:sp>
          <p:nvSpPr>
            <p:cNvPr id="34" name="TextBox 34"/>
            <p:cNvSpPr txBox="1"/>
            <p:nvPr/>
          </p:nvSpPr>
          <p:spPr>
            <a:xfrm>
              <a:off x="101600" y="-47625"/>
              <a:ext cx="305323" cy="496648"/>
            </a:xfrm>
            <a:prstGeom prst="rect">
              <a:avLst/>
            </a:prstGeom>
          </p:spPr>
          <p:txBody>
            <a:bodyPr lIns="50800" tIns="50800" rIns="50800" bIns="50800" rtlCol="0" anchor="ctr"/>
            <a:lstStyle/>
            <a:p>
              <a:pPr algn="ctr">
                <a:lnSpc>
                  <a:spcPts val="2660"/>
                </a:lnSpc>
              </a:pPr>
            </a:p>
          </p:txBody>
        </p:sp>
      </p:grpSp>
      <p:grpSp>
        <p:nvGrpSpPr>
          <p:cNvPr id="35" name="Group 35"/>
          <p:cNvGrpSpPr/>
          <p:nvPr/>
        </p:nvGrpSpPr>
        <p:grpSpPr>
          <a:xfrm rot="-10800000">
            <a:off x="4201643" y="5395753"/>
            <a:ext cx="3038891" cy="907775"/>
            <a:chOff x="0" y="0"/>
            <a:chExt cx="865035" cy="258402"/>
          </a:xfrm>
        </p:grpSpPr>
        <p:sp>
          <p:nvSpPr>
            <p:cNvPr id="36" name="Freeform 36"/>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93C92B"/>
            </a:solidFill>
          </p:spPr>
        </p:sp>
        <p:sp>
          <p:nvSpPr>
            <p:cNvPr id="37" name="TextBox 37"/>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grpSp>
        <p:nvGrpSpPr>
          <p:cNvPr id="38" name="Group 38"/>
          <p:cNvGrpSpPr/>
          <p:nvPr/>
        </p:nvGrpSpPr>
        <p:grpSpPr>
          <a:xfrm rot="9202551">
            <a:off x="3569571" y="7312798"/>
            <a:ext cx="1700196" cy="1501263"/>
            <a:chOff x="0" y="0"/>
            <a:chExt cx="508523" cy="449023"/>
          </a:xfrm>
        </p:grpSpPr>
        <p:sp>
          <p:nvSpPr>
            <p:cNvPr id="39" name="Freeform 39"/>
            <p:cNvSpPr/>
            <p:nvPr/>
          </p:nvSpPr>
          <p:spPr>
            <a:xfrm>
              <a:off x="0" y="0"/>
              <a:ext cx="508523" cy="449023"/>
            </a:xfrm>
            <a:custGeom>
              <a:avLst/>
              <a:gdLst/>
              <a:ahLst/>
              <a:cxnLst/>
              <a:rect l="l" t="t" r="r" b="b"/>
              <a:pathLst>
                <a:path w="508523" h="449023">
                  <a:moveTo>
                    <a:pt x="305323" y="0"/>
                  </a:moveTo>
                  <a:lnTo>
                    <a:pt x="0" y="0"/>
                  </a:lnTo>
                  <a:lnTo>
                    <a:pt x="203200" y="449023"/>
                  </a:lnTo>
                  <a:lnTo>
                    <a:pt x="508523" y="449023"/>
                  </a:lnTo>
                  <a:lnTo>
                    <a:pt x="305323" y="0"/>
                  </a:lnTo>
                  <a:close/>
                </a:path>
              </a:pathLst>
            </a:custGeom>
            <a:solidFill>
              <a:srgbClr val="342833"/>
            </a:solidFill>
          </p:spPr>
        </p:sp>
        <p:sp>
          <p:nvSpPr>
            <p:cNvPr id="40" name="TextBox 40"/>
            <p:cNvSpPr txBox="1"/>
            <p:nvPr/>
          </p:nvSpPr>
          <p:spPr>
            <a:xfrm>
              <a:off x="101600" y="-47625"/>
              <a:ext cx="305323" cy="496648"/>
            </a:xfrm>
            <a:prstGeom prst="rect">
              <a:avLst/>
            </a:prstGeom>
          </p:spPr>
          <p:txBody>
            <a:bodyPr lIns="50800" tIns="50800" rIns="50800" bIns="50800" rtlCol="0" anchor="ctr"/>
            <a:lstStyle/>
            <a:p>
              <a:pPr algn="ctr">
                <a:lnSpc>
                  <a:spcPts val="2660"/>
                </a:lnSpc>
              </a:pPr>
            </a:p>
          </p:txBody>
        </p:sp>
      </p:grpSp>
      <p:grpSp>
        <p:nvGrpSpPr>
          <p:cNvPr id="41" name="Group 41"/>
          <p:cNvGrpSpPr/>
          <p:nvPr/>
        </p:nvGrpSpPr>
        <p:grpSpPr>
          <a:xfrm rot="-10800000">
            <a:off x="2477121" y="8350525"/>
            <a:ext cx="3038891" cy="907775"/>
            <a:chOff x="0" y="0"/>
            <a:chExt cx="865035" cy="258402"/>
          </a:xfrm>
        </p:grpSpPr>
        <p:sp>
          <p:nvSpPr>
            <p:cNvPr id="42" name="Freeform 42"/>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4869B1"/>
            </a:solidFill>
          </p:spPr>
        </p:sp>
        <p:sp>
          <p:nvSpPr>
            <p:cNvPr id="43" name="TextBox 43"/>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grpSp>
        <p:nvGrpSpPr>
          <p:cNvPr id="44" name="Group 44"/>
          <p:cNvGrpSpPr/>
          <p:nvPr/>
        </p:nvGrpSpPr>
        <p:grpSpPr>
          <a:xfrm rot="-10800000">
            <a:off x="3334976" y="6878723"/>
            <a:ext cx="3038891" cy="907775"/>
            <a:chOff x="0" y="0"/>
            <a:chExt cx="865035" cy="258402"/>
          </a:xfrm>
        </p:grpSpPr>
        <p:sp>
          <p:nvSpPr>
            <p:cNvPr id="45" name="Freeform 45"/>
            <p:cNvSpPr/>
            <p:nvPr/>
          </p:nvSpPr>
          <p:spPr>
            <a:xfrm>
              <a:off x="0" y="0"/>
              <a:ext cx="865035" cy="258402"/>
            </a:xfrm>
            <a:custGeom>
              <a:avLst/>
              <a:gdLst/>
              <a:ahLst/>
              <a:cxnLst/>
              <a:rect l="l" t="t" r="r" b="b"/>
              <a:pathLst>
                <a:path w="865035" h="258402">
                  <a:moveTo>
                    <a:pt x="0" y="0"/>
                  </a:moveTo>
                  <a:lnTo>
                    <a:pt x="865035" y="0"/>
                  </a:lnTo>
                  <a:lnTo>
                    <a:pt x="865035" y="258402"/>
                  </a:lnTo>
                  <a:lnTo>
                    <a:pt x="0" y="258402"/>
                  </a:lnTo>
                  <a:close/>
                </a:path>
              </a:pathLst>
            </a:custGeom>
            <a:solidFill>
              <a:srgbClr val="00B3A4"/>
            </a:solidFill>
          </p:spPr>
        </p:sp>
        <p:sp>
          <p:nvSpPr>
            <p:cNvPr id="46" name="TextBox 46"/>
            <p:cNvSpPr txBox="1"/>
            <p:nvPr/>
          </p:nvSpPr>
          <p:spPr>
            <a:xfrm>
              <a:off x="0" y="-47625"/>
              <a:ext cx="865035" cy="306027"/>
            </a:xfrm>
            <a:prstGeom prst="rect">
              <a:avLst/>
            </a:prstGeom>
          </p:spPr>
          <p:txBody>
            <a:bodyPr lIns="50800" tIns="50800" rIns="50800" bIns="50800" rtlCol="0" anchor="ctr"/>
            <a:lstStyle/>
            <a:p>
              <a:pPr algn="ctr">
                <a:lnSpc>
                  <a:spcPts val="2660"/>
                </a:lnSpc>
              </a:pPr>
            </a:p>
          </p:txBody>
        </p:sp>
      </p:grpSp>
      <p:grpSp>
        <p:nvGrpSpPr>
          <p:cNvPr id="47" name="Group 47"/>
          <p:cNvGrpSpPr/>
          <p:nvPr/>
        </p:nvGrpSpPr>
        <p:grpSpPr>
          <a:xfrm rot="-10800000">
            <a:off x="5419857" y="819831"/>
            <a:ext cx="853715" cy="853715"/>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F7"/>
            </a:solidFill>
            <a:ln cap="sq">
              <a:noFill/>
              <a:prstDash val="solid"/>
              <a:miter/>
            </a:ln>
          </p:spPr>
        </p:sp>
        <p:sp>
          <p:nvSpPr>
            <p:cNvPr id="49" name="TextBox 49"/>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50" name="Group 50"/>
          <p:cNvGrpSpPr/>
          <p:nvPr/>
        </p:nvGrpSpPr>
        <p:grpSpPr>
          <a:xfrm rot="-10800000">
            <a:off x="4566142" y="2329831"/>
            <a:ext cx="853715" cy="853715"/>
            <a:chOff x="0" y="0"/>
            <a:chExt cx="812800" cy="812800"/>
          </a:xfrm>
        </p:grpSpPr>
        <p:sp>
          <p:nvSpPr>
            <p:cNvPr id="51" name="Freeform 5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DBB"/>
            </a:solidFill>
            <a:ln cap="sq">
              <a:noFill/>
              <a:prstDash val="solid"/>
              <a:miter/>
            </a:ln>
          </p:spPr>
        </p:sp>
        <p:sp>
          <p:nvSpPr>
            <p:cNvPr id="52" name="TextBox 52"/>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53" name="Group 53"/>
          <p:cNvGrpSpPr/>
          <p:nvPr/>
        </p:nvGrpSpPr>
        <p:grpSpPr>
          <a:xfrm rot="-10800000">
            <a:off x="3712427" y="3812801"/>
            <a:ext cx="853715" cy="853715"/>
            <a:chOff x="0" y="0"/>
            <a:chExt cx="812800" cy="812800"/>
          </a:xfrm>
        </p:grpSpPr>
        <p:sp>
          <p:nvSpPr>
            <p:cNvPr id="54" name="Freeform 5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5F68B"/>
            </a:solidFill>
            <a:ln cap="sq">
              <a:noFill/>
              <a:prstDash val="solid"/>
              <a:miter/>
            </a:ln>
          </p:spPr>
        </p:sp>
        <p:sp>
          <p:nvSpPr>
            <p:cNvPr id="55" name="TextBox 55"/>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56" name="Group 56"/>
          <p:cNvGrpSpPr/>
          <p:nvPr/>
        </p:nvGrpSpPr>
        <p:grpSpPr>
          <a:xfrm rot="-10800000">
            <a:off x="2858711" y="5295772"/>
            <a:ext cx="853715" cy="853715"/>
            <a:chOff x="0" y="0"/>
            <a:chExt cx="812800" cy="812800"/>
          </a:xfrm>
        </p:grpSpPr>
        <p:sp>
          <p:nvSpPr>
            <p:cNvPr id="57" name="Freeform 5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FD95"/>
            </a:solidFill>
            <a:ln cap="sq">
              <a:noFill/>
              <a:prstDash val="solid"/>
              <a:miter/>
            </a:ln>
          </p:spPr>
        </p:sp>
        <p:sp>
          <p:nvSpPr>
            <p:cNvPr id="58" name="TextBox 58"/>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59" name="Group 59"/>
          <p:cNvGrpSpPr/>
          <p:nvPr/>
        </p:nvGrpSpPr>
        <p:grpSpPr>
          <a:xfrm rot="-10800000">
            <a:off x="2004996" y="6778742"/>
            <a:ext cx="853715" cy="853715"/>
            <a:chOff x="0" y="0"/>
            <a:chExt cx="812800" cy="812800"/>
          </a:xfrm>
        </p:grpSpPr>
        <p:sp>
          <p:nvSpPr>
            <p:cNvPr id="60" name="Freeform 6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F4EE"/>
            </a:solidFill>
            <a:ln cap="sq">
              <a:noFill/>
              <a:prstDash val="solid"/>
              <a:miter/>
            </a:ln>
          </p:spPr>
        </p:sp>
        <p:sp>
          <p:nvSpPr>
            <p:cNvPr id="61" name="TextBox 61"/>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62" name="Group 62"/>
          <p:cNvGrpSpPr/>
          <p:nvPr/>
        </p:nvGrpSpPr>
        <p:grpSpPr>
          <a:xfrm rot="-10800000">
            <a:off x="1151281" y="8261713"/>
            <a:ext cx="853715" cy="853715"/>
            <a:chOff x="0" y="0"/>
            <a:chExt cx="812800" cy="812800"/>
          </a:xfrm>
        </p:grpSpPr>
        <p:sp>
          <p:nvSpPr>
            <p:cNvPr id="63" name="Freeform 6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1D2F6"/>
            </a:solidFill>
            <a:ln cap="sq">
              <a:noFill/>
              <a:prstDash val="solid"/>
              <a:miter/>
            </a:ln>
          </p:spPr>
        </p:sp>
        <p:sp>
          <p:nvSpPr>
            <p:cNvPr id="64" name="TextBox 64"/>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sp>
        <p:nvSpPr>
          <p:cNvPr id="65" name="Freeform 65"/>
          <p:cNvSpPr/>
          <p:nvPr/>
        </p:nvSpPr>
        <p:spPr>
          <a:xfrm rot="-10800000">
            <a:off x="1383453" y="8507350"/>
            <a:ext cx="389371" cy="362439"/>
          </a:xfrm>
          <a:custGeom>
            <a:avLst/>
            <a:gdLst/>
            <a:ahLst/>
            <a:cxnLst/>
            <a:rect l="l" t="t" r="r" b="b"/>
            <a:pathLst>
              <a:path w="389371" h="362439">
                <a:moveTo>
                  <a:pt x="0" y="0"/>
                </a:moveTo>
                <a:lnTo>
                  <a:pt x="389371" y="0"/>
                </a:lnTo>
                <a:lnTo>
                  <a:pt x="389371" y="362440"/>
                </a:lnTo>
                <a:lnTo>
                  <a:pt x="0" y="3624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6" name="Freeform 66"/>
          <p:cNvSpPr/>
          <p:nvPr/>
        </p:nvSpPr>
        <p:spPr>
          <a:xfrm rot="-10800000">
            <a:off x="2237204" y="6992577"/>
            <a:ext cx="389299" cy="426045"/>
          </a:xfrm>
          <a:custGeom>
            <a:avLst/>
            <a:gdLst/>
            <a:ahLst/>
            <a:cxnLst/>
            <a:rect l="l" t="t" r="r" b="b"/>
            <a:pathLst>
              <a:path w="389299" h="426045">
                <a:moveTo>
                  <a:pt x="0" y="0"/>
                </a:moveTo>
                <a:lnTo>
                  <a:pt x="389299" y="0"/>
                </a:lnTo>
                <a:lnTo>
                  <a:pt x="389299" y="426045"/>
                </a:lnTo>
                <a:lnTo>
                  <a:pt x="0" y="4260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7" name="Freeform 67"/>
          <p:cNvSpPr/>
          <p:nvPr/>
        </p:nvSpPr>
        <p:spPr>
          <a:xfrm rot="-10800000">
            <a:off x="3071290" y="5508350"/>
            <a:ext cx="428558" cy="428558"/>
          </a:xfrm>
          <a:custGeom>
            <a:avLst/>
            <a:gdLst/>
            <a:ahLst/>
            <a:cxnLst/>
            <a:rect l="l" t="t" r="r" b="b"/>
            <a:pathLst>
              <a:path w="428558" h="428558">
                <a:moveTo>
                  <a:pt x="0" y="0"/>
                </a:moveTo>
                <a:lnTo>
                  <a:pt x="428558" y="0"/>
                </a:lnTo>
                <a:lnTo>
                  <a:pt x="428558" y="428558"/>
                </a:lnTo>
                <a:lnTo>
                  <a:pt x="0" y="42855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8" name="Freeform 68"/>
          <p:cNvSpPr/>
          <p:nvPr/>
        </p:nvSpPr>
        <p:spPr>
          <a:xfrm rot="-10800000">
            <a:off x="5630537" y="1009673"/>
            <a:ext cx="432355" cy="474030"/>
          </a:xfrm>
          <a:custGeom>
            <a:avLst/>
            <a:gdLst/>
            <a:ahLst/>
            <a:cxnLst/>
            <a:rect l="l" t="t" r="r" b="b"/>
            <a:pathLst>
              <a:path w="432355" h="474030">
                <a:moveTo>
                  <a:pt x="0" y="0"/>
                </a:moveTo>
                <a:lnTo>
                  <a:pt x="432355" y="0"/>
                </a:lnTo>
                <a:lnTo>
                  <a:pt x="432355" y="474030"/>
                </a:lnTo>
                <a:lnTo>
                  <a:pt x="0" y="474030"/>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69" name="Freeform 69"/>
          <p:cNvSpPr/>
          <p:nvPr/>
        </p:nvSpPr>
        <p:spPr>
          <a:xfrm rot="-10800000">
            <a:off x="4763129" y="2526818"/>
            <a:ext cx="459740" cy="459740"/>
          </a:xfrm>
          <a:custGeom>
            <a:avLst/>
            <a:gdLst/>
            <a:ahLst/>
            <a:cxnLst/>
            <a:rect l="l" t="t" r="r" b="b"/>
            <a:pathLst>
              <a:path w="459740" h="459740">
                <a:moveTo>
                  <a:pt x="0" y="0"/>
                </a:moveTo>
                <a:lnTo>
                  <a:pt x="459740" y="0"/>
                </a:lnTo>
                <a:lnTo>
                  <a:pt x="459740" y="459740"/>
                </a:lnTo>
                <a:lnTo>
                  <a:pt x="0" y="45974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70" name="Freeform 70"/>
          <p:cNvSpPr/>
          <p:nvPr/>
        </p:nvSpPr>
        <p:spPr>
          <a:xfrm rot="-10800000">
            <a:off x="3919429" y="4019804"/>
            <a:ext cx="439710" cy="439710"/>
          </a:xfrm>
          <a:custGeom>
            <a:avLst/>
            <a:gdLst/>
            <a:ahLst/>
            <a:cxnLst/>
            <a:rect l="l" t="t" r="r" b="b"/>
            <a:pathLst>
              <a:path w="439710" h="439710">
                <a:moveTo>
                  <a:pt x="0" y="0"/>
                </a:moveTo>
                <a:lnTo>
                  <a:pt x="439710" y="0"/>
                </a:lnTo>
                <a:lnTo>
                  <a:pt x="439710" y="439710"/>
                </a:lnTo>
                <a:lnTo>
                  <a:pt x="0" y="43971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71" name="TextBox 71"/>
          <p:cNvSpPr txBox="1"/>
          <p:nvPr/>
        </p:nvSpPr>
        <p:spPr>
          <a:xfrm>
            <a:off x="6881881" y="2678277"/>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02</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2" name="TextBox 72"/>
          <p:cNvSpPr txBox="1"/>
          <p:nvPr/>
        </p:nvSpPr>
        <p:spPr>
          <a:xfrm>
            <a:off x="6015214" y="4161247"/>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03</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3" name="TextBox 73"/>
          <p:cNvSpPr txBox="1"/>
          <p:nvPr/>
        </p:nvSpPr>
        <p:spPr>
          <a:xfrm>
            <a:off x="5148546" y="5644218"/>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04</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4" name="TextBox 74"/>
          <p:cNvSpPr txBox="1"/>
          <p:nvPr/>
        </p:nvSpPr>
        <p:spPr>
          <a:xfrm>
            <a:off x="4266708" y="7113152"/>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05</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5" name="TextBox 75"/>
          <p:cNvSpPr txBox="1"/>
          <p:nvPr/>
        </p:nvSpPr>
        <p:spPr>
          <a:xfrm>
            <a:off x="3424735" y="8586598"/>
            <a:ext cx="1429686" cy="372745"/>
          </a:xfrm>
          <a:prstGeom prst="rect">
            <a:avLst/>
          </a:prstGeom>
        </p:spPr>
        <p:txBody>
          <a:bodyPr lIns="0" tIns="0" rIns="0" bIns="0" rtlCol="0" anchor="t">
            <a:spAutoFit/>
          </a:bodyPr>
          <a:lstStyle/>
          <a:p>
            <a:pPr algn="l">
              <a:lnSpc>
                <a:spcPts val="3080"/>
              </a:lnSpc>
            </a:pPr>
            <a:r>
              <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rPr>
              <a:t>STEP 06</a:t>
            </a:r>
            <a:endParaRPr lang="en-US" sz="22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8265400" y="497700"/>
            <a:ext cx="1404850" cy="277800"/>
          </a:xfrm>
          <a:custGeom>
            <a:avLst/>
            <a:gdLst/>
            <a:ahLst/>
            <a:cxnLst/>
            <a:rect l="l" t="t" r="r" b="b"/>
            <a:pathLst>
              <a:path w="1404850" h="277800">
                <a:moveTo>
                  <a:pt x="0" y="0"/>
                </a:moveTo>
                <a:lnTo>
                  <a:pt x="1404850" y="0"/>
                </a:lnTo>
                <a:lnTo>
                  <a:pt x="1404850" y="277800"/>
                </a:lnTo>
                <a:lnTo>
                  <a:pt x="0" y="2778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056898" y="7841981"/>
            <a:ext cx="4017926" cy="2832638"/>
          </a:xfrm>
          <a:custGeom>
            <a:avLst/>
            <a:gdLst/>
            <a:ahLst/>
            <a:cxnLst/>
            <a:rect l="l" t="t" r="r" b="b"/>
            <a:pathLst>
              <a:path w="4017926" h="2832638">
                <a:moveTo>
                  <a:pt x="0" y="0"/>
                </a:moveTo>
                <a:lnTo>
                  <a:pt x="4017926" y="0"/>
                </a:lnTo>
                <a:lnTo>
                  <a:pt x="4017926" y="2832638"/>
                </a:lnTo>
                <a:lnTo>
                  <a:pt x="0" y="2832638"/>
                </a:lnTo>
                <a:lnTo>
                  <a:pt x="0" y="0"/>
                </a:lnTo>
                <a:close/>
              </a:path>
            </a:pathLst>
          </a:custGeom>
          <a:blipFill>
            <a:blip r:embed="rId3"/>
            <a:stretch>
              <a:fillRect/>
            </a:stretch>
          </a:blipFill>
        </p:spPr>
      </p:sp>
      <p:sp>
        <p:nvSpPr>
          <p:cNvPr id="4" name="Freeform 4"/>
          <p:cNvSpPr/>
          <p:nvPr/>
        </p:nvSpPr>
        <p:spPr>
          <a:xfrm>
            <a:off x="0" y="3218067"/>
            <a:ext cx="7836519" cy="5795522"/>
          </a:xfrm>
          <a:custGeom>
            <a:avLst/>
            <a:gdLst/>
            <a:ahLst/>
            <a:cxnLst/>
            <a:rect l="l" t="t" r="r" b="b"/>
            <a:pathLst>
              <a:path w="7836519" h="5795522">
                <a:moveTo>
                  <a:pt x="0" y="0"/>
                </a:moveTo>
                <a:lnTo>
                  <a:pt x="7836519" y="0"/>
                </a:lnTo>
                <a:lnTo>
                  <a:pt x="7836519" y="5795523"/>
                </a:lnTo>
                <a:lnTo>
                  <a:pt x="0" y="5795523"/>
                </a:lnTo>
                <a:lnTo>
                  <a:pt x="0" y="0"/>
                </a:lnTo>
                <a:close/>
              </a:path>
            </a:pathLst>
          </a:custGeom>
          <a:blipFill>
            <a:blip r:embed="rId4"/>
            <a:stretch>
              <a:fillRect l="-3434"/>
            </a:stretch>
          </a:blipFill>
        </p:spPr>
      </p:sp>
      <p:sp>
        <p:nvSpPr>
          <p:cNvPr id="5" name="Freeform 5"/>
          <p:cNvSpPr/>
          <p:nvPr/>
        </p:nvSpPr>
        <p:spPr>
          <a:xfrm>
            <a:off x="1196827" y="1315402"/>
            <a:ext cx="3528632" cy="1165847"/>
          </a:xfrm>
          <a:custGeom>
            <a:avLst/>
            <a:gdLst/>
            <a:ahLst/>
            <a:cxnLst/>
            <a:rect l="l" t="t" r="r" b="b"/>
            <a:pathLst>
              <a:path w="3528632" h="1165847">
                <a:moveTo>
                  <a:pt x="0" y="0"/>
                </a:moveTo>
                <a:lnTo>
                  <a:pt x="3528631" y="0"/>
                </a:lnTo>
                <a:lnTo>
                  <a:pt x="3528631" y="1165848"/>
                </a:lnTo>
                <a:lnTo>
                  <a:pt x="0" y="1165848"/>
                </a:lnTo>
                <a:lnTo>
                  <a:pt x="0" y="0"/>
                </a:lnTo>
                <a:close/>
              </a:path>
            </a:pathLst>
          </a:custGeom>
          <a:blipFill>
            <a:blip r:embed="rId5"/>
            <a:stretch>
              <a:fillRect/>
            </a:stretch>
          </a:blipFill>
        </p:spPr>
      </p:sp>
      <p:sp>
        <p:nvSpPr>
          <p:cNvPr id="6" name="TextBox 6"/>
          <p:cNvSpPr txBox="1"/>
          <p:nvPr/>
        </p:nvSpPr>
        <p:spPr>
          <a:xfrm>
            <a:off x="8265400" y="2862263"/>
            <a:ext cx="9572375" cy="4552950"/>
          </a:xfrm>
          <a:prstGeom prst="rect">
            <a:avLst/>
          </a:prstGeom>
        </p:spPr>
        <p:txBody>
          <a:bodyPr lIns="0" tIns="0" rIns="0" bIns="0" rtlCol="0" anchor="t">
            <a:spAutoFit/>
          </a:bodyPr>
          <a:lstStyle/>
          <a:p>
            <a:pPr algn="just">
              <a:lnSpc>
                <a:spcPts val="4030"/>
              </a:lnSpc>
            </a:pPr>
          </a:p>
          <a:p>
            <a:pPr algn="just">
              <a:lnSpc>
                <a:spcPts val="4030"/>
              </a:lnSpc>
            </a:pPr>
            <a:r>
              <a:rPr lang="en-US" sz="3355">
                <a:solidFill>
                  <a:srgbClr val="FFFFFF"/>
                </a:solidFill>
                <a:latin typeface="Open Sans"/>
                <a:ea typeface="Open Sans"/>
                <a:cs typeface="Open Sans"/>
                <a:sym typeface="Open Sans"/>
              </a:rPr>
              <a:t>Established in 2006, PASHA Insurance is one of the prominent leaders in Azerbaijan’s non-life insurance services market. The company currently has a statutory capital of 50 million manat and provides services in 36 types of voluntary and compulsory insurance to nearly 700,000 corporate and individual clients.</a:t>
            </a:r>
            <a:endParaRPr lang="en-US" sz="3355">
              <a:solidFill>
                <a:srgbClr val="FFFFFF"/>
              </a:solidFill>
              <a:latin typeface="Open Sans"/>
              <a:ea typeface="Open Sans"/>
              <a:cs typeface="Open Sans"/>
              <a:sym typeface="Open Sans"/>
            </a:endParaRPr>
          </a:p>
          <a:p>
            <a:pPr algn="just">
              <a:lnSpc>
                <a:spcPts val="4030"/>
              </a:lnSpc>
              <a:spcBef>
                <a:spcPct val="0"/>
              </a:spcBef>
            </a:pPr>
          </a:p>
        </p:txBody>
      </p:sp>
      <p:sp>
        <p:nvSpPr>
          <p:cNvPr id="7" name="TextBox 7"/>
          <p:cNvSpPr txBox="1"/>
          <p:nvPr/>
        </p:nvSpPr>
        <p:spPr>
          <a:xfrm>
            <a:off x="8265400" y="1561379"/>
            <a:ext cx="9498266" cy="881784"/>
          </a:xfrm>
          <a:prstGeom prst="rect">
            <a:avLst/>
          </a:prstGeom>
        </p:spPr>
        <p:txBody>
          <a:bodyPr lIns="0" tIns="0" rIns="0" bIns="0" rtlCol="0" anchor="t">
            <a:spAutoFit/>
          </a:bodyPr>
          <a:lstStyle/>
          <a:p>
            <a:pPr algn="l">
              <a:lnSpc>
                <a:spcPts val="6920"/>
              </a:lnSpc>
            </a:pPr>
            <a:r>
              <a:rPr lang="en-US" sz="5765" b="1">
                <a:solidFill>
                  <a:srgbClr val="EAD9CE"/>
                </a:solidFill>
                <a:latin typeface="Montserrat Bold" panose="00000800000000000000"/>
                <a:ea typeface="Montserrat Bold" panose="00000800000000000000"/>
                <a:cs typeface="Montserrat Bold" panose="00000800000000000000"/>
                <a:sym typeface="Montserrat Bold" panose="00000800000000000000"/>
              </a:rPr>
              <a:t>ABOUT COMPANY:</a:t>
            </a:r>
            <a:endParaRPr lang="en-US" sz="5765" b="1">
              <a:solidFill>
                <a:srgbClr val="EAD9CE"/>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grpSp>
        <p:nvGrpSpPr>
          <p:cNvPr id="2" name="Group 2"/>
          <p:cNvGrpSpPr/>
          <p:nvPr/>
        </p:nvGrpSpPr>
        <p:grpSpPr>
          <a:xfrm rot="0">
            <a:off x="1275638" y="363342"/>
            <a:ext cx="14532847" cy="7178379"/>
            <a:chOff x="0" y="0"/>
            <a:chExt cx="19377129" cy="9571172"/>
          </a:xfrm>
        </p:grpSpPr>
        <p:grpSp>
          <p:nvGrpSpPr>
            <p:cNvPr id="3" name="Group 3"/>
            <p:cNvGrpSpPr/>
            <p:nvPr/>
          </p:nvGrpSpPr>
          <p:grpSpPr>
            <a:xfrm rot="2700000">
              <a:off x="8390938" y="264418"/>
              <a:ext cx="1276724" cy="1276724"/>
              <a:chOff x="0" y="0"/>
              <a:chExt cx="812800" cy="812800"/>
            </a:xfrm>
          </p:grpSpPr>
          <p:sp>
            <p:nvSpPr>
              <p:cNvPr id="4" name="Freeform 4"/>
              <p:cNvSpPr/>
              <p:nvPr/>
            </p:nvSpPr>
            <p:spPr>
              <a:xfrm>
                <a:off x="0" y="0"/>
                <a:ext cx="812800" cy="812800"/>
              </a:xfrm>
              <a:custGeom>
                <a:avLst/>
                <a:gdLst/>
                <a:ahLst/>
                <a:cxnLst/>
                <a:rect l="l" t="t" r="r" b="b"/>
                <a:pathLst>
                  <a:path w="812800" h="812800">
                    <a:moveTo>
                      <a:pt x="161704" y="0"/>
                    </a:moveTo>
                    <a:lnTo>
                      <a:pt x="651096" y="0"/>
                    </a:lnTo>
                    <a:cubicBezTo>
                      <a:pt x="693983" y="0"/>
                      <a:pt x="735113" y="17037"/>
                      <a:pt x="765438" y="47362"/>
                    </a:cubicBezTo>
                    <a:cubicBezTo>
                      <a:pt x="795763" y="77687"/>
                      <a:pt x="812800" y="118817"/>
                      <a:pt x="812800" y="161704"/>
                    </a:cubicBezTo>
                    <a:lnTo>
                      <a:pt x="812800" y="651096"/>
                    </a:lnTo>
                    <a:cubicBezTo>
                      <a:pt x="812800" y="693983"/>
                      <a:pt x="795763" y="735113"/>
                      <a:pt x="765438" y="765438"/>
                    </a:cubicBezTo>
                    <a:cubicBezTo>
                      <a:pt x="735113" y="795763"/>
                      <a:pt x="693983" y="812800"/>
                      <a:pt x="651096" y="812800"/>
                    </a:cubicBezTo>
                    <a:lnTo>
                      <a:pt x="161704" y="812800"/>
                    </a:lnTo>
                    <a:cubicBezTo>
                      <a:pt x="118817" y="812800"/>
                      <a:pt x="77687" y="795763"/>
                      <a:pt x="47362" y="765438"/>
                    </a:cubicBezTo>
                    <a:cubicBezTo>
                      <a:pt x="17037" y="735113"/>
                      <a:pt x="0" y="693983"/>
                      <a:pt x="0" y="651096"/>
                    </a:cubicBezTo>
                    <a:lnTo>
                      <a:pt x="0" y="161704"/>
                    </a:lnTo>
                    <a:cubicBezTo>
                      <a:pt x="0" y="118817"/>
                      <a:pt x="17037" y="77687"/>
                      <a:pt x="47362" y="47362"/>
                    </a:cubicBezTo>
                    <a:cubicBezTo>
                      <a:pt x="77687" y="17037"/>
                      <a:pt x="118817" y="0"/>
                      <a:pt x="161704" y="0"/>
                    </a:cubicBezTo>
                    <a:close/>
                  </a:path>
                </a:pathLst>
              </a:custGeom>
              <a:solidFill>
                <a:srgbClr val="2694EE"/>
              </a:solidFill>
            </p:spPr>
          </p:sp>
          <p:sp>
            <p:nvSpPr>
              <p:cNvPr id="5" name="TextBox 5"/>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grpSp>
          <p:nvGrpSpPr>
            <p:cNvPr id="6" name="Group 6"/>
            <p:cNvGrpSpPr/>
            <p:nvPr/>
          </p:nvGrpSpPr>
          <p:grpSpPr>
            <a:xfrm rot="2700000">
              <a:off x="9443014" y="2205821"/>
              <a:ext cx="1276724" cy="1276724"/>
              <a:chOff x="0" y="0"/>
              <a:chExt cx="812800" cy="812800"/>
            </a:xfrm>
          </p:grpSpPr>
          <p:sp>
            <p:nvSpPr>
              <p:cNvPr id="7" name="Freeform 7"/>
              <p:cNvSpPr/>
              <p:nvPr/>
            </p:nvSpPr>
            <p:spPr>
              <a:xfrm>
                <a:off x="0" y="0"/>
                <a:ext cx="812800" cy="812800"/>
              </a:xfrm>
              <a:custGeom>
                <a:avLst/>
                <a:gdLst/>
                <a:ahLst/>
                <a:cxnLst/>
                <a:rect l="l" t="t" r="r" b="b"/>
                <a:pathLst>
                  <a:path w="812800" h="812800">
                    <a:moveTo>
                      <a:pt x="161704" y="0"/>
                    </a:moveTo>
                    <a:lnTo>
                      <a:pt x="651096" y="0"/>
                    </a:lnTo>
                    <a:cubicBezTo>
                      <a:pt x="693983" y="0"/>
                      <a:pt x="735113" y="17037"/>
                      <a:pt x="765438" y="47362"/>
                    </a:cubicBezTo>
                    <a:cubicBezTo>
                      <a:pt x="795763" y="77687"/>
                      <a:pt x="812800" y="118817"/>
                      <a:pt x="812800" y="161704"/>
                    </a:cubicBezTo>
                    <a:lnTo>
                      <a:pt x="812800" y="651096"/>
                    </a:lnTo>
                    <a:cubicBezTo>
                      <a:pt x="812800" y="693983"/>
                      <a:pt x="795763" y="735113"/>
                      <a:pt x="765438" y="765438"/>
                    </a:cubicBezTo>
                    <a:cubicBezTo>
                      <a:pt x="735113" y="795763"/>
                      <a:pt x="693983" y="812800"/>
                      <a:pt x="651096" y="812800"/>
                    </a:cubicBezTo>
                    <a:lnTo>
                      <a:pt x="161704" y="812800"/>
                    </a:lnTo>
                    <a:cubicBezTo>
                      <a:pt x="118817" y="812800"/>
                      <a:pt x="77687" y="795763"/>
                      <a:pt x="47362" y="765438"/>
                    </a:cubicBezTo>
                    <a:cubicBezTo>
                      <a:pt x="17037" y="735113"/>
                      <a:pt x="0" y="693983"/>
                      <a:pt x="0" y="651096"/>
                    </a:cubicBezTo>
                    <a:lnTo>
                      <a:pt x="0" y="161704"/>
                    </a:lnTo>
                    <a:cubicBezTo>
                      <a:pt x="0" y="118817"/>
                      <a:pt x="17037" y="77687"/>
                      <a:pt x="47362" y="47362"/>
                    </a:cubicBezTo>
                    <a:cubicBezTo>
                      <a:pt x="77687" y="17037"/>
                      <a:pt x="118817" y="0"/>
                      <a:pt x="161704" y="0"/>
                    </a:cubicBezTo>
                    <a:close/>
                  </a:path>
                </a:pathLst>
              </a:custGeom>
              <a:solidFill>
                <a:srgbClr val="FEC510"/>
              </a:solidFill>
            </p:spPr>
          </p:sp>
          <p:sp>
            <p:nvSpPr>
              <p:cNvPr id="8" name="TextBox 8"/>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grpSp>
          <p:nvGrpSpPr>
            <p:cNvPr id="9" name="Group 9"/>
            <p:cNvGrpSpPr/>
            <p:nvPr/>
          </p:nvGrpSpPr>
          <p:grpSpPr>
            <a:xfrm rot="2700000">
              <a:off x="10345794" y="4147224"/>
              <a:ext cx="1276724" cy="1276724"/>
              <a:chOff x="0" y="0"/>
              <a:chExt cx="812800" cy="812800"/>
            </a:xfrm>
          </p:grpSpPr>
          <p:sp>
            <p:nvSpPr>
              <p:cNvPr id="10" name="Freeform 10"/>
              <p:cNvSpPr/>
              <p:nvPr/>
            </p:nvSpPr>
            <p:spPr>
              <a:xfrm>
                <a:off x="0" y="0"/>
                <a:ext cx="812800" cy="812800"/>
              </a:xfrm>
              <a:custGeom>
                <a:avLst/>
                <a:gdLst/>
                <a:ahLst/>
                <a:cxnLst/>
                <a:rect l="l" t="t" r="r" b="b"/>
                <a:pathLst>
                  <a:path w="812800" h="812800">
                    <a:moveTo>
                      <a:pt x="161704" y="0"/>
                    </a:moveTo>
                    <a:lnTo>
                      <a:pt x="651096" y="0"/>
                    </a:lnTo>
                    <a:cubicBezTo>
                      <a:pt x="693983" y="0"/>
                      <a:pt x="735113" y="17037"/>
                      <a:pt x="765438" y="47362"/>
                    </a:cubicBezTo>
                    <a:cubicBezTo>
                      <a:pt x="795763" y="77687"/>
                      <a:pt x="812800" y="118817"/>
                      <a:pt x="812800" y="161704"/>
                    </a:cubicBezTo>
                    <a:lnTo>
                      <a:pt x="812800" y="651096"/>
                    </a:lnTo>
                    <a:cubicBezTo>
                      <a:pt x="812800" y="693983"/>
                      <a:pt x="795763" y="735113"/>
                      <a:pt x="765438" y="765438"/>
                    </a:cubicBezTo>
                    <a:cubicBezTo>
                      <a:pt x="735113" y="795763"/>
                      <a:pt x="693983" y="812800"/>
                      <a:pt x="651096" y="812800"/>
                    </a:cubicBezTo>
                    <a:lnTo>
                      <a:pt x="161704" y="812800"/>
                    </a:lnTo>
                    <a:cubicBezTo>
                      <a:pt x="118817" y="812800"/>
                      <a:pt x="77687" y="795763"/>
                      <a:pt x="47362" y="765438"/>
                    </a:cubicBezTo>
                    <a:cubicBezTo>
                      <a:pt x="17037" y="735113"/>
                      <a:pt x="0" y="693983"/>
                      <a:pt x="0" y="651096"/>
                    </a:cubicBezTo>
                    <a:lnTo>
                      <a:pt x="0" y="161704"/>
                    </a:lnTo>
                    <a:cubicBezTo>
                      <a:pt x="0" y="118817"/>
                      <a:pt x="17037" y="77687"/>
                      <a:pt x="47362" y="47362"/>
                    </a:cubicBezTo>
                    <a:cubicBezTo>
                      <a:pt x="77687" y="17037"/>
                      <a:pt x="118817" y="0"/>
                      <a:pt x="161704" y="0"/>
                    </a:cubicBezTo>
                    <a:close/>
                  </a:path>
                </a:pathLst>
              </a:custGeom>
              <a:solidFill>
                <a:srgbClr val="F97918"/>
              </a:solidFill>
            </p:spPr>
          </p:sp>
          <p:sp>
            <p:nvSpPr>
              <p:cNvPr id="11" name="TextBox 11"/>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grpSp>
          <p:nvGrpSpPr>
            <p:cNvPr id="12" name="Group 12"/>
            <p:cNvGrpSpPr/>
            <p:nvPr/>
          </p:nvGrpSpPr>
          <p:grpSpPr>
            <a:xfrm rot="2700000">
              <a:off x="9443014" y="6088626"/>
              <a:ext cx="1276724" cy="1276724"/>
              <a:chOff x="0" y="0"/>
              <a:chExt cx="812800" cy="812800"/>
            </a:xfrm>
          </p:grpSpPr>
          <p:sp>
            <p:nvSpPr>
              <p:cNvPr id="13" name="Freeform 13"/>
              <p:cNvSpPr/>
              <p:nvPr/>
            </p:nvSpPr>
            <p:spPr>
              <a:xfrm>
                <a:off x="0" y="0"/>
                <a:ext cx="812800" cy="812800"/>
              </a:xfrm>
              <a:custGeom>
                <a:avLst/>
                <a:gdLst/>
                <a:ahLst/>
                <a:cxnLst/>
                <a:rect l="l" t="t" r="r" b="b"/>
                <a:pathLst>
                  <a:path w="812800" h="812800">
                    <a:moveTo>
                      <a:pt x="161704" y="0"/>
                    </a:moveTo>
                    <a:lnTo>
                      <a:pt x="651096" y="0"/>
                    </a:lnTo>
                    <a:cubicBezTo>
                      <a:pt x="693983" y="0"/>
                      <a:pt x="735113" y="17037"/>
                      <a:pt x="765438" y="47362"/>
                    </a:cubicBezTo>
                    <a:cubicBezTo>
                      <a:pt x="795763" y="77687"/>
                      <a:pt x="812800" y="118817"/>
                      <a:pt x="812800" y="161704"/>
                    </a:cubicBezTo>
                    <a:lnTo>
                      <a:pt x="812800" y="651096"/>
                    </a:lnTo>
                    <a:cubicBezTo>
                      <a:pt x="812800" y="693983"/>
                      <a:pt x="795763" y="735113"/>
                      <a:pt x="765438" y="765438"/>
                    </a:cubicBezTo>
                    <a:cubicBezTo>
                      <a:pt x="735113" y="795763"/>
                      <a:pt x="693983" y="812800"/>
                      <a:pt x="651096" y="812800"/>
                    </a:cubicBezTo>
                    <a:lnTo>
                      <a:pt x="161704" y="812800"/>
                    </a:lnTo>
                    <a:cubicBezTo>
                      <a:pt x="118817" y="812800"/>
                      <a:pt x="77687" y="795763"/>
                      <a:pt x="47362" y="765438"/>
                    </a:cubicBezTo>
                    <a:cubicBezTo>
                      <a:pt x="17037" y="735113"/>
                      <a:pt x="0" y="693983"/>
                      <a:pt x="0" y="651096"/>
                    </a:cubicBezTo>
                    <a:lnTo>
                      <a:pt x="0" y="161704"/>
                    </a:lnTo>
                    <a:cubicBezTo>
                      <a:pt x="0" y="118817"/>
                      <a:pt x="17037" y="77687"/>
                      <a:pt x="47362" y="47362"/>
                    </a:cubicBezTo>
                    <a:cubicBezTo>
                      <a:pt x="77687" y="17037"/>
                      <a:pt x="118817" y="0"/>
                      <a:pt x="161704" y="0"/>
                    </a:cubicBezTo>
                    <a:close/>
                  </a:path>
                </a:pathLst>
              </a:custGeom>
              <a:solidFill>
                <a:srgbClr val="1FC5A9"/>
              </a:solidFill>
            </p:spPr>
          </p:sp>
          <p:sp>
            <p:nvSpPr>
              <p:cNvPr id="14" name="TextBox 14"/>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grpSp>
          <p:nvGrpSpPr>
            <p:cNvPr id="15" name="Group 15"/>
            <p:cNvGrpSpPr/>
            <p:nvPr/>
          </p:nvGrpSpPr>
          <p:grpSpPr>
            <a:xfrm rot="2700000">
              <a:off x="8390938" y="8030029"/>
              <a:ext cx="1276724" cy="1276724"/>
              <a:chOff x="0" y="0"/>
              <a:chExt cx="812800" cy="812800"/>
            </a:xfrm>
          </p:grpSpPr>
          <p:sp>
            <p:nvSpPr>
              <p:cNvPr id="16" name="Freeform 16"/>
              <p:cNvSpPr/>
              <p:nvPr/>
            </p:nvSpPr>
            <p:spPr>
              <a:xfrm>
                <a:off x="0" y="0"/>
                <a:ext cx="812800" cy="812800"/>
              </a:xfrm>
              <a:custGeom>
                <a:avLst/>
                <a:gdLst/>
                <a:ahLst/>
                <a:cxnLst/>
                <a:rect l="l" t="t" r="r" b="b"/>
                <a:pathLst>
                  <a:path w="812800" h="812800">
                    <a:moveTo>
                      <a:pt x="161704" y="0"/>
                    </a:moveTo>
                    <a:lnTo>
                      <a:pt x="651096" y="0"/>
                    </a:lnTo>
                    <a:cubicBezTo>
                      <a:pt x="693983" y="0"/>
                      <a:pt x="735113" y="17037"/>
                      <a:pt x="765438" y="47362"/>
                    </a:cubicBezTo>
                    <a:cubicBezTo>
                      <a:pt x="795763" y="77687"/>
                      <a:pt x="812800" y="118817"/>
                      <a:pt x="812800" y="161704"/>
                    </a:cubicBezTo>
                    <a:lnTo>
                      <a:pt x="812800" y="651096"/>
                    </a:lnTo>
                    <a:cubicBezTo>
                      <a:pt x="812800" y="693983"/>
                      <a:pt x="795763" y="735113"/>
                      <a:pt x="765438" y="765438"/>
                    </a:cubicBezTo>
                    <a:cubicBezTo>
                      <a:pt x="735113" y="795763"/>
                      <a:pt x="693983" y="812800"/>
                      <a:pt x="651096" y="812800"/>
                    </a:cubicBezTo>
                    <a:lnTo>
                      <a:pt x="161704" y="812800"/>
                    </a:lnTo>
                    <a:cubicBezTo>
                      <a:pt x="118817" y="812800"/>
                      <a:pt x="77687" y="795763"/>
                      <a:pt x="47362" y="765438"/>
                    </a:cubicBezTo>
                    <a:cubicBezTo>
                      <a:pt x="17037" y="735113"/>
                      <a:pt x="0" y="693983"/>
                      <a:pt x="0" y="651096"/>
                    </a:cubicBezTo>
                    <a:lnTo>
                      <a:pt x="0" y="161704"/>
                    </a:lnTo>
                    <a:cubicBezTo>
                      <a:pt x="0" y="118817"/>
                      <a:pt x="17037" y="77687"/>
                      <a:pt x="47362" y="47362"/>
                    </a:cubicBezTo>
                    <a:cubicBezTo>
                      <a:pt x="77687" y="17037"/>
                      <a:pt x="118817" y="0"/>
                      <a:pt x="161704" y="0"/>
                    </a:cubicBezTo>
                    <a:close/>
                  </a:path>
                </a:pathLst>
              </a:custGeom>
              <a:solidFill>
                <a:srgbClr val="5CAD3F"/>
              </a:solidFill>
            </p:spPr>
          </p:sp>
          <p:sp>
            <p:nvSpPr>
              <p:cNvPr id="17" name="TextBox 17"/>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sp>
          <p:nvSpPr>
            <p:cNvPr id="18" name="AutoShape 18"/>
            <p:cNvSpPr/>
            <p:nvPr/>
          </p:nvSpPr>
          <p:spPr>
            <a:xfrm>
              <a:off x="7828686" y="4785586"/>
              <a:ext cx="1907409" cy="0"/>
            </a:xfrm>
            <a:prstGeom prst="line">
              <a:avLst/>
            </a:prstGeom>
            <a:ln w="38100" cap="flat">
              <a:solidFill>
                <a:srgbClr val="E1E7EC"/>
              </a:solidFill>
              <a:prstDash val="sysDash"/>
              <a:headEnd type="none" w="sm" len="sm"/>
              <a:tailEnd type="oval" w="lg" len="lg"/>
            </a:ln>
          </p:spPr>
        </p:sp>
        <p:grpSp>
          <p:nvGrpSpPr>
            <p:cNvPr id="19" name="Group 19"/>
            <p:cNvGrpSpPr/>
            <p:nvPr/>
          </p:nvGrpSpPr>
          <p:grpSpPr>
            <a:xfrm rot="2700000">
              <a:off x="1125045" y="2350390"/>
              <a:ext cx="5288558" cy="5288558"/>
              <a:chOff x="0" y="0"/>
              <a:chExt cx="812800" cy="812800"/>
            </a:xfrm>
          </p:grpSpPr>
          <p:sp>
            <p:nvSpPr>
              <p:cNvPr id="20" name="Freeform 20"/>
              <p:cNvSpPr/>
              <p:nvPr/>
            </p:nvSpPr>
            <p:spPr>
              <a:xfrm>
                <a:off x="0" y="0"/>
                <a:ext cx="812800" cy="812800"/>
              </a:xfrm>
              <a:custGeom>
                <a:avLst/>
                <a:gdLst/>
                <a:ahLst/>
                <a:cxnLst/>
                <a:rect l="l" t="t" r="r" b="b"/>
                <a:pathLst>
                  <a:path w="812800" h="812800">
                    <a:moveTo>
                      <a:pt x="97593" y="0"/>
                    </a:moveTo>
                    <a:lnTo>
                      <a:pt x="715207" y="0"/>
                    </a:lnTo>
                    <a:cubicBezTo>
                      <a:pt x="769106" y="0"/>
                      <a:pt x="812800" y="43694"/>
                      <a:pt x="812800" y="97593"/>
                    </a:cubicBezTo>
                    <a:lnTo>
                      <a:pt x="812800" y="715207"/>
                    </a:lnTo>
                    <a:cubicBezTo>
                      <a:pt x="812800" y="769106"/>
                      <a:pt x="769106" y="812800"/>
                      <a:pt x="715207" y="812800"/>
                    </a:cubicBezTo>
                    <a:lnTo>
                      <a:pt x="97593" y="812800"/>
                    </a:lnTo>
                    <a:cubicBezTo>
                      <a:pt x="43694" y="812800"/>
                      <a:pt x="0" y="769106"/>
                      <a:pt x="0" y="715207"/>
                    </a:cubicBezTo>
                    <a:lnTo>
                      <a:pt x="0" y="97593"/>
                    </a:lnTo>
                    <a:cubicBezTo>
                      <a:pt x="0" y="43694"/>
                      <a:pt x="43694" y="0"/>
                      <a:pt x="97593" y="0"/>
                    </a:cubicBezTo>
                    <a:close/>
                  </a:path>
                </a:pathLst>
              </a:custGeom>
              <a:solidFill>
                <a:srgbClr val="FFF3DA"/>
              </a:solidFill>
            </p:spPr>
          </p:sp>
          <p:sp>
            <p:nvSpPr>
              <p:cNvPr id="21" name="TextBox 21"/>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grpSp>
          <p:nvGrpSpPr>
            <p:cNvPr id="22" name="Group 22"/>
            <p:cNvGrpSpPr/>
            <p:nvPr/>
          </p:nvGrpSpPr>
          <p:grpSpPr>
            <a:xfrm rot="2700000">
              <a:off x="1095296" y="1981067"/>
              <a:ext cx="5288558" cy="5288558"/>
              <a:chOff x="0" y="0"/>
              <a:chExt cx="812800" cy="812800"/>
            </a:xfrm>
          </p:grpSpPr>
          <p:sp>
            <p:nvSpPr>
              <p:cNvPr id="23" name="Freeform 23"/>
              <p:cNvSpPr/>
              <p:nvPr/>
            </p:nvSpPr>
            <p:spPr>
              <a:xfrm>
                <a:off x="0" y="0"/>
                <a:ext cx="812800" cy="812800"/>
              </a:xfrm>
              <a:custGeom>
                <a:avLst/>
                <a:gdLst/>
                <a:ahLst/>
                <a:cxnLst/>
                <a:rect l="l" t="t" r="r" b="b"/>
                <a:pathLst>
                  <a:path w="812800" h="812800">
                    <a:moveTo>
                      <a:pt x="97593" y="0"/>
                    </a:moveTo>
                    <a:lnTo>
                      <a:pt x="715207" y="0"/>
                    </a:lnTo>
                    <a:cubicBezTo>
                      <a:pt x="769106" y="0"/>
                      <a:pt x="812800" y="43694"/>
                      <a:pt x="812800" y="97593"/>
                    </a:cubicBezTo>
                    <a:lnTo>
                      <a:pt x="812800" y="715207"/>
                    </a:lnTo>
                    <a:cubicBezTo>
                      <a:pt x="812800" y="769106"/>
                      <a:pt x="769106" y="812800"/>
                      <a:pt x="715207" y="812800"/>
                    </a:cubicBezTo>
                    <a:lnTo>
                      <a:pt x="97593" y="812800"/>
                    </a:lnTo>
                    <a:cubicBezTo>
                      <a:pt x="43694" y="812800"/>
                      <a:pt x="0" y="769106"/>
                      <a:pt x="0" y="715207"/>
                    </a:cubicBezTo>
                    <a:lnTo>
                      <a:pt x="0" y="97593"/>
                    </a:lnTo>
                    <a:cubicBezTo>
                      <a:pt x="0" y="43694"/>
                      <a:pt x="43694" y="0"/>
                      <a:pt x="97593" y="0"/>
                    </a:cubicBezTo>
                    <a:close/>
                  </a:path>
                </a:pathLst>
              </a:custGeom>
              <a:solidFill>
                <a:srgbClr val="000000">
                  <a:alpha val="0"/>
                </a:srgbClr>
              </a:solidFill>
              <a:ln w="76200" cap="rnd">
                <a:solidFill>
                  <a:srgbClr val="495867"/>
                </a:solidFill>
                <a:prstDash val="solid"/>
                <a:round/>
              </a:ln>
            </p:spPr>
          </p:sp>
          <p:sp>
            <p:nvSpPr>
              <p:cNvPr id="24" name="TextBox 24"/>
              <p:cNvSpPr txBox="1"/>
              <p:nvPr/>
            </p:nvSpPr>
            <p:spPr>
              <a:xfrm>
                <a:off x="0" y="-38100"/>
                <a:ext cx="812800" cy="850900"/>
              </a:xfrm>
              <a:prstGeom prst="rect">
                <a:avLst/>
              </a:prstGeom>
            </p:spPr>
            <p:txBody>
              <a:bodyPr lIns="51460" tIns="51460" rIns="51460" bIns="51460" rtlCol="0" anchor="ctr"/>
              <a:lstStyle/>
              <a:p>
                <a:pPr algn="ctr">
                  <a:lnSpc>
                    <a:spcPts val="2660"/>
                  </a:lnSpc>
                </a:pPr>
              </a:p>
            </p:txBody>
          </p:sp>
        </p:grpSp>
        <p:sp>
          <p:nvSpPr>
            <p:cNvPr id="25" name="AutoShape 25"/>
            <p:cNvSpPr/>
            <p:nvPr/>
          </p:nvSpPr>
          <p:spPr>
            <a:xfrm>
              <a:off x="6453481" y="2844183"/>
              <a:ext cx="2328910" cy="0"/>
            </a:xfrm>
            <a:prstGeom prst="line">
              <a:avLst/>
            </a:prstGeom>
            <a:ln w="38100" cap="flat">
              <a:solidFill>
                <a:srgbClr val="E1E7EC"/>
              </a:solidFill>
              <a:prstDash val="sysDash"/>
              <a:headEnd type="none" w="sm" len="sm"/>
              <a:tailEnd type="oval" w="lg" len="lg"/>
            </a:ln>
          </p:spPr>
        </p:sp>
        <p:sp>
          <p:nvSpPr>
            <p:cNvPr id="26" name="AutoShape 26"/>
            <p:cNvSpPr/>
            <p:nvPr/>
          </p:nvSpPr>
          <p:spPr>
            <a:xfrm>
              <a:off x="6453481" y="6726989"/>
              <a:ext cx="2328910" cy="0"/>
            </a:xfrm>
            <a:prstGeom prst="line">
              <a:avLst/>
            </a:prstGeom>
            <a:ln w="38100" cap="flat">
              <a:solidFill>
                <a:srgbClr val="E1E7EC"/>
              </a:solidFill>
              <a:prstDash val="sysDash"/>
              <a:headEnd type="none" w="sm" len="sm"/>
              <a:tailEnd type="oval" w="lg" len="lg"/>
            </a:ln>
          </p:spPr>
        </p:sp>
        <p:sp>
          <p:nvSpPr>
            <p:cNvPr id="27" name="AutoShape 27"/>
            <p:cNvSpPr/>
            <p:nvPr/>
          </p:nvSpPr>
          <p:spPr>
            <a:xfrm>
              <a:off x="6030166" y="902780"/>
              <a:ext cx="1704812" cy="0"/>
            </a:xfrm>
            <a:prstGeom prst="line">
              <a:avLst/>
            </a:prstGeom>
            <a:ln w="38100" cap="flat">
              <a:solidFill>
                <a:srgbClr val="E1E7EC"/>
              </a:solidFill>
              <a:prstDash val="sysDash"/>
              <a:headEnd type="none" w="sm" len="sm"/>
              <a:tailEnd type="oval" w="lg" len="lg"/>
            </a:ln>
          </p:spPr>
        </p:sp>
        <p:sp>
          <p:nvSpPr>
            <p:cNvPr id="28" name="AutoShape 28"/>
            <p:cNvSpPr/>
            <p:nvPr/>
          </p:nvSpPr>
          <p:spPr>
            <a:xfrm>
              <a:off x="6030166" y="8668391"/>
              <a:ext cx="1704812" cy="0"/>
            </a:xfrm>
            <a:prstGeom prst="line">
              <a:avLst/>
            </a:prstGeom>
            <a:ln w="38100" cap="flat">
              <a:solidFill>
                <a:srgbClr val="E1E7EC"/>
              </a:solidFill>
              <a:prstDash val="sysDash"/>
              <a:headEnd type="none" w="sm" len="sm"/>
              <a:tailEnd type="oval" w="lg" len="lg"/>
            </a:ln>
          </p:spPr>
        </p:sp>
        <p:sp>
          <p:nvSpPr>
            <p:cNvPr id="29" name="AutoShape 29"/>
            <p:cNvSpPr/>
            <p:nvPr/>
          </p:nvSpPr>
          <p:spPr>
            <a:xfrm flipV="1">
              <a:off x="5276350" y="894005"/>
              <a:ext cx="772578" cy="772578"/>
            </a:xfrm>
            <a:prstGeom prst="line">
              <a:avLst/>
            </a:prstGeom>
            <a:ln w="38100" cap="flat">
              <a:solidFill>
                <a:srgbClr val="E1E7EC"/>
              </a:solidFill>
              <a:prstDash val="sysDash"/>
              <a:headEnd type="none" w="sm" len="sm"/>
              <a:tailEnd type="none" w="sm" len="sm"/>
            </a:ln>
          </p:spPr>
        </p:sp>
        <p:sp>
          <p:nvSpPr>
            <p:cNvPr id="30" name="AutoShape 30"/>
            <p:cNvSpPr/>
            <p:nvPr/>
          </p:nvSpPr>
          <p:spPr>
            <a:xfrm flipH="1" flipV="1">
              <a:off x="5351571" y="7843319"/>
              <a:ext cx="704415" cy="835197"/>
            </a:xfrm>
            <a:prstGeom prst="line">
              <a:avLst/>
            </a:prstGeom>
            <a:ln w="38100" cap="flat">
              <a:solidFill>
                <a:srgbClr val="E1E7EC"/>
              </a:solidFill>
              <a:prstDash val="sysDash"/>
              <a:headEnd type="none" w="sm" len="sm"/>
              <a:tailEnd type="none" w="sm" len="sm"/>
            </a:ln>
          </p:spPr>
        </p:sp>
        <p:sp>
          <p:nvSpPr>
            <p:cNvPr id="31" name="Freeform 31"/>
            <p:cNvSpPr/>
            <p:nvPr/>
          </p:nvSpPr>
          <p:spPr>
            <a:xfrm>
              <a:off x="9699191" y="2451696"/>
              <a:ext cx="764369" cy="784975"/>
            </a:xfrm>
            <a:custGeom>
              <a:avLst/>
              <a:gdLst/>
              <a:ahLst/>
              <a:cxnLst/>
              <a:rect l="l" t="t" r="r" b="b"/>
              <a:pathLst>
                <a:path w="764369" h="784975">
                  <a:moveTo>
                    <a:pt x="0" y="0"/>
                  </a:moveTo>
                  <a:lnTo>
                    <a:pt x="764370" y="0"/>
                  </a:lnTo>
                  <a:lnTo>
                    <a:pt x="764370" y="784975"/>
                  </a:lnTo>
                  <a:lnTo>
                    <a:pt x="0" y="78497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2" name="Freeform 32"/>
            <p:cNvSpPr/>
            <p:nvPr/>
          </p:nvSpPr>
          <p:spPr>
            <a:xfrm>
              <a:off x="8756430" y="542903"/>
              <a:ext cx="660072" cy="702204"/>
            </a:xfrm>
            <a:custGeom>
              <a:avLst/>
              <a:gdLst/>
              <a:ahLst/>
              <a:cxnLst/>
              <a:rect l="l" t="t" r="r" b="b"/>
              <a:pathLst>
                <a:path w="660072" h="702204">
                  <a:moveTo>
                    <a:pt x="0" y="0"/>
                  </a:moveTo>
                  <a:lnTo>
                    <a:pt x="660072" y="0"/>
                  </a:lnTo>
                  <a:lnTo>
                    <a:pt x="660072" y="702204"/>
                  </a:lnTo>
                  <a:lnTo>
                    <a:pt x="0" y="7022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3" name="Freeform 33"/>
            <p:cNvSpPr/>
            <p:nvPr/>
          </p:nvSpPr>
          <p:spPr>
            <a:xfrm>
              <a:off x="10564064" y="4364968"/>
              <a:ext cx="840184" cy="841236"/>
            </a:xfrm>
            <a:custGeom>
              <a:avLst/>
              <a:gdLst/>
              <a:ahLst/>
              <a:cxnLst/>
              <a:rect l="l" t="t" r="r" b="b"/>
              <a:pathLst>
                <a:path w="840184" h="841236">
                  <a:moveTo>
                    <a:pt x="0" y="0"/>
                  </a:moveTo>
                  <a:lnTo>
                    <a:pt x="840184" y="0"/>
                  </a:lnTo>
                  <a:lnTo>
                    <a:pt x="840184" y="841236"/>
                  </a:lnTo>
                  <a:lnTo>
                    <a:pt x="0" y="8412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34" name="Freeform 34"/>
            <p:cNvSpPr/>
            <p:nvPr/>
          </p:nvSpPr>
          <p:spPr>
            <a:xfrm>
              <a:off x="9686835" y="6396287"/>
              <a:ext cx="809056" cy="661403"/>
            </a:xfrm>
            <a:custGeom>
              <a:avLst/>
              <a:gdLst/>
              <a:ahLst/>
              <a:cxnLst/>
              <a:rect l="l" t="t" r="r" b="b"/>
              <a:pathLst>
                <a:path w="809056" h="661403">
                  <a:moveTo>
                    <a:pt x="0" y="0"/>
                  </a:moveTo>
                  <a:lnTo>
                    <a:pt x="809055" y="0"/>
                  </a:lnTo>
                  <a:lnTo>
                    <a:pt x="809055" y="661403"/>
                  </a:lnTo>
                  <a:lnTo>
                    <a:pt x="0" y="66140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35" name="Freeform 35"/>
            <p:cNvSpPr/>
            <p:nvPr/>
          </p:nvSpPr>
          <p:spPr>
            <a:xfrm>
              <a:off x="8665607" y="8266521"/>
              <a:ext cx="727386" cy="803741"/>
            </a:xfrm>
            <a:custGeom>
              <a:avLst/>
              <a:gdLst/>
              <a:ahLst/>
              <a:cxnLst/>
              <a:rect l="l" t="t" r="r" b="b"/>
              <a:pathLst>
                <a:path w="727386" h="803741">
                  <a:moveTo>
                    <a:pt x="0" y="0"/>
                  </a:moveTo>
                  <a:lnTo>
                    <a:pt x="727386" y="0"/>
                  </a:lnTo>
                  <a:lnTo>
                    <a:pt x="727386" y="803741"/>
                  </a:lnTo>
                  <a:lnTo>
                    <a:pt x="0" y="80374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6" name="Freeform 36"/>
            <p:cNvSpPr/>
            <p:nvPr/>
          </p:nvSpPr>
          <p:spPr>
            <a:xfrm>
              <a:off x="1146293" y="7813996"/>
              <a:ext cx="452525" cy="452525"/>
            </a:xfrm>
            <a:custGeom>
              <a:avLst/>
              <a:gdLst/>
              <a:ahLst/>
              <a:cxnLst/>
              <a:rect l="l" t="t" r="r" b="b"/>
              <a:pathLst>
                <a:path w="452525" h="452525">
                  <a:moveTo>
                    <a:pt x="0" y="0"/>
                  </a:moveTo>
                  <a:lnTo>
                    <a:pt x="452525" y="0"/>
                  </a:lnTo>
                  <a:lnTo>
                    <a:pt x="452525" y="452525"/>
                  </a:lnTo>
                  <a:lnTo>
                    <a:pt x="0" y="45252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7" name="Freeform 37"/>
            <p:cNvSpPr/>
            <p:nvPr/>
          </p:nvSpPr>
          <p:spPr>
            <a:xfrm>
              <a:off x="4615339" y="2784146"/>
              <a:ext cx="351203" cy="351203"/>
            </a:xfrm>
            <a:custGeom>
              <a:avLst/>
              <a:gdLst/>
              <a:ahLst/>
              <a:cxnLst/>
              <a:rect l="l" t="t" r="r" b="b"/>
              <a:pathLst>
                <a:path w="351203" h="351203">
                  <a:moveTo>
                    <a:pt x="0" y="0"/>
                  </a:moveTo>
                  <a:lnTo>
                    <a:pt x="351204" y="0"/>
                  </a:lnTo>
                  <a:lnTo>
                    <a:pt x="351204" y="351203"/>
                  </a:lnTo>
                  <a:lnTo>
                    <a:pt x="0" y="35120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8" name="TextBox 38"/>
            <p:cNvSpPr txBox="1"/>
            <p:nvPr/>
          </p:nvSpPr>
          <p:spPr>
            <a:xfrm>
              <a:off x="10321564" y="466703"/>
              <a:ext cx="5714544" cy="743317"/>
            </a:xfrm>
            <a:prstGeom prst="rect">
              <a:avLst/>
            </a:prstGeom>
          </p:spPr>
          <p:txBody>
            <a:bodyPr lIns="0" tIns="0" rIns="0" bIns="0" rtlCol="0" anchor="t">
              <a:spAutoFit/>
            </a:bodyPr>
            <a:lstStyle/>
            <a:p>
              <a:pPr algn="l">
                <a:lnSpc>
                  <a:spcPts val="4625"/>
                </a:lnSpc>
                <a:spcBef>
                  <a:spcPct val="0"/>
                </a:spcBef>
              </a:pPr>
              <a:r>
                <a:rPr lang="en-US" sz="3300" b="1">
                  <a:solidFill>
                    <a:srgbClr val="FFFFFF"/>
                  </a:solidFill>
                  <a:latin typeface="Inter Bold" panose="020B0802030000000004"/>
                  <a:ea typeface="Inter Bold" panose="020B0802030000000004"/>
                  <a:cs typeface="Inter Bold" panose="020B0802030000000004"/>
                  <a:sym typeface="Inter Bold" panose="020B0802030000000004"/>
                </a:rPr>
                <a:t>Fraud Detection</a:t>
              </a:r>
              <a:endParaRPr lang="en-US" sz="33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39" name="TextBox 39"/>
            <p:cNvSpPr txBox="1"/>
            <p:nvPr/>
          </p:nvSpPr>
          <p:spPr>
            <a:xfrm>
              <a:off x="1755549" y="2626093"/>
              <a:ext cx="3779150" cy="847878"/>
            </a:xfrm>
            <a:prstGeom prst="rect">
              <a:avLst/>
            </a:prstGeom>
          </p:spPr>
          <p:txBody>
            <a:bodyPr lIns="0" tIns="0" rIns="0" bIns="0" rtlCol="0" anchor="t">
              <a:spAutoFit/>
            </a:bodyPr>
            <a:lstStyle/>
            <a:p>
              <a:pPr marL="0" lvl="0" indent="0" algn="ctr">
                <a:lnSpc>
                  <a:spcPts val="5325"/>
                </a:lnSpc>
                <a:spcBef>
                  <a:spcPct val="0"/>
                </a:spcBef>
              </a:pPr>
              <a:r>
                <a:rPr lang="en-US" sz="3805" b="1" u="none" strike="noStrike">
                  <a:solidFill>
                    <a:srgbClr val="000000"/>
                  </a:solidFill>
                  <a:latin typeface="Inter Bold" panose="020B0802030000000004"/>
                  <a:ea typeface="Inter Bold" panose="020B0802030000000004"/>
                  <a:cs typeface="Inter Bold" panose="020B0802030000000004"/>
                  <a:sym typeface="Inter Bold" panose="020B0802030000000004"/>
                </a:rPr>
                <a:t>Data </a:t>
              </a:r>
              <a:endParaRPr lang="en-US" sz="3805" b="1" u="none" strike="noStrike">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40" name="TextBox 40"/>
            <p:cNvSpPr txBox="1"/>
            <p:nvPr/>
          </p:nvSpPr>
          <p:spPr>
            <a:xfrm>
              <a:off x="829513" y="4269048"/>
              <a:ext cx="5820123" cy="1419319"/>
            </a:xfrm>
            <a:prstGeom prst="rect">
              <a:avLst/>
            </a:prstGeom>
          </p:spPr>
          <p:txBody>
            <a:bodyPr lIns="0" tIns="0" rIns="0" bIns="0" rtlCol="0" anchor="t">
              <a:spAutoFit/>
            </a:bodyPr>
            <a:lstStyle/>
            <a:p>
              <a:pPr algn="ctr">
                <a:lnSpc>
                  <a:spcPts val="4360"/>
                </a:lnSpc>
                <a:spcBef>
                  <a:spcPct val="0"/>
                </a:spcBef>
              </a:pPr>
              <a:r>
                <a:rPr lang="en-US" sz="3110" b="1">
                  <a:solidFill>
                    <a:srgbClr val="422C5D"/>
                  </a:solidFill>
                  <a:latin typeface="Inter Bold" panose="020B0802030000000004"/>
                  <a:ea typeface="Inter Bold" panose="020B0802030000000004"/>
                  <a:cs typeface="Inter Bold" panose="020B0802030000000004"/>
                  <a:sym typeface="Inter Bold" panose="020B0802030000000004"/>
                </a:rPr>
                <a:t>Applications in insurance industry</a:t>
              </a:r>
              <a:endParaRPr lang="en-US" sz="3110" b="1">
                <a:solidFill>
                  <a:srgbClr val="422C5D"/>
                </a:solidFill>
                <a:latin typeface="Inter Bold" panose="020B0802030000000004"/>
                <a:ea typeface="Inter Bold" panose="020B0802030000000004"/>
                <a:cs typeface="Inter Bold" panose="020B0802030000000004"/>
                <a:sym typeface="Inter Bold" panose="020B0802030000000004"/>
              </a:endParaRPr>
            </a:p>
          </p:txBody>
        </p:sp>
        <p:sp>
          <p:nvSpPr>
            <p:cNvPr id="41" name="TextBox 41"/>
            <p:cNvSpPr txBox="1"/>
            <p:nvPr/>
          </p:nvSpPr>
          <p:spPr>
            <a:xfrm>
              <a:off x="1850000" y="3388246"/>
              <a:ext cx="3779150" cy="847878"/>
            </a:xfrm>
            <a:prstGeom prst="rect">
              <a:avLst/>
            </a:prstGeom>
          </p:spPr>
          <p:txBody>
            <a:bodyPr lIns="0" tIns="0" rIns="0" bIns="0" rtlCol="0" anchor="t">
              <a:spAutoFit/>
            </a:bodyPr>
            <a:lstStyle/>
            <a:p>
              <a:pPr marL="0" lvl="0" indent="0" algn="ctr">
                <a:lnSpc>
                  <a:spcPts val="5325"/>
                </a:lnSpc>
                <a:spcBef>
                  <a:spcPct val="0"/>
                </a:spcBef>
              </a:pPr>
              <a:r>
                <a:rPr lang="en-US" sz="3805" b="1">
                  <a:solidFill>
                    <a:srgbClr val="000000"/>
                  </a:solidFill>
                  <a:latin typeface="Inter Bold" panose="020B0802030000000004"/>
                  <a:ea typeface="Inter Bold" panose="020B0802030000000004"/>
                  <a:cs typeface="Inter Bold" panose="020B0802030000000004"/>
                  <a:sym typeface="Inter Bold" panose="020B0802030000000004"/>
                </a:rPr>
                <a:t>Science</a:t>
              </a:r>
              <a:endParaRPr lang="en-US" sz="3805" b="1">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42" name="TextBox 42"/>
            <p:cNvSpPr txBox="1"/>
            <p:nvPr/>
          </p:nvSpPr>
          <p:spPr>
            <a:xfrm>
              <a:off x="11203303" y="2430557"/>
              <a:ext cx="5496668" cy="743317"/>
            </a:xfrm>
            <a:prstGeom prst="rect">
              <a:avLst/>
            </a:prstGeom>
          </p:spPr>
          <p:txBody>
            <a:bodyPr lIns="0" tIns="0" rIns="0" bIns="0" rtlCol="0" anchor="t">
              <a:spAutoFit/>
            </a:bodyPr>
            <a:lstStyle/>
            <a:p>
              <a:pPr marL="0" lvl="0" indent="0" algn="l">
                <a:lnSpc>
                  <a:spcPts val="4625"/>
                </a:lnSpc>
                <a:spcBef>
                  <a:spcPct val="0"/>
                </a:spcBef>
              </a:pPr>
              <a:r>
                <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rPr>
                <a:t>Claims Prediction</a:t>
              </a:r>
              <a:endPar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43" name="TextBox 43"/>
            <p:cNvSpPr txBox="1"/>
            <p:nvPr/>
          </p:nvSpPr>
          <p:spPr>
            <a:xfrm>
              <a:off x="12206513" y="4504324"/>
              <a:ext cx="5282380" cy="743317"/>
            </a:xfrm>
            <a:prstGeom prst="rect">
              <a:avLst/>
            </a:prstGeom>
          </p:spPr>
          <p:txBody>
            <a:bodyPr lIns="0" tIns="0" rIns="0" bIns="0" rtlCol="0" anchor="t">
              <a:spAutoFit/>
            </a:bodyPr>
            <a:lstStyle/>
            <a:p>
              <a:pPr marL="0" lvl="0" indent="0" algn="l">
                <a:lnSpc>
                  <a:spcPts val="4625"/>
                </a:lnSpc>
                <a:spcBef>
                  <a:spcPct val="0"/>
                </a:spcBef>
              </a:pPr>
              <a:r>
                <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rPr>
                <a:t>CLT Prediction</a:t>
              </a:r>
              <a:endPar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44" name="TextBox 44"/>
            <p:cNvSpPr txBox="1"/>
            <p:nvPr/>
          </p:nvSpPr>
          <p:spPr>
            <a:xfrm>
              <a:off x="11404248" y="6536746"/>
              <a:ext cx="7972881" cy="743317"/>
            </a:xfrm>
            <a:prstGeom prst="rect">
              <a:avLst/>
            </a:prstGeom>
          </p:spPr>
          <p:txBody>
            <a:bodyPr lIns="0" tIns="0" rIns="0" bIns="0" rtlCol="0" anchor="t">
              <a:spAutoFit/>
            </a:bodyPr>
            <a:lstStyle/>
            <a:p>
              <a:pPr marL="0" lvl="0" indent="0" algn="l">
                <a:lnSpc>
                  <a:spcPts val="4625"/>
                </a:lnSpc>
                <a:spcBef>
                  <a:spcPct val="0"/>
                </a:spcBef>
              </a:pPr>
              <a:r>
                <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rPr>
                <a:t>Recommendation systems</a:t>
              </a:r>
              <a:endPar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45" name="TextBox 45"/>
            <p:cNvSpPr txBox="1"/>
            <p:nvPr/>
          </p:nvSpPr>
          <p:spPr>
            <a:xfrm>
              <a:off x="10091363" y="8268757"/>
              <a:ext cx="6367156" cy="743317"/>
            </a:xfrm>
            <a:prstGeom prst="rect">
              <a:avLst/>
            </a:prstGeom>
          </p:spPr>
          <p:txBody>
            <a:bodyPr lIns="0" tIns="0" rIns="0" bIns="0" rtlCol="0" anchor="t">
              <a:spAutoFit/>
            </a:bodyPr>
            <a:lstStyle/>
            <a:p>
              <a:pPr marL="0" lvl="0" indent="0" algn="l">
                <a:lnSpc>
                  <a:spcPts val="4625"/>
                </a:lnSpc>
                <a:spcBef>
                  <a:spcPct val="0"/>
                </a:spcBef>
              </a:pPr>
              <a:r>
                <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rPr>
                <a:t> Personalized Services</a:t>
              </a:r>
              <a:endParaRPr lang="en-US" sz="3300" b="1" u="none" strike="noStrike">
                <a:solidFill>
                  <a:srgbClr val="FFFFFF"/>
                </a:solidFill>
                <a:latin typeface="Inter Bold" panose="020B0802030000000004"/>
                <a:ea typeface="Inter Bold" panose="020B0802030000000004"/>
                <a:cs typeface="Inter Bold" panose="020B0802030000000004"/>
                <a:sym typeface="Inter Bold" panose="020B0802030000000004"/>
              </a:endParaRPr>
            </a:p>
          </p:txBody>
        </p:sp>
      </p:grpSp>
      <p:sp>
        <p:nvSpPr>
          <p:cNvPr id="46" name="Freeform 46"/>
          <p:cNvSpPr/>
          <p:nvPr/>
        </p:nvSpPr>
        <p:spPr>
          <a:xfrm>
            <a:off x="14624495" y="8363830"/>
            <a:ext cx="3521993" cy="2483005"/>
          </a:xfrm>
          <a:custGeom>
            <a:avLst/>
            <a:gdLst/>
            <a:ahLst/>
            <a:cxnLst/>
            <a:rect l="l" t="t" r="r" b="b"/>
            <a:pathLst>
              <a:path w="3521993" h="2483005">
                <a:moveTo>
                  <a:pt x="0" y="0"/>
                </a:moveTo>
                <a:lnTo>
                  <a:pt x="3521993" y="0"/>
                </a:lnTo>
                <a:lnTo>
                  <a:pt x="3521993" y="2483005"/>
                </a:lnTo>
                <a:lnTo>
                  <a:pt x="0" y="2483005"/>
                </a:lnTo>
                <a:lnTo>
                  <a:pt x="0" y="0"/>
                </a:lnTo>
                <a:close/>
              </a:path>
            </a:pathLst>
          </a:custGeom>
          <a:blipFill>
            <a:blip r:embed="rId13"/>
            <a:stretch>
              <a:fillRect/>
            </a:stretch>
          </a:blipFill>
        </p:spPr>
      </p:sp>
      <p:sp>
        <p:nvSpPr>
          <p:cNvPr id="47" name="TextBox 47"/>
          <p:cNvSpPr txBox="1"/>
          <p:nvPr/>
        </p:nvSpPr>
        <p:spPr>
          <a:xfrm>
            <a:off x="1108504" y="8287630"/>
            <a:ext cx="15276988" cy="1160763"/>
          </a:xfrm>
          <a:prstGeom prst="rect">
            <a:avLst/>
          </a:prstGeom>
        </p:spPr>
        <p:txBody>
          <a:bodyPr lIns="0" tIns="0" rIns="0" bIns="0" rtlCol="0" anchor="t">
            <a:spAutoFit/>
          </a:bodyPr>
          <a:lstStyle/>
          <a:p>
            <a:pPr algn="l">
              <a:lnSpc>
                <a:spcPts val="4625"/>
              </a:lnSpc>
              <a:spcBef>
                <a:spcPct val="0"/>
              </a:spcBef>
            </a:pPr>
            <a:r>
              <a:rPr lang="en-US" sz="3300" b="1">
                <a:solidFill>
                  <a:srgbClr val="000000"/>
                </a:solidFill>
                <a:highlight>
                  <a:srgbClr val="C0C0C0"/>
                </a:highlight>
                <a:latin typeface="Inter Bold" panose="020B0802030000000004"/>
                <a:ea typeface="Inter Bold" panose="020B0802030000000004"/>
                <a:cs typeface="Inter Bold" panose="020B0802030000000004"/>
                <a:sym typeface="Inter Bold" panose="020B0802030000000004"/>
              </a:rPr>
              <a:t>60% of insurers say insights from predictive analytics have increased sales and profilability</a:t>
            </a:r>
            <a:endParaRPr lang="en-US" sz="3300" b="1">
              <a:solidFill>
                <a:srgbClr val="000000"/>
              </a:solidFill>
              <a:highlight>
                <a:srgbClr val="C0C0C0"/>
              </a:highlight>
              <a:latin typeface="Inter Bold" panose="020B0802030000000004"/>
              <a:ea typeface="Inter Bold" panose="020B0802030000000004"/>
              <a:cs typeface="Inter Bold" panose="020B0802030000000004"/>
              <a:sym typeface="Inter Bold" panose="020B08020300000000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812190" y="8016798"/>
            <a:ext cx="3521993" cy="2483005"/>
          </a:xfrm>
          <a:custGeom>
            <a:avLst/>
            <a:gdLst/>
            <a:ahLst/>
            <a:cxnLst/>
            <a:rect l="l" t="t" r="r" b="b"/>
            <a:pathLst>
              <a:path w="3521993" h="2483005">
                <a:moveTo>
                  <a:pt x="0" y="0"/>
                </a:moveTo>
                <a:lnTo>
                  <a:pt x="3521992" y="0"/>
                </a:lnTo>
                <a:lnTo>
                  <a:pt x="3521992" y="2483004"/>
                </a:lnTo>
                <a:lnTo>
                  <a:pt x="0" y="2483004"/>
                </a:lnTo>
                <a:lnTo>
                  <a:pt x="0" y="0"/>
                </a:lnTo>
                <a:close/>
              </a:path>
            </a:pathLst>
          </a:custGeom>
          <a:blipFill>
            <a:blip r:embed="rId1"/>
            <a:stretch>
              <a:fillRect/>
            </a:stretch>
          </a:blipFill>
        </p:spPr>
      </p:sp>
      <p:sp>
        <p:nvSpPr>
          <p:cNvPr id="3" name="TextBox 3"/>
          <p:cNvSpPr txBox="1"/>
          <p:nvPr/>
        </p:nvSpPr>
        <p:spPr>
          <a:xfrm>
            <a:off x="1028700" y="3605764"/>
            <a:ext cx="11222367" cy="3724275"/>
          </a:xfrm>
          <a:prstGeom prst="rect">
            <a:avLst/>
          </a:prstGeom>
        </p:spPr>
        <p:txBody>
          <a:bodyPr lIns="0" tIns="0" rIns="0" bIns="0" rtlCol="0" anchor="t">
            <a:spAutoFit/>
          </a:bodyPr>
          <a:lstStyle/>
          <a:p>
            <a:pPr algn="l">
              <a:lnSpc>
                <a:spcPts val="4900"/>
              </a:lnSpc>
              <a:spcBef>
                <a:spcPct val="0"/>
              </a:spcBef>
            </a:pPr>
            <a:r>
              <a:rPr lang="en-US" sz="4085">
                <a:solidFill>
                  <a:srgbClr val="FFFFFF"/>
                </a:solidFill>
                <a:latin typeface="Open Sans"/>
                <a:ea typeface="Open Sans"/>
                <a:cs typeface="Open Sans"/>
                <a:sym typeface="Open Sans"/>
              </a:rPr>
              <a:t>Car i</a:t>
            </a:r>
            <a:r>
              <a:rPr lang="en-US" sz="4085">
                <a:solidFill>
                  <a:srgbClr val="FFFFFF"/>
                </a:solidFill>
                <a:latin typeface="Open Sans"/>
                <a:ea typeface="Open Sans"/>
                <a:cs typeface="Open Sans"/>
                <a:sym typeface="Open Sans"/>
              </a:rPr>
              <a:t>nsurance claim prediction refers to the use of data analysis and machine learning techniques to forecast various aspects related to insurance claims. This process aims to anticipate future claims based on historical data and other relevant factors.</a:t>
            </a:r>
            <a:endParaRPr lang="en-US" sz="4085">
              <a:solidFill>
                <a:srgbClr val="FFFFFF"/>
              </a:solidFill>
              <a:latin typeface="Open Sans"/>
              <a:ea typeface="Open Sans"/>
              <a:cs typeface="Open Sans"/>
              <a:sym typeface="Open Sans"/>
            </a:endParaRPr>
          </a:p>
        </p:txBody>
      </p:sp>
      <p:sp>
        <p:nvSpPr>
          <p:cNvPr id="4" name="Freeform 4"/>
          <p:cNvSpPr/>
          <p:nvPr/>
        </p:nvSpPr>
        <p:spPr>
          <a:xfrm>
            <a:off x="12423313" y="4488291"/>
            <a:ext cx="5864687" cy="5798709"/>
          </a:xfrm>
          <a:custGeom>
            <a:avLst/>
            <a:gdLst/>
            <a:ahLst/>
            <a:cxnLst/>
            <a:rect l="l" t="t" r="r" b="b"/>
            <a:pathLst>
              <a:path w="5864687" h="5798709">
                <a:moveTo>
                  <a:pt x="0" y="0"/>
                </a:moveTo>
                <a:lnTo>
                  <a:pt x="5864687" y="0"/>
                </a:lnTo>
                <a:lnTo>
                  <a:pt x="5864687" y="5798709"/>
                </a:lnTo>
                <a:lnTo>
                  <a:pt x="0" y="57987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28700" y="1223555"/>
            <a:ext cx="15225150" cy="1704975"/>
          </a:xfrm>
          <a:prstGeom prst="rect">
            <a:avLst/>
          </a:prstGeom>
        </p:spPr>
        <p:txBody>
          <a:bodyPr lIns="0" tIns="0" rIns="0" bIns="0" rtlCol="0" anchor="t">
            <a:spAutoFit/>
          </a:bodyPr>
          <a:lstStyle/>
          <a:p>
            <a:pPr marL="0" lvl="0" indent="0" algn="l">
              <a:lnSpc>
                <a:spcPts val="6675"/>
              </a:lnSpc>
              <a:spcBef>
                <a:spcPct val="0"/>
              </a:spcBef>
            </a:pPr>
            <a:r>
              <a:rPr lang="en-US" sz="5560" b="1" u="none" strike="noStrike">
                <a:solidFill>
                  <a:srgbClr val="51C9EC"/>
                </a:solidFill>
                <a:latin typeface="Montserrat Bold" panose="00000800000000000000"/>
                <a:ea typeface="Montserrat Bold" panose="00000800000000000000"/>
                <a:cs typeface="Montserrat Bold" panose="00000800000000000000"/>
                <a:sym typeface="Montserrat Bold" panose="00000800000000000000"/>
              </a:rPr>
              <a:t>WHAT IS CAR INSURANCE CLAİM PREDİCTİON?</a:t>
            </a:r>
            <a:endParaRPr lang="en-US" sz="5560" b="1" u="none" strike="noStrike">
              <a:solidFill>
                <a:srgbClr val="51C9EC"/>
              </a:solidFill>
              <a:latin typeface="Montserrat Bold" panose="00000800000000000000"/>
              <a:ea typeface="Montserrat Bold" panose="00000800000000000000"/>
              <a:cs typeface="Montserrat Bold" panose="00000800000000000000"/>
              <a:sym typeface="Montserrat Bold" panose="0000080000000000000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a:off x="0" y="9100331"/>
            <a:ext cx="1749247" cy="815586"/>
          </a:xfrm>
          <a:custGeom>
            <a:avLst/>
            <a:gdLst/>
            <a:ahLst/>
            <a:cxnLst/>
            <a:rect l="l" t="t" r="r" b="b"/>
            <a:pathLst>
              <a:path w="1749247" h="815586">
                <a:moveTo>
                  <a:pt x="0" y="0"/>
                </a:moveTo>
                <a:lnTo>
                  <a:pt x="1749247" y="0"/>
                </a:lnTo>
                <a:lnTo>
                  <a:pt x="1749247" y="815586"/>
                </a:lnTo>
                <a:lnTo>
                  <a:pt x="0" y="815586"/>
                </a:lnTo>
                <a:lnTo>
                  <a:pt x="0" y="0"/>
                </a:lnTo>
                <a:close/>
              </a:path>
            </a:pathLst>
          </a:custGeom>
          <a:blipFill>
            <a:blip r:embed="rId1">
              <a:alphaModFix amt="50000"/>
              <a:extLst>
                <a:ext uri="{96DAC541-7B7A-43D3-8B79-37D633B846F1}">
                  <asvg:svgBlip xmlns:asvg="http://schemas.microsoft.com/office/drawing/2016/SVG/main" r:embed="rId2"/>
                </a:ext>
              </a:extLst>
            </a:blip>
            <a:stretch>
              <a:fillRect/>
            </a:stretch>
          </a:blipFill>
        </p:spPr>
      </p:sp>
      <p:sp>
        <p:nvSpPr>
          <p:cNvPr id="3" name="Freeform 3"/>
          <p:cNvSpPr/>
          <p:nvPr/>
        </p:nvSpPr>
        <p:spPr>
          <a:xfrm>
            <a:off x="14394487" y="8266621"/>
            <a:ext cx="3521993" cy="2483005"/>
          </a:xfrm>
          <a:custGeom>
            <a:avLst/>
            <a:gdLst/>
            <a:ahLst/>
            <a:cxnLst/>
            <a:rect l="l" t="t" r="r" b="b"/>
            <a:pathLst>
              <a:path w="3521993" h="2483005">
                <a:moveTo>
                  <a:pt x="0" y="0"/>
                </a:moveTo>
                <a:lnTo>
                  <a:pt x="3521992" y="0"/>
                </a:lnTo>
                <a:lnTo>
                  <a:pt x="3521992" y="2483005"/>
                </a:lnTo>
                <a:lnTo>
                  <a:pt x="0" y="2483005"/>
                </a:lnTo>
                <a:lnTo>
                  <a:pt x="0" y="0"/>
                </a:lnTo>
                <a:close/>
              </a:path>
            </a:pathLst>
          </a:custGeom>
          <a:blipFill>
            <a:blip r:embed="rId3"/>
            <a:stretch>
              <a:fillRect/>
            </a:stretch>
          </a:blipFill>
        </p:spPr>
      </p:sp>
      <p:sp>
        <p:nvSpPr>
          <p:cNvPr id="4" name="Freeform 4"/>
          <p:cNvSpPr/>
          <p:nvPr/>
        </p:nvSpPr>
        <p:spPr>
          <a:xfrm>
            <a:off x="11045479" y="2118752"/>
            <a:ext cx="7242521" cy="6717438"/>
          </a:xfrm>
          <a:custGeom>
            <a:avLst/>
            <a:gdLst/>
            <a:ahLst/>
            <a:cxnLst/>
            <a:rect l="l" t="t" r="r" b="b"/>
            <a:pathLst>
              <a:path w="7242521" h="6717438">
                <a:moveTo>
                  <a:pt x="0" y="0"/>
                </a:moveTo>
                <a:lnTo>
                  <a:pt x="7242521" y="0"/>
                </a:lnTo>
                <a:lnTo>
                  <a:pt x="7242521" y="6717438"/>
                </a:lnTo>
                <a:lnTo>
                  <a:pt x="0" y="67174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420901" y="527204"/>
            <a:ext cx="12780645" cy="1704975"/>
          </a:xfrm>
          <a:prstGeom prst="rect">
            <a:avLst/>
          </a:prstGeom>
        </p:spPr>
        <p:txBody>
          <a:bodyPr lIns="0" tIns="0" rIns="0" bIns="0" rtlCol="0" anchor="t">
            <a:spAutoFit/>
          </a:bodyPr>
          <a:lstStyle/>
          <a:p>
            <a:pPr marL="0" lvl="0" indent="0" algn="l">
              <a:lnSpc>
                <a:spcPts val="6675"/>
              </a:lnSpc>
              <a:spcBef>
                <a:spcPct val="0"/>
              </a:spcBef>
            </a:pPr>
            <a:r>
              <a:rPr lang="en-US" sz="5560" b="1">
                <a:solidFill>
                  <a:srgbClr val="EAD9CE"/>
                </a:solidFill>
                <a:latin typeface="Montserrat Bold" panose="00000800000000000000"/>
                <a:ea typeface="Montserrat Bold" panose="00000800000000000000"/>
                <a:cs typeface="Montserrat Bold" panose="00000800000000000000"/>
                <a:sym typeface="Montserrat Bold" panose="00000800000000000000"/>
              </a:rPr>
              <a:t>What Factors Affect an Effective Insurance Company?</a:t>
            </a:r>
            <a:endParaRPr lang="en-US" sz="5560" b="1">
              <a:solidFill>
                <a:srgbClr val="EAD9CE"/>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6" name="TextBox 6"/>
          <p:cNvSpPr txBox="1"/>
          <p:nvPr/>
        </p:nvSpPr>
        <p:spPr>
          <a:xfrm>
            <a:off x="1028700" y="3049138"/>
            <a:ext cx="5188021" cy="848181"/>
          </a:xfrm>
          <a:prstGeom prst="rect">
            <a:avLst/>
          </a:prstGeom>
        </p:spPr>
        <p:txBody>
          <a:bodyPr lIns="0" tIns="0" rIns="0" bIns="0" rtlCol="0" anchor="t">
            <a:spAutoFit/>
          </a:bodyPr>
          <a:lstStyle/>
          <a:p>
            <a:pPr marL="1078230" lvl="1" indent="-539115" algn="l">
              <a:lnSpc>
                <a:spcPts val="6990"/>
              </a:lnSpc>
              <a:buFont typeface="Arial" panose="020B0604020202020204"/>
              <a:buChar char="•"/>
            </a:pPr>
            <a:r>
              <a:rPr lang="en-US" sz="4995" b="1">
                <a:solidFill>
                  <a:srgbClr val="D3F0EA"/>
                </a:solidFill>
                <a:latin typeface="Inter Bold" panose="020B0802030000000004"/>
                <a:ea typeface="Inter Bold" panose="020B0802030000000004"/>
                <a:cs typeface="Inter Bold" panose="020B0802030000000004"/>
                <a:sym typeface="Inter Bold" panose="020B0802030000000004"/>
              </a:rPr>
              <a:t>Credibility</a:t>
            </a:r>
            <a:endParaRPr lang="en-US" sz="4995" b="1">
              <a:solidFill>
                <a:srgbClr val="D3F0EA"/>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1028700" y="6475404"/>
            <a:ext cx="7723099" cy="854230"/>
          </a:xfrm>
          <a:prstGeom prst="rect">
            <a:avLst/>
          </a:prstGeom>
        </p:spPr>
        <p:txBody>
          <a:bodyPr lIns="0" tIns="0" rIns="0" bIns="0" rtlCol="0" anchor="t">
            <a:spAutoFit/>
          </a:bodyPr>
          <a:lstStyle/>
          <a:p>
            <a:pPr marL="1078230" lvl="1" indent="-539115" algn="l">
              <a:lnSpc>
                <a:spcPts val="6990"/>
              </a:lnSpc>
              <a:spcBef>
                <a:spcPct val="0"/>
              </a:spcBef>
              <a:buFont typeface="Arial" panose="020B0604020202020204"/>
              <a:buChar char="•"/>
            </a:pPr>
            <a:r>
              <a:rPr lang="en-US" sz="4995" b="1" u="none" strike="noStrike">
                <a:solidFill>
                  <a:srgbClr val="B0F4EE"/>
                </a:solidFill>
                <a:latin typeface="Inter Bold" panose="020B0802030000000004"/>
                <a:ea typeface="Inter Bold" panose="020B0802030000000004"/>
                <a:cs typeface="Inter Bold" panose="020B0802030000000004"/>
                <a:sym typeface="Inter Bold" panose="020B0802030000000004"/>
              </a:rPr>
              <a:t>Financial condition</a:t>
            </a:r>
            <a:endParaRPr lang="en-US" sz="4995"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8" name="TextBox 8"/>
          <p:cNvSpPr txBox="1"/>
          <p:nvPr/>
        </p:nvSpPr>
        <p:spPr>
          <a:xfrm>
            <a:off x="4731871" y="4704754"/>
            <a:ext cx="6313608" cy="855313"/>
          </a:xfrm>
          <a:prstGeom prst="rect">
            <a:avLst/>
          </a:prstGeom>
        </p:spPr>
        <p:txBody>
          <a:bodyPr lIns="0" tIns="0" rIns="0" bIns="0" rtlCol="0" anchor="t">
            <a:spAutoFit/>
          </a:bodyPr>
          <a:lstStyle/>
          <a:p>
            <a:pPr marL="1068705" lvl="1" indent="-534670" algn="l">
              <a:lnSpc>
                <a:spcPts val="6930"/>
              </a:lnSpc>
              <a:buFont typeface="Arial" panose="020B0604020202020204"/>
              <a:buChar char="•"/>
            </a:pPr>
            <a:r>
              <a:rPr lang="en-US" sz="4950" b="1" u="none" strike="noStrike">
                <a:solidFill>
                  <a:srgbClr val="B0F4EE"/>
                </a:solidFill>
                <a:latin typeface="Inter Bold" panose="020B0802030000000004"/>
                <a:ea typeface="Inter Bold" panose="020B0802030000000004"/>
                <a:cs typeface="Inter Bold" panose="020B0802030000000004"/>
                <a:sym typeface="Inter Bold" panose="020B0802030000000004"/>
              </a:rPr>
              <a:t>Product quality</a:t>
            </a:r>
            <a:endParaRPr lang="en-US" sz="4950" b="1" u="none" strike="noStrike">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9" name="TextBox 9"/>
          <p:cNvSpPr txBox="1"/>
          <p:nvPr/>
        </p:nvSpPr>
        <p:spPr>
          <a:xfrm>
            <a:off x="4953309" y="8318043"/>
            <a:ext cx="9738536" cy="855313"/>
          </a:xfrm>
          <a:prstGeom prst="rect">
            <a:avLst/>
          </a:prstGeom>
        </p:spPr>
        <p:txBody>
          <a:bodyPr lIns="0" tIns="0" rIns="0" bIns="0" rtlCol="0" anchor="t">
            <a:spAutoFit/>
          </a:bodyPr>
          <a:lstStyle/>
          <a:p>
            <a:pPr marL="1068705" lvl="1" indent="-534670" algn="l">
              <a:lnSpc>
                <a:spcPts val="6930"/>
              </a:lnSpc>
              <a:spcBef>
                <a:spcPct val="0"/>
              </a:spcBef>
              <a:buFont typeface="Arial" panose="020B0604020202020204"/>
              <a:buChar char="•"/>
            </a:pPr>
            <a:r>
              <a:rPr lang="en-US" sz="4950" b="1" u="none" strike="noStrike">
                <a:solidFill>
                  <a:srgbClr val="F5F68B"/>
                </a:solidFill>
                <a:latin typeface="Inter Bold" panose="020B0802030000000004"/>
                <a:ea typeface="Inter Bold" panose="020B0802030000000004"/>
                <a:cs typeface="Inter Bold" panose="020B0802030000000004"/>
                <a:sym typeface="Inter Bold" panose="020B0802030000000004"/>
              </a:rPr>
              <a:t>Premium competitiveness</a:t>
            </a:r>
            <a:endParaRPr lang="en-US" sz="4950" b="1" u="none" strike="noStrike">
              <a:solidFill>
                <a:srgbClr val="F5F68B"/>
              </a:solidFill>
              <a:latin typeface="Inter Bold" panose="020B0802030000000004"/>
              <a:ea typeface="Inter Bold" panose="020B0802030000000004"/>
              <a:cs typeface="Inter Bold" panose="020B0802030000000004"/>
              <a:sym typeface="Inter Bold" panose="020B0802030000000004"/>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rot="-10800000">
            <a:off x="16625251" y="-1062414"/>
            <a:ext cx="2671145" cy="2671145"/>
          </a:xfrm>
          <a:custGeom>
            <a:avLst/>
            <a:gdLst/>
            <a:ahLst/>
            <a:cxnLst/>
            <a:rect l="l" t="t" r="r" b="b"/>
            <a:pathLst>
              <a:path w="2671145" h="2671145">
                <a:moveTo>
                  <a:pt x="0" y="0"/>
                </a:moveTo>
                <a:lnTo>
                  <a:pt x="2671145" y="0"/>
                </a:lnTo>
                <a:lnTo>
                  <a:pt x="2671145" y="2671145"/>
                </a:lnTo>
                <a:lnTo>
                  <a:pt x="0" y="2671145"/>
                </a:lnTo>
                <a:lnTo>
                  <a:pt x="0" y="0"/>
                </a:lnTo>
                <a:close/>
              </a:path>
            </a:pathLst>
          </a:custGeom>
          <a:blipFill>
            <a:blip r:embed="rId1">
              <a:alphaModFix amt="30000"/>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3613461">
            <a:off x="15917854" y="4160252"/>
            <a:ext cx="627101" cy="548714"/>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1DA7CB"/>
            </a:solidFill>
          </p:spPr>
        </p:sp>
        <p:sp>
          <p:nvSpPr>
            <p:cNvPr id="5" name="TextBox 5"/>
            <p:cNvSpPr txBox="1"/>
            <p:nvPr/>
          </p:nvSpPr>
          <p:spPr>
            <a:xfrm>
              <a:off x="127000" y="273050"/>
              <a:ext cx="558800" cy="387350"/>
            </a:xfrm>
            <a:prstGeom prst="rect">
              <a:avLst/>
            </a:prstGeom>
          </p:spPr>
          <p:txBody>
            <a:bodyPr lIns="50800" tIns="50800" rIns="50800" bIns="50800" rtlCol="0" anchor="ctr"/>
            <a:lstStyle/>
            <a:p>
              <a:pPr algn="ctr">
                <a:lnSpc>
                  <a:spcPts val="3640"/>
                </a:lnSpc>
              </a:pPr>
            </a:p>
          </p:txBody>
        </p:sp>
      </p:grpSp>
      <p:sp>
        <p:nvSpPr>
          <p:cNvPr id="6" name="AutoShape 6"/>
          <p:cNvSpPr/>
          <p:nvPr/>
        </p:nvSpPr>
        <p:spPr>
          <a:xfrm flipH="1" flipV="1">
            <a:off x="3170910" y="8364027"/>
            <a:ext cx="0" cy="670223"/>
          </a:xfrm>
          <a:prstGeom prst="line">
            <a:avLst/>
          </a:prstGeom>
          <a:ln w="76200" cap="flat">
            <a:solidFill>
              <a:srgbClr val="B4B4B4"/>
            </a:solidFill>
            <a:prstDash val="sysDot"/>
            <a:headEnd type="none" w="sm" len="sm"/>
            <a:tailEnd type="none" w="sm" len="sm"/>
          </a:ln>
        </p:spPr>
      </p:sp>
      <p:sp>
        <p:nvSpPr>
          <p:cNvPr id="7" name="Freeform 7"/>
          <p:cNvSpPr/>
          <p:nvPr/>
        </p:nvSpPr>
        <p:spPr>
          <a:xfrm>
            <a:off x="-716684" y="2776676"/>
            <a:ext cx="1433367" cy="668308"/>
          </a:xfrm>
          <a:custGeom>
            <a:avLst/>
            <a:gdLst/>
            <a:ahLst/>
            <a:cxnLst/>
            <a:rect l="l" t="t" r="r" b="b"/>
            <a:pathLst>
              <a:path w="1433367" h="668308">
                <a:moveTo>
                  <a:pt x="0" y="0"/>
                </a:moveTo>
                <a:lnTo>
                  <a:pt x="1433368" y="0"/>
                </a:lnTo>
                <a:lnTo>
                  <a:pt x="1433368" y="668307"/>
                </a:lnTo>
                <a:lnTo>
                  <a:pt x="0" y="668307"/>
                </a:lnTo>
                <a:lnTo>
                  <a:pt x="0" y="0"/>
                </a:lnTo>
                <a:close/>
              </a:path>
            </a:pathLst>
          </a:custGeom>
          <a:blipFill>
            <a:blip r:embed="rId3">
              <a:alphaModFix amt="30000"/>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716684" y="1116602"/>
            <a:ext cx="14839079" cy="984259"/>
          </a:xfrm>
          <a:prstGeom prst="rect">
            <a:avLst/>
          </a:prstGeom>
        </p:spPr>
        <p:txBody>
          <a:bodyPr lIns="0" tIns="0" rIns="0" bIns="0" rtlCol="0" anchor="t">
            <a:spAutoFit/>
          </a:bodyPr>
          <a:lstStyle/>
          <a:p>
            <a:pPr marL="0" lvl="0" indent="0" algn="l">
              <a:lnSpc>
                <a:spcPts val="7750"/>
              </a:lnSpc>
              <a:spcBef>
                <a:spcPct val="0"/>
              </a:spcBef>
            </a:pPr>
            <a:r>
              <a:rPr lang="en-US" sz="6460" b="1">
                <a:solidFill>
                  <a:srgbClr val="FFBDBB"/>
                </a:solidFill>
                <a:latin typeface="Montserrat Bold" panose="00000800000000000000"/>
                <a:ea typeface="Montserrat Bold" panose="00000800000000000000"/>
                <a:cs typeface="Montserrat Bold" panose="00000800000000000000"/>
                <a:sym typeface="Montserrat Bold" panose="00000800000000000000"/>
              </a:rPr>
              <a:t>Problems:</a:t>
            </a:r>
            <a:endParaRPr lang="en-US" sz="6460" b="1">
              <a:solidFill>
                <a:srgbClr val="FFBDBB"/>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Freeform 9"/>
          <p:cNvSpPr/>
          <p:nvPr/>
        </p:nvSpPr>
        <p:spPr>
          <a:xfrm rot="-7984357">
            <a:off x="17664188" y="7970124"/>
            <a:ext cx="5086571" cy="5420857"/>
          </a:xfrm>
          <a:custGeom>
            <a:avLst/>
            <a:gdLst/>
            <a:ahLst/>
            <a:cxnLst/>
            <a:rect l="l" t="t" r="r" b="b"/>
            <a:pathLst>
              <a:path w="5086571" h="5420857">
                <a:moveTo>
                  <a:pt x="0" y="0"/>
                </a:moveTo>
                <a:lnTo>
                  <a:pt x="5086571" y="0"/>
                </a:lnTo>
                <a:lnTo>
                  <a:pt x="5086571" y="5420857"/>
                </a:lnTo>
                <a:lnTo>
                  <a:pt x="0" y="542085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628908" y="7158231"/>
            <a:ext cx="1312872" cy="531713"/>
          </a:xfrm>
          <a:custGeom>
            <a:avLst/>
            <a:gdLst/>
            <a:ahLst/>
            <a:cxnLst/>
            <a:rect l="l" t="t" r="r" b="b"/>
            <a:pathLst>
              <a:path w="1312872" h="531713">
                <a:moveTo>
                  <a:pt x="0" y="0"/>
                </a:moveTo>
                <a:lnTo>
                  <a:pt x="1312871" y="0"/>
                </a:lnTo>
                <a:lnTo>
                  <a:pt x="1312871" y="531713"/>
                </a:lnTo>
                <a:lnTo>
                  <a:pt x="0" y="531713"/>
                </a:lnTo>
                <a:lnTo>
                  <a:pt x="0" y="0"/>
                </a:lnTo>
                <a:close/>
              </a:path>
            </a:pathLst>
          </a:custGeom>
          <a:blipFill>
            <a:blip r:embed="rId7">
              <a:alphaModFix amt="30000"/>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132810" y="7358157"/>
            <a:ext cx="558292" cy="596900"/>
          </a:xfrm>
          <a:prstGeom prst="rect">
            <a:avLst/>
          </a:prstGeom>
        </p:spPr>
        <p:txBody>
          <a:bodyPr lIns="0" tIns="0" rIns="0" bIns="0" rtlCol="0" anchor="t">
            <a:spAutoFit/>
          </a:bodyPr>
          <a:lstStyle/>
          <a:p>
            <a:pPr algn="ctr">
              <a:lnSpc>
                <a:spcPts val="4900"/>
              </a:lnSpc>
              <a:spcBef>
                <a:spcPct val="0"/>
              </a:spcBef>
            </a:pPr>
            <a:r>
              <a:rPr lang="en-US" sz="3500" b="1">
                <a:solidFill>
                  <a:srgbClr val="000000"/>
                </a:solidFill>
                <a:latin typeface="Inter Bold" panose="020B0802030000000004"/>
                <a:ea typeface="Inter Bold" panose="020B0802030000000004"/>
                <a:cs typeface="Inter Bold" panose="020B0802030000000004"/>
                <a:sym typeface="Inter Bold" panose="020B0802030000000004"/>
              </a:rPr>
              <a:t>O1</a:t>
            </a:r>
            <a:endParaRPr lang="en-US" sz="3500" b="1">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12" name="AutoShape 12"/>
          <p:cNvSpPr/>
          <p:nvPr/>
        </p:nvSpPr>
        <p:spPr>
          <a:xfrm flipH="1">
            <a:off x="1053935" y="7263336"/>
            <a:ext cx="2040973" cy="1804356"/>
          </a:xfrm>
          <a:prstGeom prst="line">
            <a:avLst/>
          </a:prstGeom>
          <a:ln w="76200" cap="flat">
            <a:solidFill>
              <a:srgbClr val="B4B4B4"/>
            </a:solidFill>
            <a:prstDash val="solid"/>
            <a:headEnd type="none" w="sm" len="sm"/>
            <a:tailEnd type="none" w="sm" len="sm"/>
          </a:ln>
        </p:spPr>
      </p:sp>
      <p:sp>
        <p:nvSpPr>
          <p:cNvPr id="13" name="AutoShape 13"/>
          <p:cNvSpPr/>
          <p:nvPr/>
        </p:nvSpPr>
        <p:spPr>
          <a:xfrm flipV="1">
            <a:off x="3099839" y="6093042"/>
            <a:ext cx="2954262" cy="1151893"/>
          </a:xfrm>
          <a:prstGeom prst="line">
            <a:avLst/>
          </a:prstGeom>
          <a:ln w="76200" cap="flat">
            <a:solidFill>
              <a:srgbClr val="F8B800"/>
            </a:solidFill>
            <a:prstDash val="solid"/>
            <a:headEnd type="none" w="sm" len="sm"/>
            <a:tailEnd type="none" w="sm" len="sm"/>
          </a:ln>
        </p:spPr>
      </p:sp>
      <p:grpSp>
        <p:nvGrpSpPr>
          <p:cNvPr id="14" name="Group 14"/>
          <p:cNvGrpSpPr/>
          <p:nvPr/>
        </p:nvGrpSpPr>
        <p:grpSpPr>
          <a:xfrm rot="0">
            <a:off x="2292676" y="6408244"/>
            <a:ext cx="1672084" cy="16720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B800"/>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17" name="AutoShape 17"/>
          <p:cNvSpPr/>
          <p:nvPr/>
        </p:nvSpPr>
        <p:spPr>
          <a:xfrm>
            <a:off x="6709644" y="5837440"/>
            <a:ext cx="3580927" cy="0"/>
          </a:xfrm>
          <a:prstGeom prst="line">
            <a:avLst/>
          </a:prstGeom>
          <a:ln w="76200" cap="flat">
            <a:solidFill>
              <a:srgbClr val="EF5B5B"/>
            </a:solidFill>
            <a:prstDash val="solid"/>
            <a:headEnd type="none" w="sm" len="sm"/>
            <a:tailEnd type="none" w="sm" len="sm"/>
          </a:ln>
        </p:spPr>
      </p:sp>
      <p:grpSp>
        <p:nvGrpSpPr>
          <p:cNvPr id="18" name="Group 18"/>
          <p:cNvGrpSpPr/>
          <p:nvPr/>
        </p:nvGrpSpPr>
        <p:grpSpPr>
          <a:xfrm rot="0">
            <a:off x="5873602" y="5008086"/>
            <a:ext cx="1672084" cy="167208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5B5B"/>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1" name="AutoShape 21"/>
          <p:cNvSpPr/>
          <p:nvPr/>
        </p:nvSpPr>
        <p:spPr>
          <a:xfrm flipV="1">
            <a:off x="10945455" y="4687880"/>
            <a:ext cx="2271159" cy="892275"/>
          </a:xfrm>
          <a:prstGeom prst="line">
            <a:avLst/>
          </a:prstGeom>
          <a:ln w="76200" cap="flat">
            <a:solidFill>
              <a:srgbClr val="2DAF9A"/>
            </a:solidFill>
            <a:prstDash val="solid"/>
            <a:headEnd type="none" w="sm" len="sm"/>
            <a:tailEnd type="none" w="sm" len="sm"/>
          </a:ln>
        </p:spPr>
      </p:sp>
      <p:grpSp>
        <p:nvGrpSpPr>
          <p:cNvPr id="22" name="Group 22"/>
          <p:cNvGrpSpPr/>
          <p:nvPr/>
        </p:nvGrpSpPr>
        <p:grpSpPr>
          <a:xfrm rot="0">
            <a:off x="9454529" y="5001398"/>
            <a:ext cx="1672084" cy="167208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AF9A"/>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5" name="AutoShape 25"/>
          <p:cNvSpPr/>
          <p:nvPr/>
        </p:nvSpPr>
        <p:spPr>
          <a:xfrm flipV="1">
            <a:off x="14495426" y="3352903"/>
            <a:ext cx="1444075" cy="752546"/>
          </a:xfrm>
          <a:prstGeom prst="line">
            <a:avLst/>
          </a:prstGeom>
          <a:ln w="76200" cap="flat">
            <a:solidFill>
              <a:srgbClr val="1DA7CB"/>
            </a:solidFill>
            <a:prstDash val="solid"/>
            <a:headEnd type="none" w="sm" len="sm"/>
            <a:tailEnd type="none" w="sm" len="sm"/>
          </a:ln>
        </p:spPr>
      </p:sp>
      <p:grpSp>
        <p:nvGrpSpPr>
          <p:cNvPr id="26" name="Group 26"/>
          <p:cNvGrpSpPr/>
          <p:nvPr/>
        </p:nvGrpSpPr>
        <p:grpSpPr>
          <a:xfrm rot="0">
            <a:off x="13036263" y="3594553"/>
            <a:ext cx="1672084" cy="1672084"/>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7CB"/>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9" name="AutoShape 29"/>
          <p:cNvSpPr/>
          <p:nvPr/>
        </p:nvSpPr>
        <p:spPr>
          <a:xfrm flipH="1" flipV="1">
            <a:off x="6690594" y="4337862"/>
            <a:ext cx="0" cy="670223"/>
          </a:xfrm>
          <a:prstGeom prst="line">
            <a:avLst/>
          </a:prstGeom>
          <a:ln w="76200" cap="flat">
            <a:solidFill>
              <a:srgbClr val="B4B4B4"/>
            </a:solidFill>
            <a:prstDash val="sysDot"/>
            <a:headEnd type="none" w="sm" len="sm"/>
            <a:tailEnd type="none" w="sm" len="sm"/>
          </a:ln>
        </p:spPr>
      </p:sp>
      <p:sp>
        <p:nvSpPr>
          <p:cNvPr id="30" name="AutoShape 30"/>
          <p:cNvSpPr/>
          <p:nvPr/>
        </p:nvSpPr>
        <p:spPr>
          <a:xfrm flipH="1" flipV="1">
            <a:off x="10309621" y="6680170"/>
            <a:ext cx="0" cy="670223"/>
          </a:xfrm>
          <a:prstGeom prst="line">
            <a:avLst/>
          </a:prstGeom>
          <a:ln w="76200" cap="flat">
            <a:solidFill>
              <a:srgbClr val="B4B4B4"/>
            </a:solidFill>
            <a:prstDash val="sysDot"/>
            <a:headEnd type="none" w="sm" len="sm"/>
            <a:tailEnd type="none" w="sm" len="sm"/>
          </a:ln>
        </p:spPr>
      </p:sp>
      <p:sp>
        <p:nvSpPr>
          <p:cNvPr id="31" name="AutoShape 31"/>
          <p:cNvSpPr/>
          <p:nvPr/>
        </p:nvSpPr>
        <p:spPr>
          <a:xfrm flipV="1">
            <a:off x="13872305" y="2924329"/>
            <a:ext cx="0" cy="670223"/>
          </a:xfrm>
          <a:prstGeom prst="line">
            <a:avLst/>
          </a:prstGeom>
          <a:ln w="76200" cap="flat">
            <a:solidFill>
              <a:srgbClr val="B4B4B4"/>
            </a:solidFill>
            <a:prstDash val="sysDot"/>
            <a:headEnd type="none" w="sm" len="sm"/>
            <a:tailEnd type="none" w="sm" len="sm"/>
          </a:ln>
        </p:spPr>
      </p:sp>
      <p:sp>
        <p:nvSpPr>
          <p:cNvPr id="32" name="Freeform 32"/>
          <p:cNvSpPr/>
          <p:nvPr/>
        </p:nvSpPr>
        <p:spPr>
          <a:xfrm>
            <a:off x="2737382" y="6910338"/>
            <a:ext cx="839821" cy="644563"/>
          </a:xfrm>
          <a:custGeom>
            <a:avLst/>
            <a:gdLst/>
            <a:ahLst/>
            <a:cxnLst/>
            <a:rect l="l" t="t" r="r" b="b"/>
            <a:pathLst>
              <a:path w="839821" h="644563">
                <a:moveTo>
                  <a:pt x="0" y="0"/>
                </a:moveTo>
                <a:lnTo>
                  <a:pt x="839821" y="0"/>
                </a:lnTo>
                <a:lnTo>
                  <a:pt x="839821" y="644563"/>
                </a:lnTo>
                <a:lnTo>
                  <a:pt x="0" y="6445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3" name="Freeform 33"/>
          <p:cNvSpPr/>
          <p:nvPr/>
        </p:nvSpPr>
        <p:spPr>
          <a:xfrm>
            <a:off x="6298935" y="5473271"/>
            <a:ext cx="840468" cy="741713"/>
          </a:xfrm>
          <a:custGeom>
            <a:avLst/>
            <a:gdLst/>
            <a:ahLst/>
            <a:cxnLst/>
            <a:rect l="l" t="t" r="r" b="b"/>
            <a:pathLst>
              <a:path w="840468" h="741713">
                <a:moveTo>
                  <a:pt x="0" y="0"/>
                </a:moveTo>
                <a:lnTo>
                  <a:pt x="840468" y="0"/>
                </a:lnTo>
                <a:lnTo>
                  <a:pt x="840468" y="741713"/>
                </a:lnTo>
                <a:lnTo>
                  <a:pt x="0" y="7417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4" name="Freeform 34"/>
          <p:cNvSpPr/>
          <p:nvPr/>
        </p:nvSpPr>
        <p:spPr>
          <a:xfrm>
            <a:off x="9924188" y="5460559"/>
            <a:ext cx="732767" cy="805238"/>
          </a:xfrm>
          <a:custGeom>
            <a:avLst/>
            <a:gdLst/>
            <a:ahLst/>
            <a:cxnLst/>
            <a:rect l="l" t="t" r="r" b="b"/>
            <a:pathLst>
              <a:path w="732767" h="805238">
                <a:moveTo>
                  <a:pt x="0" y="0"/>
                </a:moveTo>
                <a:lnTo>
                  <a:pt x="732766" y="0"/>
                </a:lnTo>
                <a:lnTo>
                  <a:pt x="732766" y="805238"/>
                </a:lnTo>
                <a:lnTo>
                  <a:pt x="0" y="80523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5" name="Freeform 35"/>
          <p:cNvSpPr/>
          <p:nvPr/>
        </p:nvSpPr>
        <p:spPr>
          <a:xfrm>
            <a:off x="13474412" y="4074170"/>
            <a:ext cx="871986" cy="712848"/>
          </a:xfrm>
          <a:custGeom>
            <a:avLst/>
            <a:gdLst/>
            <a:ahLst/>
            <a:cxnLst/>
            <a:rect l="l" t="t" r="r" b="b"/>
            <a:pathLst>
              <a:path w="871986" h="712848">
                <a:moveTo>
                  <a:pt x="0" y="0"/>
                </a:moveTo>
                <a:lnTo>
                  <a:pt x="871986" y="0"/>
                </a:lnTo>
                <a:lnTo>
                  <a:pt x="871986" y="712849"/>
                </a:lnTo>
                <a:lnTo>
                  <a:pt x="0" y="71284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6" name="TextBox 36"/>
          <p:cNvSpPr txBox="1"/>
          <p:nvPr/>
        </p:nvSpPr>
        <p:spPr>
          <a:xfrm>
            <a:off x="554198" y="5274478"/>
            <a:ext cx="4605835" cy="1541879"/>
          </a:xfrm>
          <a:prstGeom prst="rect">
            <a:avLst/>
          </a:prstGeom>
        </p:spPr>
        <p:txBody>
          <a:bodyPr lIns="0" tIns="0" rIns="0" bIns="0" rtlCol="0" anchor="t">
            <a:spAutoFit/>
          </a:bodyPr>
          <a:lstStyle/>
          <a:p>
            <a:pPr algn="l">
              <a:lnSpc>
                <a:spcPts val="6205"/>
              </a:lnSpc>
            </a:pPr>
            <a:r>
              <a:rPr lang="en-US" sz="4435" b="1">
                <a:solidFill>
                  <a:srgbClr val="FFFFFF"/>
                </a:solidFill>
                <a:latin typeface="Inter Bold" panose="020B0802030000000004"/>
                <a:ea typeface="Inter Bold" panose="020B0802030000000004"/>
                <a:cs typeface="Inter Bold" panose="020B0802030000000004"/>
                <a:sym typeface="Inter Bold" panose="020B0802030000000004"/>
              </a:rPr>
              <a:t>Pricing Problem</a:t>
            </a:r>
            <a:endParaRPr lang="en-US" sz="4435" b="1">
              <a:solidFill>
                <a:srgbClr val="FFFFFF"/>
              </a:solidFill>
              <a:latin typeface="Inter Bold" panose="020B0802030000000004"/>
              <a:ea typeface="Inter Bold" panose="020B0802030000000004"/>
              <a:cs typeface="Inter Bold" panose="020B0802030000000004"/>
              <a:sym typeface="Inter Bold" panose="020B0802030000000004"/>
            </a:endParaRPr>
          </a:p>
          <a:p>
            <a:pPr algn="l">
              <a:lnSpc>
                <a:spcPts val="6205"/>
              </a:lnSpc>
              <a:spcBef>
                <a:spcPct val="0"/>
              </a:spcBef>
            </a:pPr>
          </a:p>
        </p:txBody>
      </p:sp>
      <p:sp>
        <p:nvSpPr>
          <p:cNvPr id="37" name="TextBox 37"/>
          <p:cNvSpPr txBox="1"/>
          <p:nvPr/>
        </p:nvSpPr>
        <p:spPr>
          <a:xfrm>
            <a:off x="4667481" y="6886401"/>
            <a:ext cx="4943844" cy="1878663"/>
          </a:xfrm>
          <a:prstGeom prst="rect">
            <a:avLst/>
          </a:prstGeom>
        </p:spPr>
        <p:txBody>
          <a:bodyPr lIns="0" tIns="0" rIns="0" bIns="0" rtlCol="0" anchor="t">
            <a:spAutoFit/>
          </a:bodyPr>
          <a:lstStyle/>
          <a:p>
            <a:pPr algn="l">
              <a:lnSpc>
                <a:spcPts val="5025"/>
              </a:lnSpc>
            </a:pPr>
            <a:r>
              <a:rPr lang="en-US" sz="3590" b="1">
                <a:solidFill>
                  <a:srgbClr val="FFFFFF"/>
                </a:solidFill>
                <a:latin typeface="Inter Bold" panose="020B0802030000000004"/>
                <a:ea typeface="Inter Bold" panose="020B0802030000000004"/>
                <a:cs typeface="Inter Bold" panose="020B0802030000000004"/>
                <a:sym typeface="Inter Bold" panose="020B0802030000000004"/>
              </a:rPr>
              <a:t>Protecting Existing Customers</a:t>
            </a:r>
            <a:endParaRPr lang="en-US" sz="3590" b="1">
              <a:solidFill>
                <a:srgbClr val="FFFFFF"/>
              </a:solidFill>
              <a:latin typeface="Inter Bold" panose="020B0802030000000004"/>
              <a:ea typeface="Inter Bold" panose="020B0802030000000004"/>
              <a:cs typeface="Inter Bold" panose="020B0802030000000004"/>
              <a:sym typeface="Inter Bold" panose="020B0802030000000004"/>
            </a:endParaRPr>
          </a:p>
          <a:p>
            <a:pPr algn="l">
              <a:lnSpc>
                <a:spcPts val="5025"/>
              </a:lnSpc>
              <a:spcBef>
                <a:spcPct val="0"/>
              </a:spcBef>
            </a:pPr>
          </a:p>
        </p:txBody>
      </p:sp>
      <p:sp>
        <p:nvSpPr>
          <p:cNvPr id="38" name="TextBox 38"/>
          <p:cNvSpPr txBox="1"/>
          <p:nvPr/>
        </p:nvSpPr>
        <p:spPr>
          <a:xfrm>
            <a:off x="8430398" y="3368783"/>
            <a:ext cx="3977799" cy="1369286"/>
          </a:xfrm>
          <a:prstGeom prst="rect">
            <a:avLst/>
          </a:prstGeom>
        </p:spPr>
        <p:txBody>
          <a:bodyPr lIns="0" tIns="0" rIns="0" bIns="0" rtlCol="0" anchor="t">
            <a:spAutoFit/>
          </a:bodyPr>
          <a:lstStyle/>
          <a:p>
            <a:pPr marL="0" lvl="0" indent="0" algn="l">
              <a:lnSpc>
                <a:spcPts val="5550"/>
              </a:lnSpc>
              <a:spcBef>
                <a:spcPct val="0"/>
              </a:spcBef>
            </a:pPr>
            <a:r>
              <a:rPr lang="en-US" sz="3960" b="1">
                <a:solidFill>
                  <a:srgbClr val="FFFFFF"/>
                </a:solidFill>
                <a:latin typeface="Inter Bold" panose="020B0802030000000004"/>
                <a:ea typeface="Inter Bold" panose="020B0802030000000004"/>
                <a:cs typeface="Inter Bold" panose="020B0802030000000004"/>
                <a:sym typeface="Inter Bold" panose="020B0802030000000004"/>
              </a:rPr>
              <a:t>Acquiring New Customers</a:t>
            </a:r>
            <a:endParaRPr lang="en-US" sz="396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39" name="TextBox 39"/>
          <p:cNvSpPr txBox="1"/>
          <p:nvPr/>
        </p:nvSpPr>
        <p:spPr>
          <a:xfrm>
            <a:off x="11891323" y="5552833"/>
            <a:ext cx="6377627" cy="632838"/>
          </a:xfrm>
          <a:prstGeom prst="rect">
            <a:avLst/>
          </a:prstGeom>
        </p:spPr>
        <p:txBody>
          <a:bodyPr lIns="0" tIns="0" rIns="0" bIns="0" rtlCol="0" anchor="t">
            <a:spAutoFit/>
          </a:bodyPr>
          <a:lstStyle/>
          <a:p>
            <a:pPr marL="0" lvl="0" indent="0" algn="l">
              <a:lnSpc>
                <a:spcPts val="5180"/>
              </a:lnSpc>
              <a:spcBef>
                <a:spcPct val="0"/>
              </a:spcBef>
            </a:pPr>
            <a:r>
              <a:rPr lang="en-US" sz="3700" b="1">
                <a:solidFill>
                  <a:srgbClr val="FFFFFF"/>
                </a:solidFill>
                <a:latin typeface="Inter Bold" panose="020B0802030000000004"/>
                <a:ea typeface="Inter Bold" panose="020B0802030000000004"/>
                <a:cs typeface="Inter Bold" panose="020B0802030000000004"/>
                <a:sym typeface="Inter Bold" panose="020B0802030000000004"/>
              </a:rPr>
              <a:t>Competitive Analysis</a:t>
            </a:r>
            <a:endParaRPr lang="en-US" sz="3700" b="1">
              <a:solidFill>
                <a:srgbClr val="FFFFFF"/>
              </a:solidFill>
              <a:latin typeface="Inter Bold" panose="020B0802030000000004"/>
              <a:ea typeface="Inter Bold" panose="020B0802030000000004"/>
              <a:cs typeface="Inter Bold" panose="020B0802030000000004"/>
              <a:sym typeface="Inter Bold" panose="020B0802030000000004"/>
            </a:endParaRPr>
          </a:p>
        </p:txBody>
      </p:sp>
      <p:sp>
        <p:nvSpPr>
          <p:cNvPr id="40" name="TextBox 40"/>
          <p:cNvSpPr txBox="1"/>
          <p:nvPr/>
        </p:nvSpPr>
        <p:spPr>
          <a:xfrm>
            <a:off x="9989268" y="7445643"/>
            <a:ext cx="640705" cy="596900"/>
          </a:xfrm>
          <a:prstGeom prst="rect">
            <a:avLst/>
          </a:prstGeom>
        </p:spPr>
        <p:txBody>
          <a:bodyPr lIns="0" tIns="0" rIns="0" bIns="0" rtlCol="0" anchor="t">
            <a:spAutoFit/>
          </a:bodyPr>
          <a:lstStyle/>
          <a:p>
            <a:pPr algn="ctr">
              <a:lnSpc>
                <a:spcPts val="4900"/>
              </a:lnSpc>
              <a:spcBef>
                <a:spcPct val="0"/>
              </a:spcBef>
            </a:pPr>
            <a:r>
              <a:rPr lang="en-US" sz="3500" b="1">
                <a:solidFill>
                  <a:srgbClr val="00B3A4"/>
                </a:solidFill>
                <a:latin typeface="Inter Bold" panose="020B0802030000000004"/>
                <a:ea typeface="Inter Bold" panose="020B0802030000000004"/>
                <a:cs typeface="Inter Bold" panose="020B0802030000000004"/>
                <a:sym typeface="Inter Bold" panose="020B0802030000000004"/>
              </a:rPr>
              <a:t>O3</a:t>
            </a:r>
            <a:endParaRPr lang="en-US" sz="3500" b="1">
              <a:solidFill>
                <a:srgbClr val="00B3A4"/>
              </a:solidFill>
              <a:latin typeface="Inter Bold" panose="020B0802030000000004"/>
              <a:ea typeface="Inter Bold" panose="020B0802030000000004"/>
              <a:cs typeface="Inter Bold" panose="020B0802030000000004"/>
              <a:sym typeface="Inter Bold" panose="020B0802030000000004"/>
            </a:endParaRPr>
          </a:p>
        </p:txBody>
      </p:sp>
      <p:sp>
        <p:nvSpPr>
          <p:cNvPr id="41" name="TextBox 41"/>
          <p:cNvSpPr txBox="1"/>
          <p:nvPr/>
        </p:nvSpPr>
        <p:spPr>
          <a:xfrm>
            <a:off x="6376799" y="3579037"/>
            <a:ext cx="627590" cy="596900"/>
          </a:xfrm>
          <a:prstGeom prst="rect">
            <a:avLst/>
          </a:prstGeom>
        </p:spPr>
        <p:txBody>
          <a:bodyPr lIns="0" tIns="0" rIns="0" bIns="0" rtlCol="0" anchor="t">
            <a:spAutoFit/>
          </a:bodyPr>
          <a:lstStyle/>
          <a:p>
            <a:pPr algn="ctr">
              <a:lnSpc>
                <a:spcPts val="4900"/>
              </a:lnSpc>
              <a:spcBef>
                <a:spcPct val="0"/>
              </a:spcBef>
            </a:pPr>
            <a:r>
              <a:rPr lang="en-US" sz="3500" b="1">
                <a:solidFill>
                  <a:srgbClr val="F3605D"/>
                </a:solidFill>
                <a:latin typeface="Inter Bold" panose="020B0802030000000004"/>
                <a:ea typeface="Inter Bold" panose="020B0802030000000004"/>
                <a:cs typeface="Inter Bold" panose="020B0802030000000004"/>
                <a:sym typeface="Inter Bold" panose="020B0802030000000004"/>
              </a:rPr>
              <a:t>O2</a:t>
            </a:r>
            <a:endParaRPr lang="en-US" sz="3500" b="1">
              <a:solidFill>
                <a:srgbClr val="F3605D"/>
              </a:solidFill>
              <a:latin typeface="Inter Bold" panose="020B0802030000000004"/>
              <a:ea typeface="Inter Bold" panose="020B0802030000000004"/>
              <a:cs typeface="Inter Bold" panose="020B0802030000000004"/>
              <a:sym typeface="Inter Bold" panose="020B0802030000000004"/>
            </a:endParaRPr>
          </a:p>
        </p:txBody>
      </p:sp>
      <p:sp>
        <p:nvSpPr>
          <p:cNvPr id="42" name="TextBox 42"/>
          <p:cNvSpPr txBox="1"/>
          <p:nvPr/>
        </p:nvSpPr>
        <p:spPr>
          <a:xfrm>
            <a:off x="13557385" y="2165504"/>
            <a:ext cx="648891" cy="596900"/>
          </a:xfrm>
          <a:prstGeom prst="rect">
            <a:avLst/>
          </a:prstGeom>
        </p:spPr>
        <p:txBody>
          <a:bodyPr lIns="0" tIns="0" rIns="0" bIns="0" rtlCol="0" anchor="t">
            <a:spAutoFit/>
          </a:bodyPr>
          <a:lstStyle/>
          <a:p>
            <a:pPr algn="ctr">
              <a:lnSpc>
                <a:spcPts val="4900"/>
              </a:lnSpc>
              <a:spcBef>
                <a:spcPct val="0"/>
              </a:spcBef>
            </a:pPr>
            <a:r>
              <a:rPr lang="en-US" sz="3500" b="1">
                <a:solidFill>
                  <a:srgbClr val="1DA7CB"/>
                </a:solidFill>
                <a:latin typeface="Inter Bold" panose="020B0802030000000004"/>
                <a:ea typeface="Inter Bold" panose="020B0802030000000004"/>
                <a:cs typeface="Inter Bold" panose="020B0802030000000004"/>
                <a:sym typeface="Inter Bold" panose="020B0802030000000004"/>
              </a:rPr>
              <a:t>O4</a:t>
            </a:r>
            <a:endParaRPr lang="en-US" sz="3500" b="1">
              <a:solidFill>
                <a:srgbClr val="1DA7CB"/>
              </a:solidFill>
              <a:latin typeface="Inter Bold" panose="020B0802030000000004"/>
              <a:ea typeface="Inter Bold" panose="020B0802030000000004"/>
              <a:cs typeface="Inter Bold" panose="020B0802030000000004"/>
              <a:sym typeface="Inter Bold" panose="020B0802030000000004"/>
            </a:endParaRPr>
          </a:p>
        </p:txBody>
      </p:sp>
      <p:sp>
        <p:nvSpPr>
          <p:cNvPr id="43" name="TextBox 43"/>
          <p:cNvSpPr txBox="1"/>
          <p:nvPr/>
        </p:nvSpPr>
        <p:spPr>
          <a:xfrm>
            <a:off x="2857115" y="9172436"/>
            <a:ext cx="627590" cy="596900"/>
          </a:xfrm>
          <a:prstGeom prst="rect">
            <a:avLst/>
          </a:prstGeom>
        </p:spPr>
        <p:txBody>
          <a:bodyPr lIns="0" tIns="0" rIns="0" bIns="0" rtlCol="0" anchor="t">
            <a:spAutoFit/>
          </a:bodyPr>
          <a:lstStyle/>
          <a:p>
            <a:pPr algn="ctr">
              <a:lnSpc>
                <a:spcPts val="4900"/>
              </a:lnSpc>
              <a:spcBef>
                <a:spcPct val="0"/>
              </a:spcBef>
            </a:pPr>
            <a:r>
              <a:rPr lang="en-US" sz="3500" b="1">
                <a:solidFill>
                  <a:srgbClr val="F8B800"/>
                </a:solidFill>
                <a:latin typeface="Inter Bold" panose="020B0802030000000004"/>
                <a:ea typeface="Inter Bold" panose="020B0802030000000004"/>
                <a:cs typeface="Inter Bold" panose="020B0802030000000004"/>
                <a:sym typeface="Inter Bold" panose="020B0802030000000004"/>
              </a:rPr>
              <a:t>O1</a:t>
            </a:r>
            <a:endParaRPr lang="en-US" sz="3500" b="1">
              <a:solidFill>
                <a:srgbClr val="F8B800"/>
              </a:solidFill>
              <a:latin typeface="Inter Bold" panose="020B0802030000000004"/>
              <a:ea typeface="Inter Bold" panose="020B0802030000000004"/>
              <a:cs typeface="Inter Bold" panose="020B0802030000000004"/>
              <a:sym typeface="Inter Bold" panose="020B0802030000000004"/>
            </a:endParaRPr>
          </a:p>
        </p:txBody>
      </p:sp>
      <p:sp>
        <p:nvSpPr>
          <p:cNvPr id="44" name="Freeform 44"/>
          <p:cNvSpPr/>
          <p:nvPr/>
        </p:nvSpPr>
        <p:spPr>
          <a:xfrm>
            <a:off x="14076563" y="8080328"/>
            <a:ext cx="3521993" cy="2483005"/>
          </a:xfrm>
          <a:custGeom>
            <a:avLst/>
            <a:gdLst/>
            <a:ahLst/>
            <a:cxnLst/>
            <a:rect l="l" t="t" r="r" b="b"/>
            <a:pathLst>
              <a:path w="3521993" h="2483005">
                <a:moveTo>
                  <a:pt x="0" y="0"/>
                </a:moveTo>
                <a:lnTo>
                  <a:pt x="3521992" y="0"/>
                </a:lnTo>
                <a:lnTo>
                  <a:pt x="3521992" y="2483005"/>
                </a:lnTo>
                <a:lnTo>
                  <a:pt x="0" y="2483005"/>
                </a:lnTo>
                <a:lnTo>
                  <a:pt x="0" y="0"/>
                </a:lnTo>
                <a:close/>
              </a:path>
            </a:pathLst>
          </a:custGeom>
          <a:blipFill>
            <a:blip r:embed="rId17"/>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Freeform 2"/>
          <p:cNvSpPr/>
          <p:nvPr/>
        </p:nvSpPr>
        <p:spPr>
          <a:xfrm rot="-10800000">
            <a:off x="16625251" y="-1062414"/>
            <a:ext cx="2671145" cy="2671145"/>
          </a:xfrm>
          <a:custGeom>
            <a:avLst/>
            <a:gdLst/>
            <a:ahLst/>
            <a:cxnLst/>
            <a:rect l="l" t="t" r="r" b="b"/>
            <a:pathLst>
              <a:path w="2671145" h="2671145">
                <a:moveTo>
                  <a:pt x="0" y="0"/>
                </a:moveTo>
                <a:lnTo>
                  <a:pt x="2671145" y="0"/>
                </a:lnTo>
                <a:lnTo>
                  <a:pt x="2671145" y="2671145"/>
                </a:lnTo>
                <a:lnTo>
                  <a:pt x="0" y="2671145"/>
                </a:lnTo>
                <a:lnTo>
                  <a:pt x="0" y="0"/>
                </a:lnTo>
                <a:close/>
              </a:path>
            </a:pathLst>
          </a:custGeom>
          <a:blipFill>
            <a:blip r:embed="rId1">
              <a:alphaModFix amt="30000"/>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3613461">
            <a:off x="15917854" y="4160252"/>
            <a:ext cx="627101" cy="548714"/>
            <a:chOff x="0" y="0"/>
            <a:chExt cx="812800" cy="711200"/>
          </a:xfrm>
        </p:grpSpPr>
        <p:sp>
          <p:nvSpPr>
            <p:cNvPr id="4" name="Freeform 4"/>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solidFill>
              <a:srgbClr val="1DA7CB"/>
            </a:solidFill>
          </p:spPr>
        </p:sp>
        <p:sp>
          <p:nvSpPr>
            <p:cNvPr id="5" name="TextBox 5"/>
            <p:cNvSpPr txBox="1"/>
            <p:nvPr/>
          </p:nvSpPr>
          <p:spPr>
            <a:xfrm>
              <a:off x="127000" y="273050"/>
              <a:ext cx="558800" cy="387350"/>
            </a:xfrm>
            <a:prstGeom prst="rect">
              <a:avLst/>
            </a:prstGeom>
          </p:spPr>
          <p:txBody>
            <a:bodyPr lIns="50800" tIns="50800" rIns="50800" bIns="50800" rtlCol="0" anchor="ctr"/>
            <a:lstStyle/>
            <a:p>
              <a:pPr algn="ctr">
                <a:lnSpc>
                  <a:spcPts val="3640"/>
                </a:lnSpc>
              </a:pPr>
            </a:p>
          </p:txBody>
        </p:sp>
      </p:grpSp>
      <p:sp>
        <p:nvSpPr>
          <p:cNvPr id="6" name="AutoShape 6"/>
          <p:cNvSpPr/>
          <p:nvPr/>
        </p:nvSpPr>
        <p:spPr>
          <a:xfrm flipH="1" flipV="1">
            <a:off x="3170910" y="8364027"/>
            <a:ext cx="0" cy="670223"/>
          </a:xfrm>
          <a:prstGeom prst="line">
            <a:avLst/>
          </a:prstGeom>
          <a:ln w="76200" cap="flat">
            <a:solidFill>
              <a:srgbClr val="B4B4B4"/>
            </a:solidFill>
            <a:prstDash val="sysDot"/>
            <a:headEnd type="none" w="sm" len="sm"/>
            <a:tailEnd type="none" w="sm" len="sm"/>
          </a:ln>
        </p:spPr>
      </p:sp>
      <p:sp>
        <p:nvSpPr>
          <p:cNvPr id="7" name="Freeform 7"/>
          <p:cNvSpPr/>
          <p:nvPr/>
        </p:nvSpPr>
        <p:spPr>
          <a:xfrm>
            <a:off x="-404667" y="3110830"/>
            <a:ext cx="1433367" cy="668308"/>
          </a:xfrm>
          <a:custGeom>
            <a:avLst/>
            <a:gdLst/>
            <a:ahLst/>
            <a:cxnLst/>
            <a:rect l="l" t="t" r="r" b="b"/>
            <a:pathLst>
              <a:path w="1433367" h="668308">
                <a:moveTo>
                  <a:pt x="0" y="0"/>
                </a:moveTo>
                <a:lnTo>
                  <a:pt x="1433367" y="0"/>
                </a:lnTo>
                <a:lnTo>
                  <a:pt x="1433367" y="668307"/>
                </a:lnTo>
                <a:lnTo>
                  <a:pt x="0" y="668307"/>
                </a:lnTo>
                <a:lnTo>
                  <a:pt x="0" y="0"/>
                </a:lnTo>
                <a:close/>
              </a:path>
            </a:pathLst>
          </a:custGeom>
          <a:blipFill>
            <a:blip r:embed="rId3">
              <a:alphaModFix amt="30000"/>
              <a:extLst>
                <a:ext uri="{96DAC541-7B7A-43D3-8B79-37D633B846F1}">
                  <asvg:svgBlip xmlns:asvg="http://schemas.microsoft.com/office/drawing/2016/SVG/main" r:embed="rId4"/>
                </a:ext>
              </a:extLst>
            </a:blip>
            <a:stretch>
              <a:fillRect/>
            </a:stretch>
          </a:blipFill>
        </p:spPr>
      </p:sp>
      <p:sp>
        <p:nvSpPr>
          <p:cNvPr id="8" name="TextBox 8"/>
          <p:cNvSpPr txBox="1"/>
          <p:nvPr/>
        </p:nvSpPr>
        <p:spPr>
          <a:xfrm>
            <a:off x="776740" y="865395"/>
            <a:ext cx="13931607" cy="900059"/>
          </a:xfrm>
          <a:prstGeom prst="rect">
            <a:avLst/>
          </a:prstGeom>
        </p:spPr>
        <p:txBody>
          <a:bodyPr lIns="0" tIns="0" rIns="0" bIns="0" rtlCol="0" anchor="t">
            <a:spAutoFit/>
          </a:bodyPr>
          <a:lstStyle/>
          <a:p>
            <a:pPr marL="0" lvl="0" indent="0" algn="l">
              <a:lnSpc>
                <a:spcPts val="7085"/>
              </a:lnSpc>
              <a:spcBef>
                <a:spcPct val="0"/>
              </a:spcBef>
            </a:pPr>
            <a:r>
              <a:rPr lang="en-US" sz="5905" b="1">
                <a:solidFill>
                  <a:srgbClr val="FFF3DA"/>
                </a:solidFill>
                <a:latin typeface="Montserrat Bold" panose="00000800000000000000"/>
                <a:ea typeface="Montserrat Bold" panose="00000800000000000000"/>
                <a:cs typeface="Montserrat Bold" panose="00000800000000000000"/>
                <a:sym typeface="Montserrat Bold" panose="00000800000000000000"/>
              </a:rPr>
              <a:t>Business Objectives of the Project :</a:t>
            </a:r>
            <a:endParaRPr lang="en-US" sz="5905" b="1">
              <a:solidFill>
                <a:srgbClr val="FFF3DA"/>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9" name="Freeform 9"/>
          <p:cNvSpPr/>
          <p:nvPr/>
        </p:nvSpPr>
        <p:spPr>
          <a:xfrm rot="-7984357">
            <a:off x="17664188" y="7970124"/>
            <a:ext cx="5086571" cy="5420857"/>
          </a:xfrm>
          <a:custGeom>
            <a:avLst/>
            <a:gdLst/>
            <a:ahLst/>
            <a:cxnLst/>
            <a:rect l="l" t="t" r="r" b="b"/>
            <a:pathLst>
              <a:path w="5086571" h="5420857">
                <a:moveTo>
                  <a:pt x="0" y="0"/>
                </a:moveTo>
                <a:lnTo>
                  <a:pt x="5086571" y="0"/>
                </a:lnTo>
                <a:lnTo>
                  <a:pt x="5086571" y="5420857"/>
                </a:lnTo>
                <a:lnTo>
                  <a:pt x="0" y="5420857"/>
                </a:lnTo>
                <a:lnTo>
                  <a:pt x="0" y="0"/>
                </a:lnTo>
                <a:close/>
              </a:path>
            </a:pathLst>
          </a:custGeom>
          <a:blipFill>
            <a:blip r:embed="rId5">
              <a:alphaModFix amt="30000"/>
              <a:extLst>
                <a:ext uri="{96DAC541-7B7A-43D3-8B79-37D633B846F1}">
                  <asvg:svgBlip xmlns:asvg="http://schemas.microsoft.com/office/drawing/2016/SVG/main" r:embed="rId6"/>
                </a:ext>
              </a:extLst>
            </a:blip>
            <a:stretch>
              <a:fillRect/>
            </a:stretch>
          </a:blipFill>
        </p:spPr>
      </p:sp>
      <p:sp>
        <p:nvSpPr>
          <p:cNvPr id="10" name="Freeform 10"/>
          <p:cNvSpPr/>
          <p:nvPr/>
        </p:nvSpPr>
        <p:spPr>
          <a:xfrm>
            <a:off x="11628908" y="7158231"/>
            <a:ext cx="1312872" cy="531713"/>
          </a:xfrm>
          <a:custGeom>
            <a:avLst/>
            <a:gdLst/>
            <a:ahLst/>
            <a:cxnLst/>
            <a:rect l="l" t="t" r="r" b="b"/>
            <a:pathLst>
              <a:path w="1312872" h="531713">
                <a:moveTo>
                  <a:pt x="0" y="0"/>
                </a:moveTo>
                <a:lnTo>
                  <a:pt x="1312871" y="0"/>
                </a:lnTo>
                <a:lnTo>
                  <a:pt x="1312871" y="531713"/>
                </a:lnTo>
                <a:lnTo>
                  <a:pt x="0" y="531713"/>
                </a:lnTo>
                <a:lnTo>
                  <a:pt x="0" y="0"/>
                </a:lnTo>
                <a:close/>
              </a:path>
            </a:pathLst>
          </a:custGeom>
          <a:blipFill>
            <a:blip r:embed="rId7">
              <a:alphaModFix amt="30000"/>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3132810" y="7358157"/>
            <a:ext cx="558292" cy="596900"/>
          </a:xfrm>
          <a:prstGeom prst="rect">
            <a:avLst/>
          </a:prstGeom>
        </p:spPr>
        <p:txBody>
          <a:bodyPr lIns="0" tIns="0" rIns="0" bIns="0" rtlCol="0" anchor="t">
            <a:spAutoFit/>
          </a:bodyPr>
          <a:lstStyle/>
          <a:p>
            <a:pPr algn="ctr">
              <a:lnSpc>
                <a:spcPts val="4900"/>
              </a:lnSpc>
              <a:spcBef>
                <a:spcPct val="0"/>
              </a:spcBef>
            </a:pPr>
            <a:r>
              <a:rPr lang="en-US" sz="3500" b="1">
                <a:solidFill>
                  <a:srgbClr val="000000"/>
                </a:solidFill>
                <a:latin typeface="Inter Bold" panose="020B0802030000000004"/>
                <a:ea typeface="Inter Bold" panose="020B0802030000000004"/>
                <a:cs typeface="Inter Bold" panose="020B0802030000000004"/>
                <a:sym typeface="Inter Bold" panose="020B0802030000000004"/>
              </a:rPr>
              <a:t>O1</a:t>
            </a:r>
            <a:endParaRPr lang="en-US" sz="3500" b="1">
              <a:solidFill>
                <a:srgbClr val="000000"/>
              </a:solidFill>
              <a:latin typeface="Inter Bold" panose="020B0802030000000004"/>
              <a:ea typeface="Inter Bold" panose="020B0802030000000004"/>
              <a:cs typeface="Inter Bold" panose="020B0802030000000004"/>
              <a:sym typeface="Inter Bold" panose="020B0802030000000004"/>
            </a:endParaRPr>
          </a:p>
        </p:txBody>
      </p:sp>
      <p:sp>
        <p:nvSpPr>
          <p:cNvPr id="12" name="AutoShape 12"/>
          <p:cNvSpPr/>
          <p:nvPr/>
        </p:nvSpPr>
        <p:spPr>
          <a:xfrm flipH="1">
            <a:off x="1053935" y="7263336"/>
            <a:ext cx="2040973" cy="1804356"/>
          </a:xfrm>
          <a:prstGeom prst="line">
            <a:avLst/>
          </a:prstGeom>
          <a:ln w="76200" cap="flat">
            <a:solidFill>
              <a:srgbClr val="B4B4B4"/>
            </a:solidFill>
            <a:prstDash val="solid"/>
            <a:headEnd type="none" w="sm" len="sm"/>
            <a:tailEnd type="none" w="sm" len="sm"/>
          </a:ln>
        </p:spPr>
      </p:sp>
      <p:sp>
        <p:nvSpPr>
          <p:cNvPr id="13" name="AutoShape 13"/>
          <p:cNvSpPr/>
          <p:nvPr/>
        </p:nvSpPr>
        <p:spPr>
          <a:xfrm flipV="1">
            <a:off x="3099839" y="6093042"/>
            <a:ext cx="2954262" cy="1151893"/>
          </a:xfrm>
          <a:prstGeom prst="line">
            <a:avLst/>
          </a:prstGeom>
          <a:ln w="76200" cap="flat">
            <a:solidFill>
              <a:srgbClr val="F8B800"/>
            </a:solidFill>
            <a:prstDash val="solid"/>
            <a:headEnd type="none" w="sm" len="sm"/>
            <a:tailEnd type="none" w="sm" len="sm"/>
          </a:ln>
        </p:spPr>
      </p:sp>
      <p:grpSp>
        <p:nvGrpSpPr>
          <p:cNvPr id="14" name="Group 14"/>
          <p:cNvGrpSpPr/>
          <p:nvPr/>
        </p:nvGrpSpPr>
        <p:grpSpPr>
          <a:xfrm rot="0">
            <a:off x="2292676" y="6408244"/>
            <a:ext cx="1672084" cy="16720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F4EE"/>
            </a:solidFill>
          </p:spPr>
        </p:sp>
        <p:sp>
          <p:nvSpPr>
            <p:cNvPr id="16" name="TextBox 16"/>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17" name="AutoShape 17"/>
          <p:cNvSpPr/>
          <p:nvPr/>
        </p:nvSpPr>
        <p:spPr>
          <a:xfrm>
            <a:off x="6709644" y="5837440"/>
            <a:ext cx="3580927" cy="0"/>
          </a:xfrm>
          <a:prstGeom prst="line">
            <a:avLst/>
          </a:prstGeom>
          <a:ln w="76200" cap="flat">
            <a:solidFill>
              <a:srgbClr val="EF5B5B"/>
            </a:solidFill>
            <a:prstDash val="solid"/>
            <a:headEnd type="none" w="sm" len="sm"/>
            <a:tailEnd type="none" w="sm" len="sm"/>
          </a:ln>
        </p:spPr>
      </p:sp>
      <p:grpSp>
        <p:nvGrpSpPr>
          <p:cNvPr id="18" name="Group 18"/>
          <p:cNvGrpSpPr/>
          <p:nvPr/>
        </p:nvGrpSpPr>
        <p:grpSpPr>
          <a:xfrm rot="0">
            <a:off x="5873602" y="5008086"/>
            <a:ext cx="1672084" cy="167208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4B9F"/>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1" name="AutoShape 21"/>
          <p:cNvSpPr/>
          <p:nvPr/>
        </p:nvSpPr>
        <p:spPr>
          <a:xfrm flipV="1">
            <a:off x="10945455" y="4687880"/>
            <a:ext cx="2271159" cy="892275"/>
          </a:xfrm>
          <a:prstGeom prst="line">
            <a:avLst/>
          </a:prstGeom>
          <a:ln w="76200" cap="flat">
            <a:solidFill>
              <a:srgbClr val="2DAF9A"/>
            </a:solidFill>
            <a:prstDash val="solid"/>
            <a:headEnd type="none" w="sm" len="sm"/>
            <a:tailEnd type="none" w="sm" len="sm"/>
          </a:ln>
        </p:spPr>
      </p:sp>
      <p:grpSp>
        <p:nvGrpSpPr>
          <p:cNvPr id="22" name="Group 22"/>
          <p:cNvGrpSpPr/>
          <p:nvPr/>
        </p:nvGrpSpPr>
        <p:grpSpPr>
          <a:xfrm rot="0">
            <a:off x="9454529" y="5001398"/>
            <a:ext cx="1672084" cy="1672084"/>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D8C1"/>
            </a:solidFill>
          </p:spPr>
        </p:sp>
        <p:sp>
          <p:nvSpPr>
            <p:cNvPr id="24" name="TextBox 24"/>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5" name="AutoShape 25"/>
          <p:cNvSpPr/>
          <p:nvPr/>
        </p:nvSpPr>
        <p:spPr>
          <a:xfrm flipV="1">
            <a:off x="14495426" y="3352903"/>
            <a:ext cx="1444075" cy="752546"/>
          </a:xfrm>
          <a:prstGeom prst="line">
            <a:avLst/>
          </a:prstGeom>
          <a:ln w="76200" cap="flat">
            <a:solidFill>
              <a:srgbClr val="1DA7CB"/>
            </a:solidFill>
            <a:prstDash val="solid"/>
            <a:headEnd type="none" w="sm" len="sm"/>
            <a:tailEnd type="none" w="sm" len="sm"/>
          </a:ln>
        </p:spPr>
      </p:sp>
      <p:grpSp>
        <p:nvGrpSpPr>
          <p:cNvPr id="26" name="Group 26"/>
          <p:cNvGrpSpPr/>
          <p:nvPr/>
        </p:nvGrpSpPr>
        <p:grpSpPr>
          <a:xfrm rot="0">
            <a:off x="13036263" y="3594553"/>
            <a:ext cx="1672084" cy="1672084"/>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779A"/>
            </a:solidFill>
          </p:spPr>
        </p:sp>
        <p:sp>
          <p:nvSpPr>
            <p:cNvPr id="28" name="TextBox 28"/>
            <p:cNvSpPr txBox="1"/>
            <p:nvPr/>
          </p:nvSpPr>
          <p:spPr>
            <a:xfrm>
              <a:off x="76200" y="19050"/>
              <a:ext cx="660400" cy="717550"/>
            </a:xfrm>
            <a:prstGeom prst="rect">
              <a:avLst/>
            </a:prstGeom>
          </p:spPr>
          <p:txBody>
            <a:bodyPr lIns="50800" tIns="50800" rIns="50800" bIns="50800" rtlCol="0" anchor="ctr"/>
            <a:lstStyle/>
            <a:p>
              <a:pPr algn="ctr">
                <a:lnSpc>
                  <a:spcPts val="3640"/>
                </a:lnSpc>
              </a:pPr>
            </a:p>
          </p:txBody>
        </p:sp>
      </p:grpSp>
      <p:sp>
        <p:nvSpPr>
          <p:cNvPr id="29" name="AutoShape 29"/>
          <p:cNvSpPr/>
          <p:nvPr/>
        </p:nvSpPr>
        <p:spPr>
          <a:xfrm flipH="1" flipV="1">
            <a:off x="6690594" y="4337862"/>
            <a:ext cx="0" cy="670223"/>
          </a:xfrm>
          <a:prstGeom prst="line">
            <a:avLst/>
          </a:prstGeom>
          <a:ln w="76200" cap="flat">
            <a:solidFill>
              <a:srgbClr val="B4B4B4"/>
            </a:solidFill>
            <a:prstDash val="sysDot"/>
            <a:headEnd type="none" w="sm" len="sm"/>
            <a:tailEnd type="none" w="sm" len="sm"/>
          </a:ln>
        </p:spPr>
      </p:sp>
      <p:sp>
        <p:nvSpPr>
          <p:cNvPr id="30" name="AutoShape 30"/>
          <p:cNvSpPr/>
          <p:nvPr/>
        </p:nvSpPr>
        <p:spPr>
          <a:xfrm flipH="1" flipV="1">
            <a:off x="10309621" y="6680170"/>
            <a:ext cx="0" cy="670223"/>
          </a:xfrm>
          <a:prstGeom prst="line">
            <a:avLst/>
          </a:prstGeom>
          <a:ln w="76200" cap="flat">
            <a:solidFill>
              <a:srgbClr val="B4B4B4"/>
            </a:solidFill>
            <a:prstDash val="sysDot"/>
            <a:headEnd type="none" w="sm" len="sm"/>
            <a:tailEnd type="none" w="sm" len="sm"/>
          </a:ln>
        </p:spPr>
      </p:sp>
      <p:sp>
        <p:nvSpPr>
          <p:cNvPr id="31" name="AutoShape 31"/>
          <p:cNvSpPr/>
          <p:nvPr/>
        </p:nvSpPr>
        <p:spPr>
          <a:xfrm flipV="1">
            <a:off x="13872305" y="2924329"/>
            <a:ext cx="0" cy="670223"/>
          </a:xfrm>
          <a:prstGeom prst="line">
            <a:avLst/>
          </a:prstGeom>
          <a:ln w="76200" cap="flat">
            <a:solidFill>
              <a:srgbClr val="B4B4B4"/>
            </a:solidFill>
            <a:prstDash val="sysDot"/>
            <a:headEnd type="none" w="sm" len="sm"/>
            <a:tailEnd type="none" w="sm" len="sm"/>
          </a:ln>
        </p:spPr>
      </p:sp>
      <p:sp>
        <p:nvSpPr>
          <p:cNvPr id="32" name="Freeform 32"/>
          <p:cNvSpPr/>
          <p:nvPr/>
        </p:nvSpPr>
        <p:spPr>
          <a:xfrm>
            <a:off x="2737382" y="6910338"/>
            <a:ext cx="839821" cy="644563"/>
          </a:xfrm>
          <a:custGeom>
            <a:avLst/>
            <a:gdLst/>
            <a:ahLst/>
            <a:cxnLst/>
            <a:rect l="l" t="t" r="r" b="b"/>
            <a:pathLst>
              <a:path w="839821" h="644563">
                <a:moveTo>
                  <a:pt x="0" y="0"/>
                </a:moveTo>
                <a:lnTo>
                  <a:pt x="839821" y="0"/>
                </a:lnTo>
                <a:lnTo>
                  <a:pt x="839821" y="644563"/>
                </a:lnTo>
                <a:lnTo>
                  <a:pt x="0" y="64456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33" name="Freeform 33"/>
          <p:cNvSpPr/>
          <p:nvPr/>
        </p:nvSpPr>
        <p:spPr>
          <a:xfrm>
            <a:off x="6298935" y="5473271"/>
            <a:ext cx="840468" cy="741713"/>
          </a:xfrm>
          <a:custGeom>
            <a:avLst/>
            <a:gdLst/>
            <a:ahLst/>
            <a:cxnLst/>
            <a:rect l="l" t="t" r="r" b="b"/>
            <a:pathLst>
              <a:path w="840468" h="741713">
                <a:moveTo>
                  <a:pt x="0" y="0"/>
                </a:moveTo>
                <a:lnTo>
                  <a:pt x="840468" y="0"/>
                </a:lnTo>
                <a:lnTo>
                  <a:pt x="840468" y="741713"/>
                </a:lnTo>
                <a:lnTo>
                  <a:pt x="0" y="74171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34" name="Freeform 34"/>
          <p:cNvSpPr/>
          <p:nvPr/>
        </p:nvSpPr>
        <p:spPr>
          <a:xfrm>
            <a:off x="9924188" y="5460559"/>
            <a:ext cx="732767" cy="805238"/>
          </a:xfrm>
          <a:custGeom>
            <a:avLst/>
            <a:gdLst/>
            <a:ahLst/>
            <a:cxnLst/>
            <a:rect l="l" t="t" r="r" b="b"/>
            <a:pathLst>
              <a:path w="732767" h="805238">
                <a:moveTo>
                  <a:pt x="0" y="0"/>
                </a:moveTo>
                <a:lnTo>
                  <a:pt x="732766" y="0"/>
                </a:lnTo>
                <a:lnTo>
                  <a:pt x="732766" y="805238"/>
                </a:lnTo>
                <a:lnTo>
                  <a:pt x="0" y="80523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35" name="Freeform 35"/>
          <p:cNvSpPr/>
          <p:nvPr/>
        </p:nvSpPr>
        <p:spPr>
          <a:xfrm>
            <a:off x="13474412" y="4074170"/>
            <a:ext cx="871986" cy="712848"/>
          </a:xfrm>
          <a:custGeom>
            <a:avLst/>
            <a:gdLst/>
            <a:ahLst/>
            <a:cxnLst/>
            <a:rect l="l" t="t" r="r" b="b"/>
            <a:pathLst>
              <a:path w="871986" h="712848">
                <a:moveTo>
                  <a:pt x="0" y="0"/>
                </a:moveTo>
                <a:lnTo>
                  <a:pt x="871986" y="0"/>
                </a:lnTo>
                <a:lnTo>
                  <a:pt x="871986" y="712849"/>
                </a:lnTo>
                <a:lnTo>
                  <a:pt x="0" y="712849"/>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36" name="TextBox 36"/>
          <p:cNvSpPr txBox="1"/>
          <p:nvPr/>
        </p:nvSpPr>
        <p:spPr>
          <a:xfrm>
            <a:off x="1028700" y="4854833"/>
            <a:ext cx="4125244" cy="1374444"/>
          </a:xfrm>
          <a:prstGeom prst="rect">
            <a:avLst/>
          </a:prstGeom>
        </p:spPr>
        <p:txBody>
          <a:bodyPr lIns="0" tIns="0" rIns="0" bIns="0" rtlCol="0" anchor="t">
            <a:spAutoFit/>
          </a:bodyPr>
          <a:lstStyle/>
          <a:p>
            <a:pPr algn="l">
              <a:lnSpc>
                <a:spcPts val="5560"/>
              </a:lnSpc>
              <a:spcBef>
                <a:spcPct val="0"/>
              </a:spcBef>
            </a:pPr>
            <a:r>
              <a:rPr lang="en-US" sz="3970">
                <a:solidFill>
                  <a:srgbClr val="FFFFFF"/>
                </a:solidFill>
                <a:latin typeface="Inter" panose="020B0502030000000004"/>
                <a:ea typeface="Inter" panose="020B0502030000000004"/>
                <a:cs typeface="Inter" panose="020B0502030000000004"/>
                <a:sym typeface="Inter" panose="020B0502030000000004"/>
              </a:rPr>
              <a:t>Management of premium pricing</a:t>
            </a:r>
            <a:endParaRPr lang="en-US" sz="3970">
              <a:solidFill>
                <a:srgbClr val="FFFFFF"/>
              </a:solidFill>
              <a:latin typeface="Inter" panose="020B0502030000000004"/>
              <a:ea typeface="Inter" panose="020B0502030000000004"/>
              <a:cs typeface="Inter" panose="020B0502030000000004"/>
              <a:sym typeface="Inter" panose="020B0502030000000004"/>
            </a:endParaRPr>
          </a:p>
        </p:txBody>
      </p:sp>
      <p:sp>
        <p:nvSpPr>
          <p:cNvPr id="37" name="TextBox 37"/>
          <p:cNvSpPr txBox="1"/>
          <p:nvPr/>
        </p:nvSpPr>
        <p:spPr>
          <a:xfrm>
            <a:off x="4780593" y="6903789"/>
            <a:ext cx="5187865" cy="647275"/>
          </a:xfrm>
          <a:prstGeom prst="rect">
            <a:avLst/>
          </a:prstGeom>
        </p:spPr>
        <p:txBody>
          <a:bodyPr lIns="0" tIns="0" rIns="0" bIns="0" rtlCol="0" anchor="t">
            <a:spAutoFit/>
          </a:bodyPr>
          <a:lstStyle/>
          <a:p>
            <a:pPr algn="l">
              <a:lnSpc>
                <a:spcPts val="5275"/>
              </a:lnSpc>
              <a:spcBef>
                <a:spcPct val="0"/>
              </a:spcBef>
            </a:pPr>
            <a:r>
              <a:rPr lang="en-US" sz="3765">
                <a:solidFill>
                  <a:srgbClr val="FFFFFF"/>
                </a:solidFill>
                <a:latin typeface="Inter" panose="020B0502030000000004"/>
                <a:ea typeface="Inter" panose="020B0502030000000004"/>
                <a:cs typeface="Inter" panose="020B0502030000000004"/>
                <a:sym typeface="Inter" panose="020B0502030000000004"/>
              </a:rPr>
              <a:t>Financial Planning</a:t>
            </a:r>
            <a:endParaRPr lang="en-US" sz="3765">
              <a:solidFill>
                <a:srgbClr val="FFFFFF"/>
              </a:solidFill>
              <a:latin typeface="Inter" panose="020B0502030000000004"/>
              <a:ea typeface="Inter" panose="020B0502030000000004"/>
              <a:cs typeface="Inter" panose="020B0502030000000004"/>
              <a:sym typeface="Inter" panose="020B0502030000000004"/>
            </a:endParaRPr>
          </a:p>
        </p:txBody>
      </p:sp>
      <p:sp>
        <p:nvSpPr>
          <p:cNvPr id="38" name="TextBox 38"/>
          <p:cNvSpPr txBox="1"/>
          <p:nvPr/>
        </p:nvSpPr>
        <p:spPr>
          <a:xfrm>
            <a:off x="7729230" y="4099737"/>
            <a:ext cx="5020341" cy="670866"/>
          </a:xfrm>
          <a:prstGeom prst="rect">
            <a:avLst/>
          </a:prstGeom>
        </p:spPr>
        <p:txBody>
          <a:bodyPr lIns="0" tIns="0" rIns="0" bIns="0" rtlCol="0" anchor="t">
            <a:spAutoFit/>
          </a:bodyPr>
          <a:lstStyle/>
          <a:p>
            <a:pPr marL="0" lvl="0" indent="0" algn="l">
              <a:lnSpc>
                <a:spcPts val="5550"/>
              </a:lnSpc>
              <a:spcBef>
                <a:spcPct val="0"/>
              </a:spcBef>
            </a:pPr>
            <a:r>
              <a:rPr lang="en-US" sz="3960">
                <a:solidFill>
                  <a:srgbClr val="FFFFFF"/>
                </a:solidFill>
                <a:latin typeface="Inter" panose="020B0502030000000004"/>
                <a:ea typeface="Inter" panose="020B0502030000000004"/>
                <a:cs typeface="Inter" panose="020B0502030000000004"/>
                <a:sym typeface="Inter" panose="020B0502030000000004"/>
              </a:rPr>
              <a:t>Fraud Management</a:t>
            </a:r>
            <a:endParaRPr lang="en-US" sz="3960">
              <a:solidFill>
                <a:srgbClr val="FFFFFF"/>
              </a:solidFill>
              <a:latin typeface="Inter" panose="020B0502030000000004"/>
              <a:ea typeface="Inter" panose="020B0502030000000004"/>
              <a:cs typeface="Inter" panose="020B0502030000000004"/>
              <a:sym typeface="Inter" panose="020B0502030000000004"/>
            </a:endParaRPr>
          </a:p>
        </p:txBody>
      </p:sp>
      <p:sp>
        <p:nvSpPr>
          <p:cNvPr id="39" name="TextBox 39"/>
          <p:cNvSpPr txBox="1"/>
          <p:nvPr/>
        </p:nvSpPr>
        <p:spPr>
          <a:xfrm>
            <a:off x="11764788" y="5384359"/>
            <a:ext cx="6377627" cy="670867"/>
          </a:xfrm>
          <a:prstGeom prst="rect">
            <a:avLst/>
          </a:prstGeom>
        </p:spPr>
        <p:txBody>
          <a:bodyPr lIns="0" tIns="0" rIns="0" bIns="0" rtlCol="0" anchor="t">
            <a:spAutoFit/>
          </a:bodyPr>
          <a:lstStyle/>
          <a:p>
            <a:pPr marL="0" lvl="0" indent="0" algn="l">
              <a:lnSpc>
                <a:spcPts val="5550"/>
              </a:lnSpc>
              <a:spcBef>
                <a:spcPct val="0"/>
              </a:spcBef>
            </a:pPr>
            <a:r>
              <a:rPr lang="en-US" sz="3960" u="none" strike="noStrike">
                <a:solidFill>
                  <a:srgbClr val="FFFFFF"/>
                </a:solidFill>
                <a:latin typeface="Inter" panose="020B0502030000000004"/>
                <a:ea typeface="Inter" panose="020B0502030000000004"/>
                <a:cs typeface="Inter" panose="020B0502030000000004"/>
                <a:sym typeface="Inter" panose="020B0502030000000004"/>
              </a:rPr>
              <a:t>Personalized Offers</a:t>
            </a:r>
            <a:endParaRPr lang="en-US" sz="3960" u="none" strike="noStrike">
              <a:solidFill>
                <a:srgbClr val="FFFFFF"/>
              </a:solidFill>
              <a:latin typeface="Inter" panose="020B0502030000000004"/>
              <a:ea typeface="Inter" panose="020B0502030000000004"/>
              <a:cs typeface="Inter" panose="020B0502030000000004"/>
              <a:sym typeface="Inter" panose="020B0502030000000004"/>
            </a:endParaRPr>
          </a:p>
        </p:txBody>
      </p:sp>
      <p:sp>
        <p:nvSpPr>
          <p:cNvPr id="40" name="TextBox 40"/>
          <p:cNvSpPr txBox="1"/>
          <p:nvPr/>
        </p:nvSpPr>
        <p:spPr>
          <a:xfrm>
            <a:off x="9989268" y="7445643"/>
            <a:ext cx="640705" cy="596900"/>
          </a:xfrm>
          <a:prstGeom prst="rect">
            <a:avLst/>
          </a:prstGeom>
        </p:spPr>
        <p:txBody>
          <a:bodyPr lIns="0" tIns="0" rIns="0" bIns="0" rtlCol="0" anchor="t">
            <a:spAutoFit/>
          </a:bodyPr>
          <a:lstStyle/>
          <a:p>
            <a:pPr algn="ctr">
              <a:lnSpc>
                <a:spcPts val="4900"/>
              </a:lnSpc>
              <a:spcBef>
                <a:spcPct val="0"/>
              </a:spcBef>
            </a:pPr>
            <a:r>
              <a:rPr lang="en-US" sz="3500" b="1">
                <a:solidFill>
                  <a:srgbClr val="FCD8C1"/>
                </a:solidFill>
                <a:latin typeface="Inter Bold" panose="020B0802030000000004"/>
                <a:ea typeface="Inter Bold" panose="020B0802030000000004"/>
                <a:cs typeface="Inter Bold" panose="020B0802030000000004"/>
                <a:sym typeface="Inter Bold" panose="020B0802030000000004"/>
              </a:rPr>
              <a:t>O3</a:t>
            </a:r>
            <a:endParaRPr lang="en-US" sz="3500" b="1">
              <a:solidFill>
                <a:srgbClr val="FCD8C1"/>
              </a:solidFill>
              <a:latin typeface="Inter Bold" panose="020B0802030000000004"/>
              <a:ea typeface="Inter Bold" panose="020B0802030000000004"/>
              <a:cs typeface="Inter Bold" panose="020B0802030000000004"/>
              <a:sym typeface="Inter Bold" panose="020B0802030000000004"/>
            </a:endParaRPr>
          </a:p>
        </p:txBody>
      </p:sp>
      <p:sp>
        <p:nvSpPr>
          <p:cNvPr id="41" name="TextBox 41"/>
          <p:cNvSpPr txBox="1"/>
          <p:nvPr/>
        </p:nvSpPr>
        <p:spPr>
          <a:xfrm>
            <a:off x="6376799" y="3579037"/>
            <a:ext cx="627590" cy="596900"/>
          </a:xfrm>
          <a:prstGeom prst="rect">
            <a:avLst/>
          </a:prstGeom>
        </p:spPr>
        <p:txBody>
          <a:bodyPr lIns="0" tIns="0" rIns="0" bIns="0" rtlCol="0" anchor="t">
            <a:spAutoFit/>
          </a:bodyPr>
          <a:lstStyle/>
          <a:p>
            <a:pPr algn="ctr">
              <a:lnSpc>
                <a:spcPts val="4900"/>
              </a:lnSpc>
              <a:spcBef>
                <a:spcPct val="0"/>
              </a:spcBef>
            </a:pPr>
            <a:r>
              <a:rPr lang="en-US" sz="3500" b="1">
                <a:solidFill>
                  <a:srgbClr val="AA4B9F"/>
                </a:solidFill>
                <a:latin typeface="Inter Bold" panose="020B0802030000000004"/>
                <a:ea typeface="Inter Bold" panose="020B0802030000000004"/>
                <a:cs typeface="Inter Bold" panose="020B0802030000000004"/>
                <a:sym typeface="Inter Bold" panose="020B0802030000000004"/>
              </a:rPr>
              <a:t>O2</a:t>
            </a:r>
            <a:endParaRPr lang="en-US" sz="3500" b="1">
              <a:solidFill>
                <a:srgbClr val="AA4B9F"/>
              </a:solidFill>
              <a:latin typeface="Inter Bold" panose="020B0802030000000004"/>
              <a:ea typeface="Inter Bold" panose="020B0802030000000004"/>
              <a:cs typeface="Inter Bold" panose="020B0802030000000004"/>
              <a:sym typeface="Inter Bold" panose="020B0802030000000004"/>
            </a:endParaRPr>
          </a:p>
        </p:txBody>
      </p:sp>
      <p:sp>
        <p:nvSpPr>
          <p:cNvPr id="42" name="TextBox 42"/>
          <p:cNvSpPr txBox="1"/>
          <p:nvPr/>
        </p:nvSpPr>
        <p:spPr>
          <a:xfrm>
            <a:off x="13557385" y="2165504"/>
            <a:ext cx="648891" cy="596900"/>
          </a:xfrm>
          <a:prstGeom prst="rect">
            <a:avLst/>
          </a:prstGeom>
        </p:spPr>
        <p:txBody>
          <a:bodyPr lIns="0" tIns="0" rIns="0" bIns="0" rtlCol="0" anchor="t">
            <a:spAutoFit/>
          </a:bodyPr>
          <a:lstStyle/>
          <a:p>
            <a:pPr algn="ctr">
              <a:lnSpc>
                <a:spcPts val="4900"/>
              </a:lnSpc>
              <a:spcBef>
                <a:spcPct val="0"/>
              </a:spcBef>
            </a:pPr>
            <a:r>
              <a:rPr lang="en-US" sz="3500" b="1">
                <a:solidFill>
                  <a:srgbClr val="FF779A"/>
                </a:solidFill>
                <a:latin typeface="Inter Bold" panose="020B0802030000000004"/>
                <a:ea typeface="Inter Bold" panose="020B0802030000000004"/>
                <a:cs typeface="Inter Bold" panose="020B0802030000000004"/>
                <a:sym typeface="Inter Bold" panose="020B0802030000000004"/>
              </a:rPr>
              <a:t>O4</a:t>
            </a:r>
            <a:endParaRPr lang="en-US" sz="3500" b="1">
              <a:solidFill>
                <a:srgbClr val="FF779A"/>
              </a:solidFill>
              <a:latin typeface="Inter Bold" panose="020B0802030000000004"/>
              <a:ea typeface="Inter Bold" panose="020B0802030000000004"/>
              <a:cs typeface="Inter Bold" panose="020B0802030000000004"/>
              <a:sym typeface="Inter Bold" panose="020B0802030000000004"/>
            </a:endParaRPr>
          </a:p>
        </p:txBody>
      </p:sp>
      <p:sp>
        <p:nvSpPr>
          <p:cNvPr id="43" name="TextBox 43"/>
          <p:cNvSpPr txBox="1"/>
          <p:nvPr/>
        </p:nvSpPr>
        <p:spPr>
          <a:xfrm>
            <a:off x="2857115" y="9172436"/>
            <a:ext cx="627590" cy="596900"/>
          </a:xfrm>
          <a:prstGeom prst="rect">
            <a:avLst/>
          </a:prstGeom>
        </p:spPr>
        <p:txBody>
          <a:bodyPr lIns="0" tIns="0" rIns="0" bIns="0" rtlCol="0" anchor="t">
            <a:spAutoFit/>
          </a:bodyPr>
          <a:lstStyle/>
          <a:p>
            <a:pPr algn="ctr">
              <a:lnSpc>
                <a:spcPts val="4900"/>
              </a:lnSpc>
              <a:spcBef>
                <a:spcPct val="0"/>
              </a:spcBef>
            </a:pPr>
            <a:r>
              <a:rPr lang="en-US" sz="3500" b="1">
                <a:solidFill>
                  <a:srgbClr val="B0F4EE"/>
                </a:solidFill>
                <a:latin typeface="Inter Bold" panose="020B0802030000000004"/>
                <a:ea typeface="Inter Bold" panose="020B0802030000000004"/>
                <a:cs typeface="Inter Bold" panose="020B0802030000000004"/>
                <a:sym typeface="Inter Bold" panose="020B0802030000000004"/>
              </a:rPr>
              <a:t>O1</a:t>
            </a:r>
            <a:endParaRPr lang="en-US" sz="3500" b="1">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44" name="Freeform 44"/>
          <p:cNvSpPr/>
          <p:nvPr/>
        </p:nvSpPr>
        <p:spPr>
          <a:xfrm>
            <a:off x="13910405" y="8080328"/>
            <a:ext cx="3521993" cy="2483005"/>
          </a:xfrm>
          <a:custGeom>
            <a:avLst/>
            <a:gdLst/>
            <a:ahLst/>
            <a:cxnLst/>
            <a:rect l="l" t="t" r="r" b="b"/>
            <a:pathLst>
              <a:path w="3521993" h="2483005">
                <a:moveTo>
                  <a:pt x="0" y="0"/>
                </a:moveTo>
                <a:lnTo>
                  <a:pt x="3521993" y="0"/>
                </a:lnTo>
                <a:lnTo>
                  <a:pt x="3521993" y="2483005"/>
                </a:lnTo>
                <a:lnTo>
                  <a:pt x="0" y="2483005"/>
                </a:lnTo>
                <a:lnTo>
                  <a:pt x="0" y="0"/>
                </a:lnTo>
                <a:close/>
              </a:path>
            </a:pathLst>
          </a:custGeom>
          <a:blipFill>
            <a:blip r:embed="rId17"/>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E12B9C">
                <a:alpha val="100000"/>
              </a:srgbClr>
            </a:gs>
            <a:gs pos="8000">
              <a:srgbClr val="2F1F65">
                <a:alpha val="100000"/>
              </a:srgbClr>
            </a:gs>
            <a:gs pos="91000">
              <a:srgbClr val="2F1F65">
                <a:alpha val="100000"/>
              </a:srgbClr>
            </a:gs>
            <a:gs pos="100000">
              <a:srgbClr val="DC893C">
                <a:alpha val="100000"/>
              </a:srgbClr>
            </a:gs>
          </a:gsLst>
          <a:lin ang="8100019"/>
        </a:gradFill>
        <a:effectLst/>
      </p:bgPr>
    </p:bg>
    <p:spTree>
      <p:nvGrpSpPr>
        <p:cNvPr id="1" name=""/>
        <p:cNvGrpSpPr/>
        <p:nvPr/>
      </p:nvGrpSpPr>
      <p:grpSpPr>
        <a:xfrm>
          <a:off x="0" y="0"/>
          <a:ext cx="0" cy="0"/>
          <a:chOff x="0" y="0"/>
          <a:chExt cx="0" cy="0"/>
        </a:xfrm>
      </p:grpSpPr>
      <p:sp>
        <p:nvSpPr>
          <p:cNvPr id="2" name="TextBox 2"/>
          <p:cNvSpPr txBox="1"/>
          <p:nvPr/>
        </p:nvSpPr>
        <p:spPr>
          <a:xfrm>
            <a:off x="832861" y="266700"/>
            <a:ext cx="16917492" cy="1524000"/>
          </a:xfrm>
          <a:prstGeom prst="rect">
            <a:avLst/>
          </a:prstGeom>
        </p:spPr>
        <p:txBody>
          <a:bodyPr lIns="0" tIns="0" rIns="0" bIns="0" rtlCol="0" anchor="t">
            <a:spAutoFit/>
          </a:bodyPr>
          <a:lstStyle/>
          <a:p>
            <a:pPr marL="0" lvl="0" indent="0" algn="ctr">
              <a:lnSpc>
                <a:spcPts val="6060"/>
              </a:lnSpc>
              <a:spcBef>
                <a:spcPct val="0"/>
              </a:spcBef>
            </a:pPr>
            <a:r>
              <a:rPr lang="en-US" sz="5050" b="1">
                <a:solidFill>
                  <a:srgbClr val="EAD9CE"/>
                </a:solidFill>
                <a:latin typeface="Montserrat Bold" panose="00000800000000000000"/>
                <a:ea typeface="Montserrat Bold" panose="00000800000000000000"/>
                <a:cs typeface="Montserrat Bold" panose="00000800000000000000"/>
                <a:sym typeface="Montserrat Bold" panose="00000800000000000000"/>
              </a:rPr>
              <a:t> What factors influence the risk of car insurance claims?</a:t>
            </a:r>
            <a:endParaRPr lang="en-US" sz="5050" b="1">
              <a:solidFill>
                <a:srgbClr val="EAD9CE"/>
              </a:solidFill>
              <a:latin typeface="Montserrat Bold" panose="00000800000000000000"/>
              <a:ea typeface="Montserrat Bold" panose="00000800000000000000"/>
              <a:cs typeface="Montserrat Bold" panose="00000800000000000000"/>
              <a:sym typeface="Montserrat Bold" panose="00000800000000000000"/>
            </a:endParaRPr>
          </a:p>
        </p:txBody>
      </p:sp>
      <p:sp>
        <p:nvSpPr>
          <p:cNvPr id="3" name="TextBox 3"/>
          <p:cNvSpPr txBox="1"/>
          <p:nvPr/>
        </p:nvSpPr>
        <p:spPr>
          <a:xfrm>
            <a:off x="0" y="2214787"/>
            <a:ext cx="7421557" cy="779803"/>
          </a:xfrm>
          <a:prstGeom prst="rect">
            <a:avLst/>
          </a:prstGeom>
        </p:spPr>
        <p:txBody>
          <a:bodyPr lIns="0" tIns="0" rIns="0" bIns="0" rtlCol="0" anchor="t">
            <a:spAutoFit/>
          </a:bodyPr>
          <a:lstStyle/>
          <a:p>
            <a:pPr marL="980440" lvl="1" indent="-490220" algn="l">
              <a:lnSpc>
                <a:spcPts val="6355"/>
              </a:lnSpc>
              <a:buFont typeface="Arial" panose="020B0604020202020204"/>
              <a:buChar char="•"/>
            </a:pPr>
            <a:r>
              <a:rPr lang="en-US" sz="4540" b="1">
                <a:solidFill>
                  <a:srgbClr val="B0F4EE"/>
                </a:solidFill>
                <a:latin typeface="Inter Bold" panose="020B0802030000000004"/>
                <a:ea typeface="Inter Bold" panose="020B0802030000000004"/>
                <a:cs typeface="Inter Bold" panose="020B0802030000000004"/>
                <a:sym typeface="Inter Bold" panose="020B0802030000000004"/>
              </a:rPr>
              <a:t>Driver Behavior</a:t>
            </a:r>
            <a:endParaRPr lang="en-US" sz="4540" b="1">
              <a:solidFill>
                <a:srgbClr val="B0F4EE"/>
              </a:solidFill>
              <a:latin typeface="Inter Bold" panose="020B0802030000000004"/>
              <a:ea typeface="Inter Bold" panose="020B0802030000000004"/>
              <a:cs typeface="Inter Bold" panose="020B0802030000000004"/>
              <a:sym typeface="Inter Bold" panose="020B0802030000000004"/>
            </a:endParaRPr>
          </a:p>
        </p:txBody>
      </p:sp>
      <p:sp>
        <p:nvSpPr>
          <p:cNvPr id="4" name="TextBox 4"/>
          <p:cNvSpPr txBox="1"/>
          <p:nvPr/>
        </p:nvSpPr>
        <p:spPr>
          <a:xfrm>
            <a:off x="198227" y="7379425"/>
            <a:ext cx="7670335" cy="793043"/>
          </a:xfrm>
          <a:prstGeom prst="rect">
            <a:avLst/>
          </a:prstGeom>
        </p:spPr>
        <p:txBody>
          <a:bodyPr lIns="0" tIns="0" rIns="0" bIns="0" rtlCol="0" anchor="t">
            <a:spAutoFit/>
          </a:bodyPr>
          <a:lstStyle/>
          <a:p>
            <a:pPr marL="999490" lvl="1" indent="-499745" algn="l">
              <a:lnSpc>
                <a:spcPts val="6480"/>
              </a:lnSpc>
              <a:buFont typeface="Arial" panose="020B0604020202020204"/>
              <a:buChar char="•"/>
            </a:pPr>
            <a:r>
              <a:rPr lang="en-US" sz="4630" b="1">
                <a:solidFill>
                  <a:srgbClr val="CCBC54"/>
                </a:solidFill>
                <a:latin typeface="Inter Bold" panose="020B0802030000000004"/>
                <a:ea typeface="Inter Bold" panose="020B0802030000000004"/>
                <a:cs typeface="Inter Bold" panose="020B0802030000000004"/>
                <a:sym typeface="Inter Bold" panose="020B0802030000000004"/>
              </a:rPr>
              <a:t>Policy Features</a:t>
            </a:r>
            <a:endParaRPr lang="en-US" sz="4630" b="1">
              <a:solidFill>
                <a:srgbClr val="CCBC54"/>
              </a:solidFill>
              <a:latin typeface="Inter Bold" panose="020B0802030000000004"/>
              <a:ea typeface="Inter Bold" panose="020B0802030000000004"/>
              <a:cs typeface="Inter Bold" panose="020B0802030000000004"/>
              <a:sym typeface="Inter Bold" panose="020B0802030000000004"/>
            </a:endParaRPr>
          </a:p>
        </p:txBody>
      </p:sp>
      <p:sp>
        <p:nvSpPr>
          <p:cNvPr id="5" name="TextBox 5"/>
          <p:cNvSpPr txBox="1"/>
          <p:nvPr/>
        </p:nvSpPr>
        <p:spPr>
          <a:xfrm>
            <a:off x="4081440" y="6054174"/>
            <a:ext cx="7264980" cy="774813"/>
          </a:xfrm>
          <a:prstGeom prst="rect">
            <a:avLst/>
          </a:prstGeom>
        </p:spPr>
        <p:txBody>
          <a:bodyPr lIns="0" tIns="0" rIns="0" bIns="0" rtlCol="0" anchor="t">
            <a:spAutoFit/>
          </a:bodyPr>
          <a:lstStyle/>
          <a:p>
            <a:pPr marL="972820" lvl="1" indent="-486410" algn="l">
              <a:lnSpc>
                <a:spcPts val="6310"/>
              </a:lnSpc>
              <a:spcBef>
                <a:spcPct val="0"/>
              </a:spcBef>
              <a:buFont typeface="Arial" panose="020B0604020202020204"/>
              <a:buChar char="•"/>
            </a:pPr>
            <a:r>
              <a:rPr lang="en-US" sz="4505" b="1" u="none" strike="noStrike">
                <a:solidFill>
                  <a:srgbClr val="1FC5A9"/>
                </a:solidFill>
                <a:latin typeface="Inter Bold" panose="020B0802030000000004"/>
                <a:ea typeface="Inter Bold" panose="020B0802030000000004"/>
                <a:cs typeface="Inter Bold" panose="020B0802030000000004"/>
                <a:sym typeface="Inter Bold" panose="020B0802030000000004"/>
              </a:rPr>
              <a:t>Demographic Factors</a:t>
            </a:r>
            <a:endParaRPr lang="en-US" sz="4505" b="1" u="none" strike="noStrike">
              <a:solidFill>
                <a:srgbClr val="1FC5A9"/>
              </a:solidFill>
              <a:latin typeface="Inter Bold" panose="020B0802030000000004"/>
              <a:ea typeface="Inter Bold" panose="020B0802030000000004"/>
              <a:cs typeface="Inter Bold" panose="020B0802030000000004"/>
              <a:sym typeface="Inter Bold" panose="020B0802030000000004"/>
            </a:endParaRPr>
          </a:p>
        </p:txBody>
      </p:sp>
      <p:sp>
        <p:nvSpPr>
          <p:cNvPr id="6" name="TextBox 6"/>
          <p:cNvSpPr txBox="1"/>
          <p:nvPr/>
        </p:nvSpPr>
        <p:spPr>
          <a:xfrm>
            <a:off x="198227" y="4708175"/>
            <a:ext cx="8276424" cy="775399"/>
          </a:xfrm>
          <a:prstGeom prst="rect">
            <a:avLst/>
          </a:prstGeom>
        </p:spPr>
        <p:txBody>
          <a:bodyPr lIns="0" tIns="0" rIns="0" bIns="0" rtlCol="0" anchor="t">
            <a:spAutoFit/>
          </a:bodyPr>
          <a:lstStyle/>
          <a:p>
            <a:pPr marL="974090" lvl="1" indent="-487045" algn="l">
              <a:lnSpc>
                <a:spcPts val="6315"/>
              </a:lnSpc>
              <a:spcBef>
                <a:spcPct val="0"/>
              </a:spcBef>
              <a:buFont typeface="Arial" panose="020B0604020202020204"/>
              <a:buChar char="•"/>
            </a:pPr>
            <a:r>
              <a:rPr lang="en-US" sz="4510" b="1" u="none" strike="noStrike">
                <a:solidFill>
                  <a:srgbClr val="CADB7F"/>
                </a:solidFill>
                <a:latin typeface="Inter Bold" panose="020B0802030000000004"/>
                <a:ea typeface="Inter Bold" panose="020B0802030000000004"/>
                <a:cs typeface="Inter Bold" panose="020B0802030000000004"/>
                <a:sym typeface="Inter Bold" panose="020B0802030000000004"/>
              </a:rPr>
              <a:t>Geographic Location</a:t>
            </a:r>
            <a:endParaRPr lang="en-US" sz="4510" b="1" u="none" strike="noStrike">
              <a:solidFill>
                <a:srgbClr val="CADB7F"/>
              </a:solidFill>
              <a:latin typeface="Inter Bold" panose="020B0802030000000004"/>
              <a:ea typeface="Inter Bold" panose="020B0802030000000004"/>
              <a:cs typeface="Inter Bold" panose="020B0802030000000004"/>
              <a:sym typeface="Inter Bold" panose="020B0802030000000004"/>
            </a:endParaRPr>
          </a:p>
        </p:txBody>
      </p:sp>
      <p:sp>
        <p:nvSpPr>
          <p:cNvPr id="7" name="TextBox 7"/>
          <p:cNvSpPr txBox="1"/>
          <p:nvPr/>
        </p:nvSpPr>
        <p:spPr>
          <a:xfrm>
            <a:off x="4336439" y="3244409"/>
            <a:ext cx="8917298" cy="795108"/>
          </a:xfrm>
          <a:prstGeom prst="rect">
            <a:avLst/>
          </a:prstGeom>
        </p:spPr>
        <p:txBody>
          <a:bodyPr lIns="0" tIns="0" rIns="0" bIns="0" rtlCol="0" anchor="t">
            <a:spAutoFit/>
          </a:bodyPr>
          <a:lstStyle/>
          <a:p>
            <a:pPr marL="1002030" lvl="1" indent="-501015" algn="l">
              <a:lnSpc>
                <a:spcPts val="6500"/>
              </a:lnSpc>
              <a:spcBef>
                <a:spcPct val="0"/>
              </a:spcBef>
              <a:buFont typeface="Arial" panose="020B0604020202020204"/>
              <a:buChar char="•"/>
            </a:pPr>
            <a:r>
              <a:rPr lang="en-US" sz="4640" b="1" u="none" strike="noStrike">
                <a:solidFill>
                  <a:srgbClr val="51C9EC"/>
                </a:solidFill>
                <a:latin typeface="Inter Bold" panose="020B0802030000000004"/>
                <a:ea typeface="Inter Bold" panose="020B0802030000000004"/>
                <a:cs typeface="Inter Bold" panose="020B0802030000000004"/>
                <a:sym typeface="Inter Bold" panose="020B0802030000000004"/>
              </a:rPr>
              <a:t>Vehicle Characteristics</a:t>
            </a:r>
            <a:endParaRPr lang="en-US" sz="4640" b="1" u="none" strike="noStrike">
              <a:solidFill>
                <a:srgbClr val="51C9EC"/>
              </a:solidFill>
              <a:latin typeface="Inter Bold" panose="020B0802030000000004"/>
              <a:ea typeface="Inter Bold" panose="020B0802030000000004"/>
              <a:cs typeface="Inter Bold" panose="020B0802030000000004"/>
              <a:sym typeface="Inter Bold" panose="020B0802030000000004"/>
            </a:endParaRPr>
          </a:p>
        </p:txBody>
      </p:sp>
      <p:sp>
        <p:nvSpPr>
          <p:cNvPr id="8" name="TextBox 8"/>
          <p:cNvSpPr txBox="1"/>
          <p:nvPr/>
        </p:nvSpPr>
        <p:spPr>
          <a:xfrm>
            <a:off x="4563528" y="8753493"/>
            <a:ext cx="7030600" cy="762456"/>
          </a:xfrm>
          <a:prstGeom prst="rect">
            <a:avLst/>
          </a:prstGeom>
        </p:spPr>
        <p:txBody>
          <a:bodyPr lIns="0" tIns="0" rIns="0" bIns="0" rtlCol="0" anchor="t">
            <a:spAutoFit/>
          </a:bodyPr>
          <a:lstStyle/>
          <a:p>
            <a:pPr marL="969010" lvl="1" indent="-484505" algn="l">
              <a:lnSpc>
                <a:spcPts val="6285"/>
              </a:lnSpc>
              <a:spcBef>
                <a:spcPct val="0"/>
              </a:spcBef>
              <a:buFont typeface="Arial" panose="020B0604020202020204"/>
              <a:buChar char="•"/>
            </a:pPr>
            <a:r>
              <a:rPr lang="en-US" sz="4490" b="1" u="none" strike="noStrike">
                <a:solidFill>
                  <a:srgbClr val="52A7D7"/>
                </a:solidFill>
                <a:latin typeface="Inter Bold" panose="020B0802030000000004"/>
                <a:ea typeface="Inter Bold" panose="020B0802030000000004"/>
                <a:cs typeface="Inter Bold" panose="020B0802030000000004"/>
                <a:sym typeface="Inter Bold" panose="020B0802030000000004"/>
              </a:rPr>
              <a:t> Insurance History</a:t>
            </a:r>
            <a:endParaRPr lang="en-US" sz="4490" b="1" u="none" strike="noStrike">
              <a:solidFill>
                <a:srgbClr val="52A7D7"/>
              </a:solidFill>
              <a:latin typeface="Inter Bold" panose="020B0802030000000004"/>
              <a:ea typeface="Inter Bold" panose="020B0802030000000004"/>
              <a:cs typeface="Inter Bold" panose="020B0802030000000004"/>
              <a:sym typeface="Inter Bold" panose="020B0802030000000004"/>
            </a:endParaRPr>
          </a:p>
        </p:txBody>
      </p:sp>
      <p:sp>
        <p:nvSpPr>
          <p:cNvPr id="9" name="Freeform 9"/>
          <p:cNvSpPr/>
          <p:nvPr/>
        </p:nvSpPr>
        <p:spPr>
          <a:xfrm>
            <a:off x="403168" y="8467101"/>
            <a:ext cx="3521993" cy="2483005"/>
          </a:xfrm>
          <a:custGeom>
            <a:avLst/>
            <a:gdLst/>
            <a:ahLst/>
            <a:cxnLst/>
            <a:rect l="l" t="t" r="r" b="b"/>
            <a:pathLst>
              <a:path w="3521993" h="2483005">
                <a:moveTo>
                  <a:pt x="0" y="0"/>
                </a:moveTo>
                <a:lnTo>
                  <a:pt x="3521993" y="0"/>
                </a:lnTo>
                <a:lnTo>
                  <a:pt x="3521993" y="2483005"/>
                </a:lnTo>
                <a:lnTo>
                  <a:pt x="0" y="2483005"/>
                </a:lnTo>
                <a:lnTo>
                  <a:pt x="0" y="0"/>
                </a:lnTo>
                <a:close/>
              </a:path>
            </a:pathLst>
          </a:custGeom>
          <a:blipFill>
            <a:blip r:embed="rId1"/>
            <a:stretch>
              <a:fillRect/>
            </a:stretch>
          </a:blipFill>
        </p:spPr>
      </p:sp>
      <p:sp>
        <p:nvSpPr>
          <p:cNvPr id="10" name="Freeform 10"/>
          <p:cNvSpPr/>
          <p:nvPr/>
        </p:nvSpPr>
        <p:spPr>
          <a:xfrm>
            <a:off x="11793908" y="4039517"/>
            <a:ext cx="6215886" cy="6399883"/>
          </a:xfrm>
          <a:custGeom>
            <a:avLst/>
            <a:gdLst/>
            <a:ahLst/>
            <a:cxnLst/>
            <a:rect l="l" t="t" r="r" b="b"/>
            <a:pathLst>
              <a:path w="6215886" h="6399883">
                <a:moveTo>
                  <a:pt x="0" y="0"/>
                </a:moveTo>
                <a:lnTo>
                  <a:pt x="6215886" y="0"/>
                </a:lnTo>
                <a:lnTo>
                  <a:pt x="6215886" y="6399883"/>
                </a:lnTo>
                <a:lnTo>
                  <a:pt x="0" y="63998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2070</Words>
  <Application>WPS Presentation</Application>
  <PresentationFormat>On-screen Show (4:3)</PresentationFormat>
  <Paragraphs>187</Paragraphs>
  <Slides>16</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16</vt:i4>
      </vt:variant>
    </vt:vector>
  </HeadingPairs>
  <TitlesOfParts>
    <vt:vector size="32" baseType="lpstr">
      <vt:lpstr>Arial</vt:lpstr>
      <vt:lpstr>SimSun</vt:lpstr>
      <vt:lpstr>Wingdings</vt:lpstr>
      <vt:lpstr>Montserrat</vt:lpstr>
      <vt:lpstr>Montserrat Bold</vt:lpstr>
      <vt:lpstr>Helios</vt:lpstr>
      <vt:lpstr>Yu Gothic UI</vt:lpstr>
      <vt:lpstr>Canva Sans Bold</vt:lpstr>
      <vt:lpstr>Open Sans</vt:lpstr>
      <vt:lpstr>Inter Bold</vt:lpstr>
      <vt:lpstr>Arial</vt:lpstr>
      <vt:lpstr>Inter</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Futuristic Startup Social Media Strategy by Slidesgo.pptx adlı dizaynın surəti</dc:title>
  <dc:creator/>
  <cp:lastModifiedBy>Ayten Merdeliyeva</cp:lastModifiedBy>
  <cp:revision>3</cp:revision>
  <dcterms:created xsi:type="dcterms:W3CDTF">2006-08-16T00:00:00Z</dcterms:created>
  <dcterms:modified xsi:type="dcterms:W3CDTF">2024-10-02T05:46:19Z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48A63B07120847AF9E91F9FC238FEB3F_13</vt:lpwstr>
  </property>
  <property fmtid="{D5CDD505-2E9C-101B-9397-08002B2CF9AE}" pid="3" name="KSOProductBuildVer">
    <vt:lpwstr>1033-12.2.0.13472</vt:lpwstr>
  </property>
</Properties>
</file>