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sldIdLst>
    <p:sldId id="256" r:id="rId2"/>
    <p:sldId id="261" r:id="rId3"/>
    <p:sldId id="264" r:id="rId4"/>
    <p:sldId id="266" r:id="rId5"/>
    <p:sldId id="267" r:id="rId6"/>
    <p:sldId id="268" r:id="rId7"/>
    <p:sldId id="272" r:id="rId8"/>
    <p:sldId id="269" r:id="rId9"/>
    <p:sldId id="259" r:id="rId10"/>
    <p:sldId id="271" r:id="rId11"/>
    <p:sldId id="270"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598" autoAdjust="0"/>
  </p:normalViewPr>
  <p:slideViewPr>
    <p:cSldViewPr snapToGrid="0">
      <p:cViewPr varScale="1">
        <p:scale>
          <a:sx n="74" d="100"/>
          <a:sy n="74"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11/24/2022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04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711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6889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6667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866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8232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916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3503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26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883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728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73656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78267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28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011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9499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14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4">
              <a:lumMod val="60000"/>
              <a:lumOff val="40000"/>
            </a:schemeClr>
          </a:fgClr>
          <a:bgClr>
            <a:schemeClr val="tx2">
              <a:lumMod val="25000"/>
              <a:lumOff val="75000"/>
            </a:schemeClr>
          </a:bgClr>
        </a:patt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11/24/2022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7978055"/>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62F8-477E-4027-9BEF-590CC4E5B6C6}"/>
              </a:ext>
            </a:extLst>
          </p:cNvPr>
          <p:cNvSpPr>
            <a:spLocks noGrp="1"/>
          </p:cNvSpPr>
          <p:nvPr>
            <p:ph type="ctrTitle"/>
          </p:nvPr>
        </p:nvSpPr>
        <p:spPr>
          <a:xfrm>
            <a:off x="1154954" y="1649910"/>
            <a:ext cx="8825658" cy="3839428"/>
          </a:xfrm>
        </p:spPr>
        <p:txBody>
          <a:bodyPr>
            <a:normAutofit/>
          </a:bodyPr>
          <a:lstStyle/>
          <a:p>
            <a:pPr algn="ctr"/>
            <a:r>
              <a:rPr lang="fr-FR" sz="3100" b="1" i="0" u="sng" cap="all" dirty="0">
                <a:solidFill>
                  <a:srgbClr val="1B1B1B"/>
                </a:solidFill>
                <a:effectLst/>
                <a:latin typeface="futura"/>
              </a:rPr>
              <a:t>AUREUS: AURORA RENEWABLE ENERGY &amp; UV SEQUESTRATION</a:t>
            </a:r>
            <a:br>
              <a:rPr lang="fr-FR" b="1" i="0" cap="all" dirty="0">
                <a:solidFill>
                  <a:srgbClr val="1B1B1B"/>
                </a:solidFill>
                <a:effectLst/>
                <a:latin typeface="futura"/>
              </a:rPr>
            </a:br>
            <a:br>
              <a:rPr lang="en-US" b="1" i="0" dirty="0">
                <a:solidFill>
                  <a:srgbClr val="333333"/>
                </a:solidFill>
                <a:effectLst/>
                <a:latin typeface="Open Sans"/>
              </a:rPr>
            </a:br>
            <a:endParaRPr lang="en-IN" dirty="0"/>
          </a:p>
        </p:txBody>
      </p:sp>
      <p:sp>
        <p:nvSpPr>
          <p:cNvPr id="3" name="Subtitle 2">
            <a:extLst>
              <a:ext uri="{FF2B5EF4-FFF2-40B4-BE49-F238E27FC236}">
                <a16:creationId xmlns:a16="http://schemas.microsoft.com/office/drawing/2014/main" id="{9E9A273D-9242-4891-BB57-1897B890E9E5}"/>
              </a:ext>
            </a:extLst>
          </p:cNvPr>
          <p:cNvSpPr>
            <a:spLocks noGrp="1"/>
          </p:cNvSpPr>
          <p:nvPr>
            <p:ph type="subTitle" idx="1"/>
          </p:nvPr>
        </p:nvSpPr>
        <p:spPr>
          <a:xfrm>
            <a:off x="1154955" y="4753975"/>
            <a:ext cx="10477721" cy="1314544"/>
          </a:xfrm>
        </p:spPr>
        <p:txBody>
          <a:bodyPr>
            <a:normAutofit/>
          </a:bodyPr>
          <a:lstStyle/>
          <a:p>
            <a:r>
              <a:rPr lang="en-IN" b="1" dirty="0">
                <a:solidFill>
                  <a:srgbClr val="C00000"/>
                </a:solidFill>
              </a:rPr>
              <a:t>Proposed   By:- </a:t>
            </a:r>
            <a:r>
              <a:rPr lang="en-IN" b="1">
                <a:solidFill>
                  <a:srgbClr val="C00000"/>
                </a:solidFill>
              </a:rPr>
              <a:t>Dashrath prajapat              constructed </a:t>
            </a:r>
            <a:r>
              <a:rPr lang="en-IN" b="1" dirty="0">
                <a:solidFill>
                  <a:srgbClr val="C00000"/>
                </a:solidFill>
              </a:rPr>
              <a:t>by:-    dashrath prajapat</a:t>
            </a:r>
          </a:p>
          <a:p>
            <a:r>
              <a:rPr lang="en-IN" b="1" dirty="0">
                <a:solidFill>
                  <a:srgbClr val="C00000"/>
                </a:solidFill>
              </a:rPr>
              <a:t>                                                                                                                     atul patel</a:t>
            </a:r>
          </a:p>
        </p:txBody>
      </p:sp>
      <p:pic>
        <p:nvPicPr>
          <p:cNvPr id="4" name="Picture 3" descr="Logo&#10;&#10;Description automatically generated">
            <a:extLst>
              <a:ext uri="{FF2B5EF4-FFF2-40B4-BE49-F238E27FC236}">
                <a16:creationId xmlns:a16="http://schemas.microsoft.com/office/drawing/2014/main" id="{AF319951-9F8A-479F-9AB4-620F0A514155}"/>
              </a:ext>
            </a:extLst>
          </p:cNvPr>
          <p:cNvPicPr>
            <a:picLocks noChangeAspect="1"/>
          </p:cNvPicPr>
          <p:nvPr/>
        </p:nvPicPr>
        <p:blipFill>
          <a:blip r:embed="rId2">
            <a:duotone>
              <a:prstClr val="black"/>
              <a:schemeClr val="tx1">
                <a:tint val="45000"/>
                <a:satMod val="400000"/>
              </a:schemeClr>
            </a:duotone>
          </a:blip>
          <a:stretch>
            <a:fillRect/>
          </a:stretch>
        </p:blipFill>
        <p:spPr>
          <a:xfrm>
            <a:off x="1154953" y="501658"/>
            <a:ext cx="1802420" cy="1800190"/>
          </a:xfrm>
          <a:prstGeom prst="rect">
            <a:avLst/>
          </a:prstGeom>
        </p:spPr>
      </p:pic>
      <p:pic>
        <p:nvPicPr>
          <p:cNvPr id="5" name="Picture 4" descr="A picture containing arrow&#10;&#10;Description automatically generated">
            <a:extLst>
              <a:ext uri="{FF2B5EF4-FFF2-40B4-BE49-F238E27FC236}">
                <a16:creationId xmlns:a16="http://schemas.microsoft.com/office/drawing/2014/main" id="{5EAE33A7-D113-4D65-B844-FB22E66287DB}"/>
              </a:ext>
            </a:extLst>
          </p:cNvPr>
          <p:cNvPicPr>
            <a:picLocks noChangeAspect="1"/>
          </p:cNvPicPr>
          <p:nvPr/>
        </p:nvPicPr>
        <p:blipFill>
          <a:blip r:embed="rId3"/>
          <a:stretch>
            <a:fillRect/>
          </a:stretch>
        </p:blipFill>
        <p:spPr>
          <a:xfrm>
            <a:off x="8763836" y="777855"/>
            <a:ext cx="1985866" cy="2179753"/>
          </a:xfrm>
          <a:prstGeom prst="rect">
            <a:avLst/>
          </a:prstGeom>
        </p:spPr>
      </p:pic>
      <p:sp>
        <p:nvSpPr>
          <p:cNvPr id="6" name="Rectangle 5">
            <a:extLst>
              <a:ext uri="{FF2B5EF4-FFF2-40B4-BE49-F238E27FC236}">
                <a16:creationId xmlns:a16="http://schemas.microsoft.com/office/drawing/2014/main" id="{9F0E4712-2F95-4282-94AE-7F249D603AFF}"/>
              </a:ext>
            </a:extLst>
          </p:cNvPr>
          <p:cNvSpPr/>
          <p:nvPr/>
        </p:nvSpPr>
        <p:spPr>
          <a:xfrm>
            <a:off x="3359021" y="789481"/>
            <a:ext cx="6479549" cy="1384995"/>
          </a:xfrm>
          <a:prstGeom prst="rect">
            <a:avLst/>
          </a:prstGeom>
        </p:spPr>
        <p:txBody>
          <a:bodyPr wrap="square">
            <a:spAutoFit/>
          </a:bodyPr>
          <a:lstStyle/>
          <a:p>
            <a:r>
              <a:rPr lang="en-IN" sz="2800" b="1" dirty="0">
                <a:solidFill>
                  <a:srgbClr val="FF0000"/>
                </a:solidFill>
                <a:effectLst>
                  <a:glow>
                    <a:schemeClr val="accent1">
                      <a:alpha val="40000"/>
                    </a:schemeClr>
                  </a:glow>
                  <a:outerShdw blurRad="50800" dist="38100" dir="2700000" algn="tl" rotWithShape="0">
                    <a:prstClr val="black">
                      <a:alpha val="40000"/>
                    </a:prstClr>
                  </a:outerShdw>
                </a:effectLst>
              </a:rPr>
              <a:t>Civil Engineering Department</a:t>
            </a:r>
          </a:p>
          <a:p>
            <a:r>
              <a:rPr lang="en-IN" sz="2800" b="1" dirty="0">
                <a:solidFill>
                  <a:srgbClr val="FF0000"/>
                </a:solidFill>
                <a:effectLst>
                  <a:glow>
                    <a:schemeClr val="accent1">
                      <a:alpha val="40000"/>
                    </a:schemeClr>
                  </a:glow>
                  <a:outerShdw blurRad="50800" dist="38100" dir="2700000" algn="tl" rotWithShape="0">
                    <a:prstClr val="black">
                      <a:alpha val="40000"/>
                    </a:prstClr>
                  </a:outerShdw>
                </a:effectLst>
              </a:rPr>
              <a:t>                C-Helix </a:t>
            </a:r>
            <a:br>
              <a:rPr lang="en-IN" sz="2800" b="1" dirty="0">
                <a:solidFill>
                  <a:srgbClr val="FF0000"/>
                </a:solidFill>
                <a:effectLst>
                  <a:glow>
                    <a:schemeClr val="accent1">
                      <a:alpha val="40000"/>
                    </a:schemeClr>
                  </a:glow>
                  <a:outerShdw blurRad="50800" dist="38100" dir="2700000" algn="tl" rotWithShape="0">
                    <a:prstClr val="black">
                      <a:alpha val="40000"/>
                    </a:prstClr>
                  </a:outerShdw>
                </a:effectLst>
              </a:rPr>
            </a:br>
            <a:r>
              <a:rPr lang="en-IN" sz="2800" b="1" dirty="0">
                <a:solidFill>
                  <a:srgbClr val="FF0000"/>
                </a:solidFill>
                <a:effectLst>
                  <a:glow>
                    <a:schemeClr val="accent1">
                      <a:alpha val="40000"/>
                    </a:schemeClr>
                  </a:glow>
                  <a:outerShdw blurRad="50800" dist="38100" dir="2700000" algn="tl" rotWithShape="0">
                    <a:prstClr val="black">
                      <a:alpha val="40000"/>
                    </a:prstClr>
                  </a:outerShdw>
                </a:effectLst>
              </a:rPr>
              <a:t>               Exhibition</a:t>
            </a:r>
            <a:endParaRPr lang="en-IN" sz="2800" dirty="0">
              <a:solidFill>
                <a:srgbClr val="FF0000"/>
              </a:solidFill>
            </a:endParaRPr>
          </a:p>
        </p:txBody>
      </p:sp>
    </p:spTree>
    <p:extLst>
      <p:ext uri="{BB962C8B-B14F-4D97-AF65-F5344CB8AC3E}">
        <p14:creationId xmlns:p14="http://schemas.microsoft.com/office/powerpoint/2010/main" val="4218998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457F7430-FE96-45A0-A56B-C155CABBF0AF}"/>
              </a:ext>
            </a:extLst>
          </p:cNvPr>
          <p:cNvPicPr>
            <a:picLocks noChangeAspect="1"/>
          </p:cNvPicPr>
          <p:nvPr/>
        </p:nvPicPr>
        <p:blipFill>
          <a:blip r:embed="rId2">
            <a:duotone>
              <a:prstClr val="black"/>
              <a:schemeClr val="tx1">
                <a:tint val="45000"/>
                <a:satMod val="400000"/>
              </a:schemeClr>
            </a:duotone>
          </a:blip>
          <a:stretch>
            <a:fillRect/>
          </a:stretch>
        </p:blipFill>
        <p:spPr>
          <a:xfrm>
            <a:off x="473213" y="493043"/>
            <a:ext cx="1802420" cy="1800190"/>
          </a:xfrm>
          <a:prstGeom prst="rect">
            <a:avLst/>
          </a:prstGeom>
        </p:spPr>
      </p:pic>
      <p:pic>
        <p:nvPicPr>
          <p:cNvPr id="8" name="Picture 7" descr="A picture containing arrow&#10;&#10;Description automatically generated">
            <a:extLst>
              <a:ext uri="{FF2B5EF4-FFF2-40B4-BE49-F238E27FC236}">
                <a16:creationId xmlns:a16="http://schemas.microsoft.com/office/drawing/2014/main" id="{5D65F9C0-02E5-4273-9E46-6AB534A550D9}"/>
              </a:ext>
            </a:extLst>
          </p:cNvPr>
          <p:cNvPicPr>
            <a:picLocks noChangeAspect="1"/>
          </p:cNvPicPr>
          <p:nvPr/>
        </p:nvPicPr>
        <p:blipFill>
          <a:blip r:embed="rId3"/>
          <a:stretch>
            <a:fillRect/>
          </a:stretch>
        </p:blipFill>
        <p:spPr>
          <a:xfrm>
            <a:off x="8969733" y="755503"/>
            <a:ext cx="1985866" cy="2018611"/>
          </a:xfrm>
          <a:prstGeom prst="rect">
            <a:avLst/>
          </a:prstGeom>
        </p:spPr>
      </p:pic>
      <p:sp>
        <p:nvSpPr>
          <p:cNvPr id="4" name="Title 3">
            <a:extLst>
              <a:ext uri="{FF2B5EF4-FFF2-40B4-BE49-F238E27FC236}">
                <a16:creationId xmlns:a16="http://schemas.microsoft.com/office/drawing/2014/main" id="{E693DA68-4954-4463-A0FC-758C3D10B438}"/>
              </a:ext>
            </a:extLst>
          </p:cNvPr>
          <p:cNvSpPr>
            <a:spLocks noGrp="1"/>
          </p:cNvSpPr>
          <p:nvPr>
            <p:ph type="title"/>
          </p:nvPr>
        </p:nvSpPr>
        <p:spPr>
          <a:xfrm>
            <a:off x="473212" y="1939751"/>
            <a:ext cx="8761413" cy="706964"/>
          </a:xfrm>
        </p:spPr>
        <p:txBody>
          <a:bodyPr/>
          <a:lstStyle/>
          <a:p>
            <a:r>
              <a:rPr lang="en-IN" sz="2800" dirty="0">
                <a:solidFill>
                  <a:schemeClr val="accent3"/>
                </a:solidFill>
                <a:latin typeface="Times New Roman" panose="02020603050405020304" pitchFamily="18" charset="0"/>
                <a:cs typeface="Times New Roman" panose="02020603050405020304" pitchFamily="18" charset="0"/>
              </a:rPr>
              <a:t>Benefits:-</a:t>
            </a:r>
          </a:p>
        </p:txBody>
      </p:sp>
      <p:sp>
        <p:nvSpPr>
          <p:cNvPr id="10" name="Title 3">
            <a:extLst>
              <a:ext uri="{FF2B5EF4-FFF2-40B4-BE49-F238E27FC236}">
                <a16:creationId xmlns:a16="http://schemas.microsoft.com/office/drawing/2014/main" id="{EF55A292-ADF8-4D12-AB85-F717498422F0}"/>
              </a:ext>
            </a:extLst>
          </p:cNvPr>
          <p:cNvSpPr txBox="1">
            <a:spLocks/>
          </p:cNvSpPr>
          <p:nvPr/>
        </p:nvSpPr>
        <p:spPr bwMode="gray">
          <a:xfrm>
            <a:off x="473211" y="2737742"/>
            <a:ext cx="8761413" cy="11842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18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800" dirty="0">
                <a:solidFill>
                  <a:srgbClr val="000000"/>
                </a:solidFill>
                <a:latin typeface="Times New Roman" panose="02020603050405020304" pitchFamily="18" charset="0"/>
                <a:cs typeface="Times New Roman" panose="02020603050405020304" pitchFamily="18" charset="0"/>
              </a:rPr>
              <a:t>Use of AUREUS tech will unlock additional power asset.</a:t>
            </a:r>
          </a:p>
          <a:p>
            <a:pPr marL="285750" indent="-285750">
              <a:buFont typeface="Wingdings" panose="05000000000000000000" pitchFamily="2" charset="2"/>
              <a:buChar char="q"/>
            </a:pPr>
            <a:r>
              <a:rPr lang="en-IN" sz="1800" dirty="0">
                <a:solidFill>
                  <a:srgbClr val="000000"/>
                </a:solidFill>
                <a:latin typeface="Times New Roman" panose="02020603050405020304" pitchFamily="18" charset="0"/>
                <a:cs typeface="Times New Roman" panose="02020603050405020304" pitchFamily="18" charset="0"/>
              </a:rPr>
              <a:t>It is very lowcost tech cause of upcycled crop waste use as absorbent also having high absorbing power upto 80%.</a:t>
            </a:r>
          </a:p>
          <a:p>
            <a:pPr marL="285750" indent="-285750">
              <a:buFont typeface="Wingdings" panose="05000000000000000000" pitchFamily="2" charset="2"/>
              <a:buChar char="q"/>
            </a:pPr>
            <a:r>
              <a:rPr lang="en-US" sz="1800" b="0" i="0" dirty="0">
                <a:solidFill>
                  <a:srgbClr val="000000"/>
                </a:solidFill>
                <a:effectLst/>
                <a:latin typeface="Times New Roman" panose="02020603050405020304" pitchFamily="18" charset="0"/>
                <a:cs typeface="Times New Roman" panose="02020603050405020304" pitchFamily="18" charset="0"/>
              </a:rPr>
              <a:t>AUREUS can function even when not directly facing the sun.</a:t>
            </a:r>
            <a:endParaRPr lang="en-IN" sz="18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sz="1800" dirty="0">
              <a:solidFill>
                <a:schemeClr val="accent3"/>
              </a:solidFill>
              <a:latin typeface="Times New Roman" panose="02020603050405020304" pitchFamily="18" charset="0"/>
              <a:cs typeface="Times New Roman" panose="02020603050405020304" pitchFamily="18" charset="0"/>
            </a:endParaRPr>
          </a:p>
        </p:txBody>
      </p:sp>
      <p:pic>
        <p:nvPicPr>
          <p:cNvPr id="12" name="Picture 11" descr="A picture containing table, worktable&#10;&#10;Description automatically generated">
            <a:extLst>
              <a:ext uri="{FF2B5EF4-FFF2-40B4-BE49-F238E27FC236}">
                <a16:creationId xmlns:a16="http://schemas.microsoft.com/office/drawing/2014/main" id="{17BF9744-6AFA-4CFA-BDDB-79000C23D7C4}"/>
              </a:ext>
            </a:extLst>
          </p:cNvPr>
          <p:cNvPicPr>
            <a:picLocks noChangeAspect="1"/>
          </p:cNvPicPr>
          <p:nvPr/>
        </p:nvPicPr>
        <p:blipFill>
          <a:blip r:embed="rId4"/>
          <a:stretch>
            <a:fillRect/>
          </a:stretch>
        </p:blipFill>
        <p:spPr>
          <a:xfrm>
            <a:off x="0" y="4834798"/>
            <a:ext cx="3640637" cy="2042056"/>
          </a:xfrm>
          <a:prstGeom prst="rect">
            <a:avLst/>
          </a:prstGeom>
        </p:spPr>
      </p:pic>
      <p:sp>
        <p:nvSpPr>
          <p:cNvPr id="14" name="TextBox 13">
            <a:extLst>
              <a:ext uri="{FF2B5EF4-FFF2-40B4-BE49-F238E27FC236}">
                <a16:creationId xmlns:a16="http://schemas.microsoft.com/office/drawing/2014/main" id="{3FF5ABC1-A4AE-4A8A-9A39-1AD23C013CCC}"/>
              </a:ext>
            </a:extLst>
          </p:cNvPr>
          <p:cNvSpPr txBox="1"/>
          <p:nvPr/>
        </p:nvSpPr>
        <p:spPr>
          <a:xfrm>
            <a:off x="4166648" y="4719981"/>
            <a:ext cx="8025352" cy="2062103"/>
          </a:xfrm>
          <a:prstGeom prst="rect">
            <a:avLst/>
          </a:prstGeom>
          <a:noFill/>
        </p:spPr>
        <p:txBody>
          <a:bodyPr wrap="square">
            <a:spAutoFit/>
          </a:bodyPr>
          <a:lstStyle/>
          <a:p>
            <a:r>
              <a:rPr lang="en-IN" sz="2000" dirty="0">
                <a:solidFill>
                  <a:srgbClr val="000000"/>
                </a:solidFill>
                <a:latin typeface="Times New Roman" panose="02020603050405020304" pitchFamily="18" charset="0"/>
                <a:cs typeface="Times New Roman" panose="02020603050405020304" pitchFamily="18" charset="0"/>
              </a:rPr>
              <a:t>****</a:t>
            </a:r>
            <a:r>
              <a:rPr lang="en-IN" sz="2000" u="sng" dirty="0">
                <a:solidFill>
                  <a:schemeClr val="accent3"/>
                </a:solidFill>
                <a:latin typeface="Times New Roman" panose="02020603050405020304" pitchFamily="18" charset="0"/>
                <a:cs typeface="Times New Roman" panose="02020603050405020304" pitchFamily="18" charset="0"/>
              </a:rPr>
              <a:t>Advantage in UV sequestration  for people outdoors</a:t>
            </a:r>
          </a:p>
          <a:p>
            <a:r>
              <a:rPr lang="en-IN" dirty="0">
                <a:solidFill>
                  <a:schemeClr val="bg2">
                    <a:lumMod val="90000"/>
                    <a:lumOff val="10000"/>
                  </a:schemeClr>
                </a:solidFill>
                <a:latin typeface="Times New Roman" panose="02020603050405020304" pitchFamily="18" charset="0"/>
                <a:cs typeface="Times New Roman" panose="02020603050405020304" pitchFamily="18" charset="0"/>
              </a:rPr>
              <a:t>UV rays is absorbed and redirected to the edges of the fluorescent polymer plate as visible light as principle of fluorescence. The visible light emitted is then converted by photovoltaic modules into electricity .</a:t>
            </a:r>
          </a:p>
          <a:p>
            <a:r>
              <a:rPr lang="en-IN" dirty="0">
                <a:solidFill>
                  <a:schemeClr val="bg2">
                    <a:lumMod val="90000"/>
                    <a:lumOff val="10000"/>
                  </a:schemeClr>
                </a:solidFill>
                <a:latin typeface="Times New Roman" panose="02020603050405020304" pitchFamily="18" charset="0"/>
                <a:cs typeface="Times New Roman" panose="02020603050405020304" pitchFamily="18" charset="0"/>
              </a:rPr>
              <a:t>*This minimalizes the reflect of UV rays unto streets pedestrians</a:t>
            </a:r>
            <a:r>
              <a:rPr lang="en-IN" dirty="0">
                <a:solidFill>
                  <a:schemeClr val="accent3"/>
                </a:solidFill>
                <a:latin typeface="Times New Roman" panose="02020603050405020304" pitchFamily="18" charset="0"/>
                <a:cs typeface="Times New Roman" panose="02020603050405020304" pitchFamily="18" charset="0"/>
              </a:rPr>
              <a:t>.</a:t>
            </a:r>
          </a:p>
          <a:p>
            <a:r>
              <a:rPr lang="en-IN" dirty="0">
                <a:solidFill>
                  <a:schemeClr val="bg2">
                    <a:lumMod val="90000"/>
                    <a:lumOff val="10000"/>
                  </a:schemeClr>
                </a:solidFill>
                <a:latin typeface="Times New Roman" panose="02020603050405020304" pitchFamily="18" charset="0"/>
                <a:cs typeface="Times New Roman" panose="02020603050405020304" pitchFamily="18" charset="0"/>
              </a:rPr>
              <a:t>*electricity can be stored for later use.</a:t>
            </a:r>
          </a:p>
          <a:p>
            <a:endParaRPr lang="en-IN" dirty="0">
              <a:solidFill>
                <a:schemeClr val="bg2">
                  <a:lumMod val="90000"/>
                  <a:lumOff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25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963C59-96F9-4FBD-922C-171CC53A8F6B}"/>
              </a:ext>
            </a:extLst>
          </p:cNvPr>
          <p:cNvSpPr txBox="1"/>
          <p:nvPr/>
        </p:nvSpPr>
        <p:spPr>
          <a:xfrm>
            <a:off x="1256122" y="689329"/>
            <a:ext cx="6094428" cy="461665"/>
          </a:xfrm>
          <a:prstGeom prst="rect">
            <a:avLst/>
          </a:prstGeom>
          <a:noFill/>
        </p:spPr>
        <p:txBody>
          <a:bodyPr wrap="square">
            <a:spAutoFit/>
          </a:bodyPr>
          <a:lstStyle/>
          <a:p>
            <a:r>
              <a:rPr lang="en-IN" sz="2400" u="sng" dirty="0">
                <a:solidFill>
                  <a:srgbClr val="FF0000"/>
                </a:solidFill>
                <a:latin typeface="Times New Roman" panose="02020603050405020304" pitchFamily="18" charset="0"/>
                <a:cs typeface="Times New Roman" panose="02020603050405020304" pitchFamily="18" charset="0"/>
              </a:rPr>
              <a:t>Merits</a:t>
            </a:r>
            <a:r>
              <a:rPr lang="en-IN" sz="2400" dirty="0">
                <a:solidFill>
                  <a:srgbClr val="FF0000"/>
                </a:solidFill>
                <a:latin typeface="Times New Roman" panose="02020603050405020304" pitchFamily="18" charset="0"/>
                <a:cs typeface="Times New Roman" panose="02020603050405020304" pitchFamily="18" charset="0"/>
              </a:rPr>
              <a:t>:-</a:t>
            </a:r>
            <a:endParaRPr lang="en-IN" sz="2400" dirty="0"/>
          </a:p>
        </p:txBody>
      </p:sp>
      <p:sp>
        <p:nvSpPr>
          <p:cNvPr id="9" name="TextBox 8">
            <a:extLst>
              <a:ext uri="{FF2B5EF4-FFF2-40B4-BE49-F238E27FC236}">
                <a16:creationId xmlns:a16="http://schemas.microsoft.com/office/drawing/2014/main" id="{F212937A-67EE-4917-BA49-8168B1199B2D}"/>
              </a:ext>
            </a:extLst>
          </p:cNvPr>
          <p:cNvSpPr txBox="1"/>
          <p:nvPr/>
        </p:nvSpPr>
        <p:spPr>
          <a:xfrm>
            <a:off x="1285188" y="4783676"/>
            <a:ext cx="6094428" cy="461665"/>
          </a:xfrm>
          <a:prstGeom prst="rect">
            <a:avLst/>
          </a:prstGeom>
          <a:noFill/>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Demerits:-</a:t>
            </a:r>
            <a:endParaRPr lang="en-IN" sz="2400" dirty="0"/>
          </a:p>
        </p:txBody>
      </p:sp>
      <p:sp>
        <p:nvSpPr>
          <p:cNvPr id="11" name="TextBox 10">
            <a:extLst>
              <a:ext uri="{FF2B5EF4-FFF2-40B4-BE49-F238E27FC236}">
                <a16:creationId xmlns:a16="http://schemas.microsoft.com/office/drawing/2014/main" id="{0ED4DE4D-82E8-408F-B640-A3098E5145A3}"/>
              </a:ext>
            </a:extLst>
          </p:cNvPr>
          <p:cNvSpPr txBox="1"/>
          <p:nvPr/>
        </p:nvSpPr>
        <p:spPr>
          <a:xfrm>
            <a:off x="1256122" y="1150994"/>
            <a:ext cx="9066229" cy="3139321"/>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0000"/>
                </a:solidFill>
                <a:latin typeface="Times New Roman" panose="02020603050405020304" pitchFamily="18" charset="0"/>
                <a:cs typeface="Times New Roman" panose="02020603050405020304" pitchFamily="18" charset="0"/>
              </a:rPr>
              <a:t>By using upcycled crop waste as UV light absorbent is economically beneficial for farmers and local agriculture industry.</a:t>
            </a:r>
          </a:p>
          <a:p>
            <a:pPr marL="285750" indent="-285750">
              <a:buFont typeface="Wingdings" panose="05000000000000000000" pitchFamily="2" charset="2"/>
              <a:buChar char="q"/>
            </a:pPr>
            <a:r>
              <a:rPr lang="en-IN" dirty="0">
                <a:solidFill>
                  <a:srgbClr val="000000"/>
                </a:solidFill>
                <a:latin typeface="Times New Roman" panose="02020603050405020304" pitchFamily="18" charset="0"/>
                <a:cs typeface="Times New Roman" panose="02020603050405020304" pitchFamily="18" charset="0"/>
              </a:rPr>
              <a:t>Use of AUREUS tech will unlock additional power asset(PV solar panels are only absorb visible range of sunlight, but by using it UV convert to visible  range and  also used for production of electrical energy .)</a:t>
            </a:r>
          </a:p>
          <a:p>
            <a:pPr marL="285750" indent="-285750">
              <a:buFont typeface="Wingdings" panose="05000000000000000000" pitchFamily="2" charset="2"/>
              <a:buChar char="q"/>
            </a:pPr>
            <a:r>
              <a:rPr lang="en-US" b="0" i="0" dirty="0">
                <a:solidFill>
                  <a:srgbClr val="1B1B1B"/>
                </a:solidFill>
                <a:effectLst/>
                <a:latin typeface="futura"/>
              </a:rPr>
              <a:t> </a:t>
            </a:r>
            <a:r>
              <a:rPr lang="en-US" b="0" i="0" dirty="0">
                <a:solidFill>
                  <a:srgbClr val="000000"/>
                </a:solidFill>
                <a:effectLst/>
                <a:latin typeface="Times New Roman" panose="02020603050405020304" pitchFamily="18" charset="0"/>
                <a:cs typeface="Times New Roman" panose="02020603050405020304" pitchFamily="18" charset="0"/>
              </a:rPr>
              <a:t>AUREUS can function even when not directly facing the sun, it can rely on UV scattering through clouds and by UV light bouncing along walls, pavements, other buildings. This will enable the construction of a Vertical Solar Farm even with a small lot area. </a:t>
            </a:r>
            <a:endParaRPr lang="en-IN"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solidFill>
                  <a:srgbClr val="000000"/>
                </a:solidFill>
                <a:latin typeface="Times New Roman" panose="02020603050405020304" pitchFamily="18" charset="0"/>
                <a:cs typeface="Times New Roman" panose="02020603050405020304" pitchFamily="18" charset="0"/>
              </a:rPr>
              <a:t>Advantage in UV sequestration and creating a better environment for people outdoors. </a:t>
            </a:r>
          </a:p>
          <a:p>
            <a:pPr marL="285750" indent="-285750">
              <a:buFont typeface="Wingdings" panose="05000000000000000000" pitchFamily="2" charset="2"/>
              <a:buChar char="q"/>
            </a:pPr>
            <a:r>
              <a:rPr lang="en-IN" dirty="0">
                <a:solidFill>
                  <a:srgbClr val="000000"/>
                </a:solidFill>
                <a:latin typeface="Times New Roman" panose="02020603050405020304" pitchFamily="18" charset="0"/>
                <a:cs typeface="Times New Roman" panose="02020603050405020304" pitchFamily="18" charset="0"/>
              </a:rPr>
              <a:t>It is very lowcost tech cause of upcycled crop waste use as absorbent.</a:t>
            </a:r>
          </a:p>
          <a:p>
            <a:pPr marL="285750" indent="-285750">
              <a:buFont typeface="Wingdings" panose="05000000000000000000" pitchFamily="2" charset="2"/>
              <a:buChar char="q"/>
            </a:pPr>
            <a:endParaRPr lang="en-IN" dirty="0">
              <a:solidFill>
                <a:srgbClr val="000000"/>
              </a:solidFill>
            </a:endParaRPr>
          </a:p>
        </p:txBody>
      </p:sp>
      <p:sp>
        <p:nvSpPr>
          <p:cNvPr id="15" name="TextBox 14">
            <a:extLst>
              <a:ext uri="{FF2B5EF4-FFF2-40B4-BE49-F238E27FC236}">
                <a16:creationId xmlns:a16="http://schemas.microsoft.com/office/drawing/2014/main" id="{8BF9566B-EAB4-4418-8969-EEC8AD4CA145}"/>
              </a:ext>
            </a:extLst>
          </p:cNvPr>
          <p:cNvSpPr txBox="1"/>
          <p:nvPr/>
        </p:nvSpPr>
        <p:spPr>
          <a:xfrm>
            <a:off x="1256122" y="5245341"/>
            <a:ext cx="9499862" cy="923330"/>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1B1B1B"/>
                </a:solidFill>
                <a:effectLst/>
                <a:latin typeface="Times New Roman" panose="02020603050405020304" pitchFamily="18" charset="0"/>
                <a:cs typeface="Times New Roman" panose="02020603050405020304" pitchFamily="18" charset="0"/>
              </a:rPr>
              <a:t>Additional research will be done on extracting needed luminescent particles to allow 100% (from the current 80%) sourcing of dyes from fruits and vegetables instead of chemical ones.</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27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E5E610-A984-44D3-B467-B0AC11E8B0CB}"/>
              </a:ext>
            </a:extLst>
          </p:cNvPr>
          <p:cNvSpPr txBox="1"/>
          <p:nvPr/>
        </p:nvSpPr>
        <p:spPr>
          <a:xfrm>
            <a:off x="848412" y="3576627"/>
            <a:ext cx="10897386" cy="2031325"/>
          </a:xfrm>
          <a:prstGeom prst="rect">
            <a:avLst/>
          </a:prstGeom>
          <a:noFill/>
        </p:spPr>
        <p:txBody>
          <a:bodyPr wrap="square">
            <a:spAutoFit/>
          </a:bodyPr>
          <a:lstStyle/>
          <a:p>
            <a:r>
              <a:rPr lang="en-IN" sz="1800" u="sng" dirty="0">
                <a:solidFill>
                  <a:srgbClr val="C00000"/>
                </a:solidFill>
                <a:latin typeface="Times New Roman" panose="02020603050405020304" pitchFamily="18" charset="0"/>
                <a:cs typeface="Times New Roman" panose="02020603050405020304" pitchFamily="18" charset="0"/>
              </a:rPr>
              <a:t>Future Scope</a:t>
            </a:r>
            <a:r>
              <a:rPr lang="en-IN" sz="1800" b="1" u="sng" dirty="0">
                <a:solidFill>
                  <a:srgbClr val="000000"/>
                </a:solidFill>
                <a:latin typeface="Times New Roman" panose="02020603050405020304" pitchFamily="18" charset="0"/>
                <a:cs typeface="Times New Roman" panose="02020603050405020304" pitchFamily="18" charset="0"/>
              </a:rPr>
              <a:t>:-</a:t>
            </a:r>
          </a:p>
          <a:p>
            <a:r>
              <a:rPr lang="en-IN"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Additional research will be done on extracting needed luminescent particles to allow 100% (from the current 80%) sourcing of dyes from fruits and vegetables instead of chemical ones. Currently, among the 5 colors used (Red, Orange, Yellow, Green, and Blue) a stable alternative to the blue dye has not been successfully made yet. Success in this area will bring sustainability to a full circle. Manufacturing: Currently AUREUS is standing at a 30 panel/mo. production. Additional funding can allow the creation of a team and facility that can increase current capacity.</a:t>
            </a:r>
          </a:p>
          <a:p>
            <a:r>
              <a:rPr lang="en-US" dirty="0">
                <a:solidFill>
                  <a:srgbClr val="000000"/>
                </a:solidFill>
                <a:latin typeface="Times New Roman" panose="02020603050405020304" pitchFamily="18" charset="0"/>
                <a:cs typeface="Times New Roman" panose="02020603050405020304" pitchFamily="18" charset="0"/>
              </a:rPr>
              <a:t> Future: Advances in forming for chassis in solar powered transport.</a:t>
            </a:r>
            <a:endParaRPr lang="en-IN" sz="1800"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2CEF46A-D2CD-4278-85CD-2B4FA8138205}"/>
              </a:ext>
            </a:extLst>
          </p:cNvPr>
          <p:cNvSpPr txBox="1"/>
          <p:nvPr/>
        </p:nvSpPr>
        <p:spPr>
          <a:xfrm>
            <a:off x="848412" y="1146352"/>
            <a:ext cx="10132243" cy="1754326"/>
          </a:xfrm>
          <a:prstGeom prst="rect">
            <a:avLst/>
          </a:prstGeom>
          <a:noFill/>
        </p:spPr>
        <p:txBody>
          <a:bodyPr wrap="square">
            <a:spAutoFit/>
          </a:bodyPr>
          <a:lstStyle/>
          <a:p>
            <a:r>
              <a:rPr lang="en-IN" u="sng" dirty="0">
                <a:solidFill>
                  <a:srgbClr val="C00000"/>
                </a:solidFill>
                <a:latin typeface="Times New Roman" panose="02020603050405020304" pitchFamily="18" charset="0"/>
                <a:cs typeface="Times New Roman" panose="02020603050405020304" pitchFamily="18" charset="0"/>
              </a:rPr>
              <a:t>conclusion</a:t>
            </a:r>
            <a:r>
              <a:rPr lang="en-IN" sz="1800" b="1" u="sng" dirty="0">
                <a:solidFill>
                  <a:srgbClr val="000000"/>
                </a:solidFill>
                <a:latin typeface="Times New Roman" panose="02020603050405020304" pitchFamily="18" charset="0"/>
                <a:cs typeface="Times New Roman" panose="02020603050405020304" pitchFamily="18" charset="0"/>
              </a:rPr>
              <a:t>:-</a:t>
            </a:r>
          </a:p>
          <a:p>
            <a:r>
              <a:rPr lang="en-IN" dirty="0">
                <a:solidFill>
                  <a:srgbClr val="000000"/>
                </a:solidFill>
                <a:latin typeface="Times New Roman" panose="02020603050405020304" pitchFamily="18" charset="0"/>
                <a:cs typeface="Times New Roman" panose="02020603050405020304" pitchFamily="18" charset="0"/>
              </a:rPr>
              <a:t>Conversion to AUREUS tech will unlock additional power asset  and the advantage in power density against solar farms. In urban areas there is the wide opportunity for the skyscraper to use AUREUS tech on walls and windows to asset more electrical energy.</a:t>
            </a:r>
            <a:r>
              <a:rPr lang="en-US" sz="1800" b="0" i="0" dirty="0">
                <a:solidFill>
                  <a:srgbClr val="000000"/>
                </a:solidFill>
                <a:effectLst/>
                <a:latin typeface="Times New Roman" panose="02020603050405020304" pitchFamily="18" charset="0"/>
                <a:cs typeface="Times New Roman" panose="02020603050405020304" pitchFamily="18" charset="0"/>
              </a:rPr>
              <a:t> B</a:t>
            </a:r>
            <a:r>
              <a:rPr lang="en-US" dirty="0">
                <a:solidFill>
                  <a:srgbClr val="000000"/>
                </a:solidFill>
                <a:latin typeface="Times New Roman" panose="02020603050405020304" pitchFamily="18" charset="0"/>
                <a:cs typeface="Times New Roman" panose="02020603050405020304" pitchFamily="18" charset="0"/>
              </a:rPr>
              <a:t>y using AUREUS substrate that having luminescent particles absorb UV light radiation and degraded to visible light radiation.</a:t>
            </a:r>
            <a:r>
              <a:rPr lang="en-US" sz="1800" b="0" i="0" dirty="0">
                <a:solidFill>
                  <a:schemeClr val="tx2"/>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The AUREUS system is an evolution for walls/windows known Borealis solar window and Astralis solar wall.</a:t>
            </a:r>
            <a:endParaRPr lang="en-IN"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71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picture containing arrow&#10;&#10;Description automatically generated">
            <a:extLst>
              <a:ext uri="{FF2B5EF4-FFF2-40B4-BE49-F238E27FC236}">
                <a16:creationId xmlns:a16="http://schemas.microsoft.com/office/drawing/2014/main" id="{00B8C3DC-3E73-4EBB-88E5-1B3EB0C93BC9}"/>
              </a:ext>
            </a:extLst>
          </p:cNvPr>
          <p:cNvPicPr>
            <a:picLocks noChangeAspect="1"/>
          </p:cNvPicPr>
          <p:nvPr/>
        </p:nvPicPr>
        <p:blipFill>
          <a:blip r:embed="rId2"/>
          <a:stretch>
            <a:fillRect/>
          </a:stretch>
        </p:blipFill>
        <p:spPr>
          <a:xfrm>
            <a:off x="8649024" y="728229"/>
            <a:ext cx="1985866" cy="2018611"/>
          </a:xfrm>
          <a:prstGeom prst="rect">
            <a:avLst/>
          </a:prstGeom>
        </p:spPr>
      </p:pic>
      <p:pic>
        <p:nvPicPr>
          <p:cNvPr id="28" name="Picture 27" descr="Logo&#10;&#10;Description automatically generated">
            <a:extLst>
              <a:ext uri="{FF2B5EF4-FFF2-40B4-BE49-F238E27FC236}">
                <a16:creationId xmlns:a16="http://schemas.microsoft.com/office/drawing/2014/main" id="{99774BD8-EFC5-4F42-AE0A-393094D47CA5}"/>
              </a:ext>
            </a:extLst>
          </p:cNvPr>
          <p:cNvPicPr>
            <a:picLocks noChangeAspect="1"/>
          </p:cNvPicPr>
          <p:nvPr/>
        </p:nvPicPr>
        <p:blipFill>
          <a:blip r:embed="rId3">
            <a:duotone>
              <a:prstClr val="black"/>
              <a:schemeClr val="tx1">
                <a:tint val="45000"/>
                <a:satMod val="400000"/>
              </a:schemeClr>
            </a:duotone>
          </a:blip>
          <a:stretch>
            <a:fillRect/>
          </a:stretch>
        </p:blipFill>
        <p:spPr>
          <a:xfrm>
            <a:off x="915293" y="456645"/>
            <a:ext cx="1802420" cy="1800190"/>
          </a:xfrm>
          <a:prstGeom prst="rect">
            <a:avLst/>
          </a:prstGeom>
        </p:spPr>
      </p:pic>
      <p:sp>
        <p:nvSpPr>
          <p:cNvPr id="30" name="TextBox 29">
            <a:extLst>
              <a:ext uri="{FF2B5EF4-FFF2-40B4-BE49-F238E27FC236}">
                <a16:creationId xmlns:a16="http://schemas.microsoft.com/office/drawing/2014/main" id="{E2069984-9C09-4824-A085-D14542D87033}"/>
              </a:ext>
            </a:extLst>
          </p:cNvPr>
          <p:cNvSpPr txBox="1"/>
          <p:nvPr/>
        </p:nvSpPr>
        <p:spPr>
          <a:xfrm>
            <a:off x="562182" y="3994048"/>
            <a:ext cx="11067634" cy="2407307"/>
          </a:xfrm>
          <a:prstGeom prst="rect">
            <a:avLst/>
          </a:prstGeom>
        </p:spPr>
        <p:txBody>
          <a:bodyPr vert="horz" lIns="91440" tIns="45720" rIns="91440" bIns="45720" rtlCol="0">
            <a:normAutofit lnSpcReduction="10000"/>
          </a:bodyPr>
          <a:lstStyle/>
          <a:p>
            <a:pPr>
              <a:spcBef>
                <a:spcPts val="1000"/>
              </a:spcBef>
              <a:buClr>
                <a:schemeClr val="accent1"/>
              </a:buClr>
              <a:buSzPct val="80000"/>
            </a:pPr>
            <a:r>
              <a:rPr lang="en-US" sz="2400" u="sng" dirty="0">
                <a:solidFill>
                  <a:srgbClr val="FF0000"/>
                </a:solidFill>
                <a:latin typeface="Times New Roman" panose="02020603050405020304" pitchFamily="18" charset="0"/>
                <a:cs typeface="Times New Roman" panose="02020603050405020304" pitchFamily="18" charset="0"/>
              </a:rPr>
              <a:t>Abstract</a:t>
            </a:r>
            <a:r>
              <a:rPr lang="en-US" u="sng" dirty="0">
                <a:solidFill>
                  <a:srgbClr val="FF0000"/>
                </a:solidFill>
                <a:latin typeface="Times New Roman" panose="02020603050405020304" pitchFamily="18" charset="0"/>
                <a:cs typeface="Times New Roman" panose="02020603050405020304" pitchFamily="18" charset="0"/>
              </a:rPr>
              <a:t> :-</a:t>
            </a:r>
          </a:p>
          <a:p>
            <a:pPr>
              <a:spcBef>
                <a:spcPts val="1000"/>
              </a:spcBef>
              <a:buClr>
                <a:schemeClr val="accent1"/>
              </a:buClr>
              <a:buSzPct val="80000"/>
            </a:pPr>
            <a:r>
              <a:rPr lang="en-US" sz="1900" b="0" i="0" dirty="0">
                <a:solidFill>
                  <a:schemeClr val="tx2"/>
                </a:solidFill>
                <a:effectLst/>
                <a:latin typeface="Times New Roman" panose="02020603050405020304" pitchFamily="18" charset="0"/>
                <a:cs typeface="Times New Roman" panose="02020603050405020304" pitchFamily="18" charset="0"/>
              </a:rPr>
              <a:t>The AUREUS system is an evolution for walls/windows, and uses technology synthesized from upcycled crop waste to absorb stray UV light from sunlight and convert it to clean renewable electricity </a:t>
            </a:r>
            <a:r>
              <a:rPr lang="en-US" b="0" i="0" dirty="0">
                <a:solidFill>
                  <a:srgbClr val="1B1B1B"/>
                </a:solidFill>
                <a:effectLst/>
                <a:latin typeface="futura"/>
              </a:rPr>
              <a:t>. </a:t>
            </a:r>
            <a:r>
              <a:rPr lang="en-US" dirty="0">
                <a:solidFill>
                  <a:schemeClr val="tx2"/>
                </a:solidFill>
                <a:latin typeface="Times New Roman" panose="02020603050405020304" pitchFamily="18" charset="0"/>
                <a:cs typeface="Times New Roman" panose="02020603050405020304" pitchFamily="18" charset="0"/>
              </a:rPr>
              <a:t>the</a:t>
            </a:r>
            <a:r>
              <a:rPr lang="en-US" b="0" i="0" dirty="0">
                <a:solidFill>
                  <a:schemeClr val="tx2"/>
                </a:solidFill>
                <a:effectLst/>
                <a:latin typeface="Times New Roman" panose="02020603050405020304" pitchFamily="18" charset="0"/>
                <a:cs typeface="Times New Roman" panose="02020603050405020304" pitchFamily="18" charset="0"/>
              </a:rPr>
              <a:t> composition </a:t>
            </a:r>
            <a:r>
              <a:rPr lang="en-US" dirty="0">
                <a:solidFill>
                  <a:schemeClr val="tx2"/>
                </a:solidFill>
                <a:latin typeface="Times New Roman" panose="02020603050405020304" pitchFamily="18" charset="0"/>
                <a:cs typeface="Times New Roman" panose="02020603050405020304" pitchFamily="18" charset="0"/>
              </a:rPr>
              <a:t>,uses for the AUREUS system </a:t>
            </a:r>
            <a:r>
              <a:rPr lang="en-US" b="0" i="0" dirty="0">
                <a:solidFill>
                  <a:schemeClr val="tx2"/>
                </a:solidFill>
                <a:effectLst/>
                <a:latin typeface="Times New Roman" panose="02020603050405020304" pitchFamily="18" charset="0"/>
                <a:cs typeface="Times New Roman" panose="02020603050405020304" pitchFamily="18" charset="0"/>
              </a:rPr>
              <a:t>comprising photo-luminescent elements that absorb UV radiation and emit longer wavelength non ultraviolet radiation .</a:t>
            </a:r>
            <a:r>
              <a:rPr lang="en-US" dirty="0">
                <a:solidFill>
                  <a:schemeClr val="tx2"/>
                </a:solidFill>
                <a:latin typeface="Times New Roman" panose="02020603050405020304" pitchFamily="18" charset="0"/>
                <a:cs typeface="Times New Roman" panose="02020603050405020304" pitchFamily="18" charset="0"/>
              </a:rPr>
              <a:t>photoluminescent elements are dispersed on or in a material that may be a transparent film. </a:t>
            </a:r>
            <a:r>
              <a:rPr lang="en-US" b="0" i="0" dirty="0">
                <a:solidFill>
                  <a:schemeClr val="tx2"/>
                </a:solidFill>
                <a:effectLst/>
                <a:latin typeface="Times New Roman" panose="02020603050405020304" pitchFamily="18" charset="0"/>
                <a:cs typeface="Times New Roman" panose="02020603050405020304" pitchFamily="18" charset="0"/>
              </a:rPr>
              <a:t>IT champions the issues of UV sequestration, better access to solar energy for climate change mitigation and supporting the local agriculture industry hit by calamities by upcycling crops that would otherwise be considered wastes thus, mitigating farmer loss and provides </a:t>
            </a:r>
            <a:r>
              <a:rPr lang="en-US" dirty="0">
                <a:solidFill>
                  <a:schemeClr val="tx2"/>
                </a:solidFill>
                <a:latin typeface="Times New Roman" panose="02020603050405020304" pitchFamily="18" charset="0"/>
                <a:cs typeface="Times New Roman" panose="02020603050405020304" pitchFamily="18" charset="0"/>
              </a:rPr>
              <a:t>better </a:t>
            </a:r>
            <a:r>
              <a:rPr lang="en-US" b="0" i="0" dirty="0">
                <a:solidFill>
                  <a:schemeClr val="tx2"/>
                </a:solidFill>
                <a:effectLst/>
                <a:latin typeface="Times New Roman" panose="02020603050405020304" pitchFamily="18" charset="0"/>
                <a:cs typeface="Times New Roman" panose="02020603050405020304" pitchFamily="18" charset="0"/>
              </a:rPr>
              <a:t>environment .</a:t>
            </a:r>
          </a:p>
          <a:p>
            <a:pPr>
              <a:spcBef>
                <a:spcPts val="1000"/>
              </a:spcBef>
              <a:buClr>
                <a:schemeClr val="accent1"/>
              </a:buClr>
              <a:buSzPct val="80000"/>
            </a:pPr>
            <a:endParaRPr lang="en-US" b="0" i="0" dirty="0">
              <a:solidFill>
                <a:schemeClr val="tx2"/>
              </a:solidFill>
              <a:effectLst/>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786AD0A7-720A-4CA1-A920-5685133F6F18}"/>
              </a:ext>
            </a:extLst>
          </p:cNvPr>
          <p:cNvSpPr txBox="1">
            <a:spLocks/>
          </p:cNvSpPr>
          <p:nvPr/>
        </p:nvSpPr>
        <p:spPr bwMode="gray">
          <a:xfrm>
            <a:off x="508479" y="2092550"/>
            <a:ext cx="11175041" cy="20186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a:solidFill>
                  <a:srgbClr val="FF0000"/>
                </a:solidFill>
                <a:latin typeface="Times New Roman" panose="02020603050405020304" pitchFamily="18" charset="0"/>
                <a:cs typeface="Times New Roman" panose="02020603050405020304" pitchFamily="18" charset="0"/>
              </a:rPr>
              <a:t>Objective:-</a:t>
            </a:r>
            <a:br>
              <a:rPr lang="en-US" sz="2400" u="sng" dirty="0">
                <a:solidFill>
                  <a:srgbClr val="FF0000"/>
                </a:solidFill>
              </a:rPr>
            </a:br>
            <a:br>
              <a:rPr lang="en-US" sz="1300" dirty="0">
                <a:solidFill>
                  <a:schemeClr val="tx1"/>
                </a:solidFill>
              </a:rPr>
            </a:br>
            <a:r>
              <a:rPr lang="en-US" sz="1800" dirty="0">
                <a:solidFill>
                  <a:schemeClr val="tx2"/>
                </a:solidFill>
                <a:latin typeface="Times New Roman" panose="02020603050405020304" pitchFamily="18" charset="0"/>
                <a:cs typeface="Times New Roman" panose="02020603050405020304" pitchFamily="18" charset="0"/>
              </a:rPr>
              <a:t>The measure objective of this technology is to use the UV light from sunlight and decrease the harm of  UV light by converting it into usable energy form. </a:t>
            </a:r>
            <a:r>
              <a:rPr lang="en-IN" sz="1800" dirty="0">
                <a:solidFill>
                  <a:schemeClr val="tx2"/>
                </a:solidFill>
                <a:latin typeface="Times New Roman" panose="02020603050405020304" pitchFamily="18" charset="0"/>
                <a:cs typeface="Times New Roman" panose="02020603050405020304" pitchFamily="18" charset="0"/>
              </a:rPr>
              <a:t>Uses technology synthesized </a:t>
            </a:r>
            <a:r>
              <a:rPr lang="en-US" sz="1800" dirty="0">
                <a:solidFill>
                  <a:schemeClr val="tx2"/>
                </a:solidFill>
                <a:latin typeface="Times New Roman" panose="02020603050405020304" pitchFamily="18" charset="0"/>
                <a:cs typeface="Times New Roman" panose="02020603050405020304" pitchFamily="18" charset="0"/>
              </a:rPr>
              <a:t>from upcycled crop waste to absorb stray UV light from sunlight and convert it to clean renewable electricity. To fulfill the losses of crop spoils of farmers , creating a better environment for people outdoors and advantage in UV sequestration.</a:t>
            </a:r>
          </a:p>
        </p:txBody>
      </p:sp>
    </p:spTree>
    <p:extLst>
      <p:ext uri="{BB962C8B-B14F-4D97-AF65-F5344CB8AC3E}">
        <p14:creationId xmlns:p14="http://schemas.microsoft.com/office/powerpoint/2010/main" val="26166006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F0B5-713E-48C2-9609-08A62F72AA5D}"/>
              </a:ext>
            </a:extLst>
          </p:cNvPr>
          <p:cNvSpPr>
            <a:spLocks noGrp="1"/>
          </p:cNvSpPr>
          <p:nvPr>
            <p:ph type="title"/>
          </p:nvPr>
        </p:nvSpPr>
        <p:spPr>
          <a:xfrm>
            <a:off x="583115" y="2349811"/>
            <a:ext cx="10613206" cy="3752686"/>
          </a:xfrm>
        </p:spPr>
        <p:txBody>
          <a:bodyPr/>
          <a:lstStyle/>
          <a:p>
            <a:pPr marL="342900" indent="-3429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Solar panel is used normally for photo-voltaic module. </a:t>
            </a:r>
            <a:r>
              <a:rPr lang="en-US" sz="1800" dirty="0">
                <a:latin typeface="Times New Roman" panose="02020603050405020304" pitchFamily="18" charset="0"/>
                <a:cs typeface="Times New Roman" panose="02020603050405020304" pitchFamily="18" charset="0"/>
              </a:rPr>
              <a:t>A PV module is an assembly of photo-voltaic cells mounted in a framework for installation. In Photo-voltaic cells semiconductor is used which convert mostly visible range of sunlight into electrical energy and generate direct current electricity but it is unable to converts other ranges of radiation like :-ultra violet radiation etc. And by using this AUREUS devices with solar technology we can also convert UV light to visible range radiation to electrical energy.   </a:t>
            </a:r>
            <a:endParaRPr lang="en-IN" sz="1800" dirty="0">
              <a:latin typeface="Times New Roman" panose="02020603050405020304" pitchFamily="18" charset="0"/>
              <a:cs typeface="Times New Roman" panose="02020603050405020304" pitchFamily="18" charset="0"/>
            </a:endParaRPr>
          </a:p>
        </p:txBody>
      </p:sp>
      <p:pic>
        <p:nvPicPr>
          <p:cNvPr id="7" name="Picture 6" descr="Logo&#10;&#10;Description automatically generated">
            <a:extLst>
              <a:ext uri="{FF2B5EF4-FFF2-40B4-BE49-F238E27FC236}">
                <a16:creationId xmlns:a16="http://schemas.microsoft.com/office/drawing/2014/main" id="{457F7430-FE96-45A0-A56B-C155CABBF0AF}"/>
              </a:ext>
            </a:extLst>
          </p:cNvPr>
          <p:cNvPicPr>
            <a:picLocks noChangeAspect="1"/>
          </p:cNvPicPr>
          <p:nvPr/>
        </p:nvPicPr>
        <p:blipFill>
          <a:blip r:embed="rId2">
            <a:duotone>
              <a:prstClr val="black"/>
              <a:schemeClr val="tx1">
                <a:tint val="45000"/>
                <a:satMod val="400000"/>
              </a:schemeClr>
            </a:duotone>
          </a:blip>
          <a:stretch>
            <a:fillRect/>
          </a:stretch>
        </p:blipFill>
        <p:spPr>
          <a:xfrm>
            <a:off x="473213" y="427055"/>
            <a:ext cx="1802420" cy="1800190"/>
          </a:xfrm>
          <a:prstGeom prst="rect">
            <a:avLst/>
          </a:prstGeom>
        </p:spPr>
      </p:pic>
      <p:pic>
        <p:nvPicPr>
          <p:cNvPr id="8" name="Picture 7" descr="A picture containing arrow&#10;&#10;Description automatically generated">
            <a:extLst>
              <a:ext uri="{FF2B5EF4-FFF2-40B4-BE49-F238E27FC236}">
                <a16:creationId xmlns:a16="http://schemas.microsoft.com/office/drawing/2014/main" id="{5D65F9C0-02E5-4273-9E46-6AB534A550D9}"/>
              </a:ext>
            </a:extLst>
          </p:cNvPr>
          <p:cNvPicPr>
            <a:picLocks noChangeAspect="1"/>
          </p:cNvPicPr>
          <p:nvPr/>
        </p:nvPicPr>
        <p:blipFill>
          <a:blip r:embed="rId3"/>
          <a:stretch>
            <a:fillRect/>
          </a:stretch>
        </p:blipFill>
        <p:spPr>
          <a:xfrm>
            <a:off x="8969733" y="755503"/>
            <a:ext cx="1985866" cy="2018611"/>
          </a:xfrm>
          <a:prstGeom prst="rect">
            <a:avLst/>
          </a:prstGeom>
        </p:spPr>
      </p:pic>
      <p:sp>
        <p:nvSpPr>
          <p:cNvPr id="9" name="TextBox 8">
            <a:extLst>
              <a:ext uri="{FF2B5EF4-FFF2-40B4-BE49-F238E27FC236}">
                <a16:creationId xmlns:a16="http://schemas.microsoft.com/office/drawing/2014/main" id="{82BE061E-AE40-419C-BB4B-1CC1D6D73DFA}"/>
              </a:ext>
            </a:extLst>
          </p:cNvPr>
          <p:cNvSpPr txBox="1"/>
          <p:nvPr/>
        </p:nvSpPr>
        <p:spPr>
          <a:xfrm>
            <a:off x="583115" y="2349811"/>
            <a:ext cx="10613206" cy="830997"/>
          </a:xfrm>
          <a:prstGeom prst="rect">
            <a:avLst/>
          </a:prstGeom>
          <a:noFill/>
        </p:spPr>
        <p:txBody>
          <a:bodyPr wrap="square">
            <a:spAutoFit/>
          </a:bodyPr>
          <a:lstStyle/>
          <a:p>
            <a:endParaRPr lang="en-IN" sz="2400" u="sng" dirty="0">
              <a:solidFill>
                <a:srgbClr val="FF0000"/>
              </a:solidFill>
              <a:latin typeface="Times New Roman" panose="02020603050405020304" pitchFamily="18" charset="0"/>
              <a:cs typeface="Times New Roman" panose="02020603050405020304" pitchFamily="18" charset="0"/>
            </a:endParaRPr>
          </a:p>
          <a:p>
            <a:r>
              <a:rPr lang="en-IN" sz="2400" u="sng" dirty="0">
                <a:solidFill>
                  <a:srgbClr val="FF0000"/>
                </a:solidFill>
                <a:latin typeface="Times New Roman" panose="02020603050405020304" pitchFamily="18" charset="0"/>
                <a:cs typeface="Times New Roman" panose="02020603050405020304" pitchFamily="18" charset="0"/>
              </a:rPr>
              <a:t>Existing technology:-</a:t>
            </a:r>
            <a:endParaRPr lang="en-IN" sz="2400" dirty="0"/>
          </a:p>
        </p:txBody>
      </p:sp>
    </p:spTree>
    <p:extLst>
      <p:ext uri="{BB962C8B-B14F-4D97-AF65-F5344CB8AC3E}">
        <p14:creationId xmlns:p14="http://schemas.microsoft.com/office/powerpoint/2010/main" val="380488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F0B5-713E-48C2-9609-08A62F72AA5D}"/>
              </a:ext>
            </a:extLst>
          </p:cNvPr>
          <p:cNvSpPr>
            <a:spLocks noGrp="1"/>
          </p:cNvSpPr>
          <p:nvPr>
            <p:ph type="title"/>
          </p:nvPr>
        </p:nvSpPr>
        <p:spPr>
          <a:xfrm>
            <a:off x="769181" y="2321843"/>
            <a:ext cx="10653637" cy="1315284"/>
          </a:xfrm>
        </p:spPr>
        <p:txBody>
          <a:bodyPr/>
          <a:lstStyle/>
          <a:p>
            <a:r>
              <a:rPr lang="en-IN" sz="2400" u="sng" dirty="0">
                <a:solidFill>
                  <a:srgbClr val="FF0000"/>
                </a:solidFill>
                <a:latin typeface="Times New Roman" panose="02020603050405020304" pitchFamily="18" charset="0"/>
                <a:cs typeface="Times New Roman" panose="02020603050405020304" pitchFamily="18" charset="0"/>
              </a:rPr>
              <a:t>Present Applications</a:t>
            </a:r>
            <a:r>
              <a:rPr lang="en-IN" sz="2400" dirty="0">
                <a:solidFill>
                  <a:srgbClr val="FF0000"/>
                </a:solidFill>
                <a:latin typeface="Times New Roman" panose="02020603050405020304" pitchFamily="18" charset="0"/>
                <a:cs typeface="Times New Roman" panose="02020603050405020304" pitchFamily="18" charset="0"/>
              </a:rPr>
              <a:t>:-</a:t>
            </a:r>
            <a:br>
              <a:rPr lang="en-IN" sz="2400" dirty="0">
                <a:solidFill>
                  <a:srgbClr val="FF0000"/>
                </a:solidFill>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The AUREUS system is an evolution for walls/windows, in AUREUS tech we form a substrate comprising photoluminescent elements  that absorb UV radiation . In certain aspects the photoluminescent elements are dispersed on or in a material form transparent film which is favourable for windows by cost and for environment .</a:t>
            </a:r>
            <a:r>
              <a:rPr lang="en-US" sz="1050" b="0" i="0" dirty="0">
                <a:solidFill>
                  <a:srgbClr val="1B1B1B"/>
                </a:solidFill>
                <a:effectLst/>
                <a:latin typeface="futura"/>
              </a:rPr>
              <a:t> </a:t>
            </a:r>
            <a:r>
              <a:rPr lang="en-US" sz="1800" b="0" i="0" dirty="0">
                <a:effectLst/>
                <a:latin typeface="Times New Roman" panose="02020603050405020304" pitchFamily="18" charset="0"/>
                <a:cs typeface="Times New Roman" panose="02020603050405020304" pitchFamily="18" charset="0"/>
              </a:rPr>
              <a:t> </a:t>
            </a: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7" name="Picture 6" descr="Logo&#10;&#10;Description automatically generated">
            <a:extLst>
              <a:ext uri="{FF2B5EF4-FFF2-40B4-BE49-F238E27FC236}">
                <a16:creationId xmlns:a16="http://schemas.microsoft.com/office/drawing/2014/main" id="{457F7430-FE96-45A0-A56B-C155CABBF0AF}"/>
              </a:ext>
            </a:extLst>
          </p:cNvPr>
          <p:cNvPicPr>
            <a:picLocks noChangeAspect="1"/>
          </p:cNvPicPr>
          <p:nvPr/>
        </p:nvPicPr>
        <p:blipFill>
          <a:blip r:embed="rId2">
            <a:duotone>
              <a:prstClr val="black"/>
              <a:schemeClr val="tx1">
                <a:tint val="45000"/>
                <a:satMod val="400000"/>
              </a:schemeClr>
            </a:duotone>
          </a:blip>
          <a:stretch>
            <a:fillRect/>
          </a:stretch>
        </p:blipFill>
        <p:spPr>
          <a:xfrm>
            <a:off x="473213" y="427055"/>
            <a:ext cx="1802420" cy="1800190"/>
          </a:xfrm>
          <a:prstGeom prst="rect">
            <a:avLst/>
          </a:prstGeom>
        </p:spPr>
      </p:pic>
      <p:pic>
        <p:nvPicPr>
          <p:cNvPr id="8" name="Picture 7" descr="A picture containing arrow&#10;&#10;Description automatically generated">
            <a:extLst>
              <a:ext uri="{FF2B5EF4-FFF2-40B4-BE49-F238E27FC236}">
                <a16:creationId xmlns:a16="http://schemas.microsoft.com/office/drawing/2014/main" id="{5D65F9C0-02E5-4273-9E46-6AB534A550D9}"/>
              </a:ext>
            </a:extLst>
          </p:cNvPr>
          <p:cNvPicPr>
            <a:picLocks noChangeAspect="1"/>
          </p:cNvPicPr>
          <p:nvPr/>
        </p:nvPicPr>
        <p:blipFill>
          <a:blip r:embed="rId3"/>
          <a:stretch>
            <a:fillRect/>
          </a:stretch>
        </p:blipFill>
        <p:spPr>
          <a:xfrm>
            <a:off x="8969733" y="736650"/>
            <a:ext cx="1985866" cy="2018611"/>
          </a:xfrm>
          <a:prstGeom prst="rect">
            <a:avLst/>
          </a:prstGeom>
        </p:spPr>
      </p:pic>
      <p:pic>
        <p:nvPicPr>
          <p:cNvPr id="1026" name="Picture 2">
            <a:extLst>
              <a:ext uri="{FF2B5EF4-FFF2-40B4-BE49-F238E27FC236}">
                <a16:creationId xmlns:a16="http://schemas.microsoft.com/office/drawing/2014/main" id="{829432F7-876D-4B24-A164-CFE7DB84BD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181" y="3744668"/>
            <a:ext cx="3866916" cy="29553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86EFF89-86FF-4E5D-A74C-C1F7365EF3D2}"/>
              </a:ext>
            </a:extLst>
          </p:cNvPr>
          <p:cNvSpPr txBox="1"/>
          <p:nvPr/>
        </p:nvSpPr>
        <p:spPr>
          <a:xfrm>
            <a:off x="5936995" y="4340454"/>
            <a:ext cx="4687012" cy="923330"/>
          </a:xfrm>
          <a:prstGeom prst="rect">
            <a:avLst/>
          </a:prstGeom>
          <a:noFill/>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****Montreal Convention Centre</a:t>
            </a:r>
            <a:r>
              <a:rPr lang="en-US" b="0" i="0" dirty="0">
                <a:solidFill>
                  <a:srgbClr val="C00000"/>
                </a:solidFill>
                <a:effectLst/>
                <a:latin typeface="Times New Roman" panose="02020603050405020304" pitchFamily="18" charset="0"/>
                <a:cs typeface="Times New Roman" panose="02020603050405020304" pitchFamily="18" charset="0"/>
              </a:rPr>
              <a:t> :conversion to AUREUS tech will unlock additional 18 kW power asset.</a:t>
            </a:r>
            <a:r>
              <a:rPr lang="en-US" b="0" i="0" dirty="0">
                <a:solidFill>
                  <a:srgbClr val="C00000"/>
                </a:solidFill>
                <a:effectLst/>
                <a:latin typeface="futura"/>
              </a:rPr>
              <a:t> </a:t>
            </a:r>
            <a:endParaRPr lang="en-IN" dirty="0">
              <a:solidFill>
                <a:srgbClr val="C00000"/>
              </a:solidFill>
            </a:endParaRPr>
          </a:p>
        </p:txBody>
      </p:sp>
    </p:spTree>
    <p:extLst>
      <p:ext uri="{BB962C8B-B14F-4D97-AF65-F5344CB8AC3E}">
        <p14:creationId xmlns:p14="http://schemas.microsoft.com/office/powerpoint/2010/main" val="276909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F0B5-713E-48C2-9609-08A62F72AA5D}"/>
              </a:ext>
            </a:extLst>
          </p:cNvPr>
          <p:cNvSpPr>
            <a:spLocks noGrp="1"/>
          </p:cNvSpPr>
          <p:nvPr>
            <p:ph type="title"/>
          </p:nvPr>
        </p:nvSpPr>
        <p:spPr>
          <a:xfrm>
            <a:off x="473213" y="2227245"/>
            <a:ext cx="11608885" cy="673122"/>
          </a:xfrm>
        </p:spPr>
        <p:txBody>
          <a:bodyPr/>
          <a:lstStyle/>
          <a:p>
            <a:r>
              <a:rPr lang="en-IN" sz="2400" u="sng" dirty="0">
                <a:solidFill>
                  <a:srgbClr val="FF0000"/>
                </a:solidFill>
                <a:latin typeface="Times New Roman" panose="02020603050405020304" pitchFamily="18" charset="0"/>
                <a:cs typeface="Times New Roman" panose="02020603050405020304" pitchFamily="18" charset="0"/>
              </a:rPr>
              <a:t>Execution:-</a:t>
            </a:r>
            <a:br>
              <a:rPr lang="en-IN" sz="2400" dirty="0">
                <a:solidFill>
                  <a:srgbClr val="FF0000"/>
                </a:solidFill>
                <a:latin typeface="Times New Roman" panose="02020603050405020304" pitchFamily="18" charset="0"/>
                <a:cs typeface="Times New Roman" panose="02020603050405020304" pitchFamily="18" charset="0"/>
              </a:rPr>
            </a:b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7" name="Picture 6" descr="Logo&#10;&#10;Description automatically generated">
            <a:extLst>
              <a:ext uri="{FF2B5EF4-FFF2-40B4-BE49-F238E27FC236}">
                <a16:creationId xmlns:a16="http://schemas.microsoft.com/office/drawing/2014/main" id="{457F7430-FE96-45A0-A56B-C155CABBF0AF}"/>
              </a:ext>
            </a:extLst>
          </p:cNvPr>
          <p:cNvPicPr>
            <a:picLocks noChangeAspect="1"/>
          </p:cNvPicPr>
          <p:nvPr/>
        </p:nvPicPr>
        <p:blipFill>
          <a:blip r:embed="rId2">
            <a:duotone>
              <a:prstClr val="black"/>
              <a:schemeClr val="tx1">
                <a:tint val="45000"/>
                <a:satMod val="400000"/>
              </a:schemeClr>
            </a:duotone>
          </a:blip>
          <a:stretch>
            <a:fillRect/>
          </a:stretch>
        </p:blipFill>
        <p:spPr>
          <a:xfrm>
            <a:off x="473213" y="427055"/>
            <a:ext cx="1802420" cy="1800190"/>
          </a:xfrm>
          <a:prstGeom prst="rect">
            <a:avLst/>
          </a:prstGeom>
        </p:spPr>
      </p:pic>
      <p:pic>
        <p:nvPicPr>
          <p:cNvPr id="8" name="Picture 7" descr="A picture containing arrow&#10;&#10;Description automatically generated">
            <a:extLst>
              <a:ext uri="{FF2B5EF4-FFF2-40B4-BE49-F238E27FC236}">
                <a16:creationId xmlns:a16="http://schemas.microsoft.com/office/drawing/2014/main" id="{5D65F9C0-02E5-4273-9E46-6AB534A550D9}"/>
              </a:ext>
            </a:extLst>
          </p:cNvPr>
          <p:cNvPicPr>
            <a:picLocks noChangeAspect="1"/>
          </p:cNvPicPr>
          <p:nvPr/>
        </p:nvPicPr>
        <p:blipFill>
          <a:blip r:embed="rId3"/>
          <a:stretch>
            <a:fillRect/>
          </a:stretch>
        </p:blipFill>
        <p:spPr>
          <a:xfrm>
            <a:off x="8969733" y="755503"/>
            <a:ext cx="1985866" cy="2018611"/>
          </a:xfrm>
          <a:prstGeom prst="rect">
            <a:avLst/>
          </a:prstGeom>
        </p:spPr>
      </p:pic>
      <p:sp>
        <p:nvSpPr>
          <p:cNvPr id="6" name="TextBox 5">
            <a:extLst>
              <a:ext uri="{FF2B5EF4-FFF2-40B4-BE49-F238E27FC236}">
                <a16:creationId xmlns:a16="http://schemas.microsoft.com/office/drawing/2014/main" id="{1DCF68FA-D416-42F0-8F9C-3587533AF4F1}"/>
              </a:ext>
            </a:extLst>
          </p:cNvPr>
          <p:cNvSpPr txBox="1"/>
          <p:nvPr/>
        </p:nvSpPr>
        <p:spPr>
          <a:xfrm>
            <a:off x="473213" y="2900367"/>
            <a:ext cx="10482386" cy="3970318"/>
          </a:xfrm>
          <a:prstGeom prst="rect">
            <a:avLst/>
          </a:prstGeom>
          <a:noFill/>
        </p:spPr>
        <p:txBody>
          <a:bodyPr wrap="square">
            <a:spAutoFit/>
          </a:bodyPr>
          <a:lstStyle/>
          <a:p>
            <a:pPr marL="285750" indent="-285750">
              <a:buFont typeface="Wingdings" panose="05000000000000000000" pitchFamily="2" charset="2"/>
              <a:buChar char="v"/>
            </a:pPr>
            <a:r>
              <a:rPr lang="en-US" sz="1800" b="0" i="0" u="sng" dirty="0">
                <a:solidFill>
                  <a:srgbClr val="000000"/>
                </a:solidFill>
                <a:effectLst/>
                <a:latin typeface="Times New Roman" panose="02020603050405020304" pitchFamily="18" charset="0"/>
                <a:cs typeface="Times New Roman" panose="02020603050405020304" pitchFamily="18" charset="0"/>
              </a:rPr>
              <a:t> Astralis solar walls &amp; Borealis solar window:-</a:t>
            </a:r>
          </a:p>
          <a:p>
            <a:endParaRPr lang="en-US" b="0" i="0" dirty="0">
              <a:solidFill>
                <a:srgbClr val="1B1B1B"/>
              </a:solidFill>
              <a:effectLst/>
              <a:latin typeface="Times New Roman" panose="02020603050405020304" pitchFamily="18" charset="0"/>
              <a:cs typeface="Times New Roman" panose="02020603050405020304" pitchFamily="18" charset="0"/>
            </a:endParaRPr>
          </a:p>
          <a:p>
            <a:r>
              <a:rPr lang="en-US" b="0" i="0" dirty="0">
                <a:solidFill>
                  <a:srgbClr val="1B1B1B"/>
                </a:solidFill>
                <a:effectLst/>
                <a:latin typeface="Times New Roman" panose="02020603050405020304" pitchFamily="18" charset="0"/>
                <a:cs typeface="Times New Roman" panose="02020603050405020304" pitchFamily="18" charset="0"/>
              </a:rPr>
              <a:t>Both AUREUS devices use the same technology derived from the phenomena that governs the beautiful Northern and Southern lights. High energy particles are absorbed by luminescent particles and degraded to low energy state as visible light. Similar type of luminescent particle (derivable from certain fruits and vegetables)  were suspended in a resin substrate and is used as the core technology on both devices. When hit by UV light, the particles absorb and re-emit visible light along the edges due to internal reflectance. PV cells are placed along the edges to capture the visible light emitted. The captured visible light are then converted to DC electricity. Regulating circuits will process the voltage output to allow battery charging, storage, or direct utilization of electricity.</a:t>
            </a:r>
          </a:p>
          <a:p>
            <a:r>
              <a:rPr lang="en-US" b="0" i="0" dirty="0">
                <a:solidFill>
                  <a:srgbClr val="1B1B1B"/>
                </a:solidFill>
                <a:effectLst/>
                <a:latin typeface="Times New Roman" panose="02020603050405020304" pitchFamily="18" charset="0"/>
                <a:cs typeface="Times New Roman" panose="02020603050405020304" pitchFamily="18" charset="0"/>
              </a:rPr>
              <a:t>Solar Farms are built horizontally and never vertically, until now. Since AUREUS captures UV, it can produce electricity even when not facing the sun. Buildings clad on all sides with AUREUS become vertical solar farms.</a:t>
            </a:r>
            <a:endParaRPr lang="en-US" sz="1800" b="0" i="0" u="sng"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103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8E3704-0CB2-48C2-A46B-EDB6271857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36872906-1D7A-472A-B90B-D4B00113A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C09D3A24-9F80-4EC9-9D80-28C5CBA8F8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F4C2B571-8160-4749-AB99-260E8052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43F0B5-713E-48C2-9609-08A62F72AA5D}"/>
              </a:ext>
            </a:extLst>
          </p:cNvPr>
          <p:cNvSpPr>
            <a:spLocks noGrp="1"/>
          </p:cNvSpPr>
          <p:nvPr>
            <p:ph type="title"/>
          </p:nvPr>
        </p:nvSpPr>
        <p:spPr>
          <a:xfrm>
            <a:off x="1154955" y="4834467"/>
            <a:ext cx="8825658" cy="586380"/>
          </a:xfrm>
        </p:spPr>
        <p:txBody>
          <a:bodyPr vert="horz" lIns="91440" tIns="45720" rIns="91440" bIns="45720" rtlCol="0" anchor="b">
            <a:normAutofit/>
          </a:bodyPr>
          <a:lstStyle/>
          <a:p>
            <a:pPr>
              <a:lnSpc>
                <a:spcPct val="90000"/>
              </a:lnSpc>
            </a:pPr>
            <a:br>
              <a:rPr lang="en-US" sz="1700"/>
            </a:br>
            <a:endParaRPr lang="en-US" sz="1700"/>
          </a:p>
        </p:txBody>
      </p:sp>
      <p:pic>
        <p:nvPicPr>
          <p:cNvPr id="16" name="Picture 2">
            <a:extLst>
              <a:ext uri="{FF2B5EF4-FFF2-40B4-BE49-F238E27FC236}">
                <a16:creationId xmlns:a16="http://schemas.microsoft.com/office/drawing/2014/main" id="{4FDEDC26-BE4B-47E4-98F7-39189F07C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423" y="3290788"/>
            <a:ext cx="3866916" cy="29553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DE14B7D-2CEC-4A29-B74E-1816C687B5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280" t="7766"/>
          <a:stretch/>
        </p:blipFill>
        <p:spPr bwMode="auto">
          <a:xfrm>
            <a:off x="819423" y="571500"/>
            <a:ext cx="3866916" cy="231086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n image with a caption of: The advantage in power density against solar farms.">
            <a:extLst>
              <a:ext uri="{FF2B5EF4-FFF2-40B4-BE49-F238E27FC236}">
                <a16:creationId xmlns:a16="http://schemas.microsoft.com/office/drawing/2014/main" id="{D62C427F-27D8-4F71-A0CB-1DAAB0951D8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554" t="7179" r="4167" b="10579"/>
          <a:stretch/>
        </p:blipFill>
        <p:spPr bwMode="auto">
          <a:xfrm>
            <a:off x="7183225" y="523119"/>
            <a:ext cx="4421893" cy="424532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D6854C12-4AE2-4F1F-9B3A-7F193080E875}"/>
              </a:ext>
            </a:extLst>
          </p:cNvPr>
          <p:cNvSpPr txBox="1"/>
          <p:nvPr/>
        </p:nvSpPr>
        <p:spPr>
          <a:xfrm>
            <a:off x="4692716" y="3316901"/>
            <a:ext cx="1760507" cy="2308324"/>
          </a:xfrm>
          <a:prstGeom prst="rect">
            <a:avLst/>
          </a:prstGeom>
          <a:noFill/>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****Montreal Convention Centre</a:t>
            </a:r>
            <a:r>
              <a:rPr lang="en-US" b="0" i="0" dirty="0">
                <a:solidFill>
                  <a:srgbClr val="C00000"/>
                </a:solidFill>
                <a:effectLst/>
                <a:latin typeface="Times New Roman" panose="02020603050405020304" pitchFamily="18" charset="0"/>
                <a:cs typeface="Times New Roman" panose="02020603050405020304" pitchFamily="18" charset="0"/>
              </a:rPr>
              <a:t> :conversion to AUREUS tech will unlock additional 18 kW power asset.</a:t>
            </a:r>
            <a:r>
              <a:rPr lang="en-US" b="0" i="0" dirty="0">
                <a:solidFill>
                  <a:srgbClr val="C00000"/>
                </a:solidFill>
                <a:effectLst/>
                <a:latin typeface="futura"/>
              </a:rPr>
              <a:t> </a:t>
            </a:r>
            <a:endParaRPr lang="en-IN" dirty="0">
              <a:solidFill>
                <a:srgbClr val="C00000"/>
              </a:solidFill>
            </a:endParaRPr>
          </a:p>
        </p:txBody>
      </p:sp>
      <p:sp>
        <p:nvSpPr>
          <p:cNvPr id="21" name="TextBox 20">
            <a:extLst>
              <a:ext uri="{FF2B5EF4-FFF2-40B4-BE49-F238E27FC236}">
                <a16:creationId xmlns:a16="http://schemas.microsoft.com/office/drawing/2014/main" id="{C7C726A2-89B5-4441-806A-5A67C44C9917}"/>
              </a:ext>
            </a:extLst>
          </p:cNvPr>
          <p:cNvSpPr txBox="1"/>
          <p:nvPr/>
        </p:nvSpPr>
        <p:spPr>
          <a:xfrm>
            <a:off x="4692716" y="679419"/>
            <a:ext cx="1623243" cy="1754326"/>
          </a:xfrm>
          <a:prstGeom prst="rect">
            <a:avLst/>
          </a:prstGeom>
          <a:noFill/>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****Miniaturized Borealis solar window can power a small DC motor</a:t>
            </a:r>
            <a:endParaRPr lang="en-IN" dirty="0">
              <a:solidFill>
                <a:srgbClr val="C00000"/>
              </a:solidFill>
            </a:endParaRPr>
          </a:p>
        </p:txBody>
      </p:sp>
      <p:sp>
        <p:nvSpPr>
          <p:cNvPr id="23" name="TextBox 22">
            <a:extLst>
              <a:ext uri="{FF2B5EF4-FFF2-40B4-BE49-F238E27FC236}">
                <a16:creationId xmlns:a16="http://schemas.microsoft.com/office/drawing/2014/main" id="{53490158-9EFD-412E-AFA0-2E6B7DE374B4}"/>
              </a:ext>
            </a:extLst>
          </p:cNvPr>
          <p:cNvSpPr txBox="1"/>
          <p:nvPr/>
        </p:nvSpPr>
        <p:spPr>
          <a:xfrm>
            <a:off x="6950684" y="4939094"/>
            <a:ext cx="4421893" cy="1200329"/>
          </a:xfrm>
          <a:prstGeom prst="rect">
            <a:avLst/>
          </a:prstGeom>
          <a:noFill/>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****AUREUS increases solar energy harvesting density by tenfold ,</a:t>
            </a:r>
          </a:p>
          <a:p>
            <a:r>
              <a:rPr lang="en-US" dirty="0">
                <a:solidFill>
                  <a:srgbClr val="C00000"/>
                </a:solidFill>
                <a:latin typeface="Times New Roman" panose="02020603050405020304" pitchFamily="18" charset="0"/>
                <a:cs typeface="Times New Roman" panose="02020603050405020304" pitchFamily="18" charset="0"/>
              </a:rPr>
              <a:t>And opens the possibility of urban areas as solar farm sites.</a:t>
            </a:r>
            <a:endParaRPr lang="en-IN" dirty="0">
              <a:solidFill>
                <a:srgbClr val="C00000"/>
              </a:solidFill>
            </a:endParaRPr>
          </a:p>
        </p:txBody>
      </p:sp>
    </p:spTree>
    <p:extLst>
      <p:ext uri="{BB962C8B-B14F-4D97-AF65-F5344CB8AC3E}">
        <p14:creationId xmlns:p14="http://schemas.microsoft.com/office/powerpoint/2010/main" val="387058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C11558-C097-4D3F-867F-5DE73B31E423}"/>
              </a:ext>
            </a:extLst>
          </p:cNvPr>
          <p:cNvPicPr>
            <a:picLocks noChangeAspect="1"/>
          </p:cNvPicPr>
          <p:nvPr/>
        </p:nvPicPr>
        <p:blipFill rotWithShape="1">
          <a:blip r:embed="rId2"/>
          <a:srcRect b="8316"/>
          <a:stretch/>
        </p:blipFill>
        <p:spPr>
          <a:xfrm>
            <a:off x="622169" y="782425"/>
            <a:ext cx="3718678" cy="4934932"/>
          </a:xfrm>
          <a:prstGeom prst="rect">
            <a:avLst/>
          </a:prstGeom>
        </p:spPr>
      </p:pic>
      <p:sp>
        <p:nvSpPr>
          <p:cNvPr id="7" name="TextBox 6">
            <a:extLst>
              <a:ext uri="{FF2B5EF4-FFF2-40B4-BE49-F238E27FC236}">
                <a16:creationId xmlns:a16="http://schemas.microsoft.com/office/drawing/2014/main" id="{C1A0C53A-8DEE-45F6-8DF6-DD6C47710F9E}"/>
              </a:ext>
            </a:extLst>
          </p:cNvPr>
          <p:cNvSpPr txBox="1"/>
          <p:nvPr/>
        </p:nvSpPr>
        <p:spPr>
          <a:xfrm>
            <a:off x="4935916" y="934825"/>
            <a:ext cx="6094428" cy="1477328"/>
          </a:xfrm>
          <a:prstGeom prst="rect">
            <a:avLst/>
          </a:prstGeom>
          <a:noFill/>
        </p:spPr>
        <p:txBody>
          <a:bodyPr wrap="square">
            <a:spAutoFit/>
          </a:bodyPr>
          <a:lstStyle/>
          <a:p>
            <a:r>
              <a:rPr lang="en-US" dirty="0">
                <a:solidFill>
                  <a:srgbClr val="1B1B1B"/>
                </a:solidFill>
                <a:latin typeface="Times New Roman" panose="02020603050405020304" pitchFamily="18" charset="0"/>
                <a:cs typeface="Times New Roman" panose="02020603050405020304" pitchFamily="18" charset="0"/>
              </a:rPr>
              <a:t>****This the prototype of this project.</a:t>
            </a:r>
          </a:p>
          <a:p>
            <a:endParaRPr lang="en-US" dirty="0">
              <a:solidFill>
                <a:srgbClr val="1B1B1B"/>
              </a:solidFill>
              <a:latin typeface="Times New Roman" panose="02020603050405020304" pitchFamily="18" charset="0"/>
              <a:cs typeface="Times New Roman" panose="02020603050405020304" pitchFamily="18" charset="0"/>
            </a:endParaRPr>
          </a:p>
          <a:p>
            <a:r>
              <a:rPr lang="en-US" dirty="0">
                <a:solidFill>
                  <a:srgbClr val="1B1B1B"/>
                </a:solidFill>
                <a:latin typeface="Times New Roman" panose="02020603050405020304" pitchFamily="18" charset="0"/>
                <a:cs typeface="Times New Roman" panose="02020603050405020304" pitchFamily="18" charset="0"/>
              </a:rPr>
              <a:t>AUREUS cladding can be applied to windows and walls ,</a:t>
            </a:r>
            <a:r>
              <a:rPr lang="en-IN" sz="1800" dirty="0">
                <a:solidFill>
                  <a:srgbClr val="000000"/>
                </a:solidFill>
                <a:latin typeface="Times New Roman" panose="02020603050405020304" pitchFamily="18" charset="0"/>
                <a:cs typeface="Times New Roman" panose="02020603050405020304" pitchFamily="18" charset="0"/>
              </a:rPr>
              <a:t> will increase additional power asset .</a:t>
            </a:r>
          </a:p>
          <a:p>
            <a:r>
              <a:rPr lang="en-US" dirty="0">
                <a:solidFill>
                  <a:srgbClr val="1B1B1B"/>
                </a:solidFill>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2816CE0C-A98A-4681-99BB-9E9B0F9831A7}"/>
              </a:ext>
            </a:extLst>
          </p:cNvPr>
          <p:cNvPicPr>
            <a:picLocks noChangeAspect="1"/>
          </p:cNvPicPr>
          <p:nvPr/>
        </p:nvPicPr>
        <p:blipFill rotWithShape="1">
          <a:blip r:embed="rId2"/>
          <a:srcRect b="8316"/>
          <a:stretch/>
        </p:blipFill>
        <p:spPr>
          <a:xfrm>
            <a:off x="774569" y="934825"/>
            <a:ext cx="3718678" cy="4934932"/>
          </a:xfrm>
          <a:prstGeom prst="rect">
            <a:avLst/>
          </a:prstGeom>
        </p:spPr>
      </p:pic>
      <p:sp>
        <p:nvSpPr>
          <p:cNvPr id="5" name="TextBox 4">
            <a:extLst>
              <a:ext uri="{FF2B5EF4-FFF2-40B4-BE49-F238E27FC236}">
                <a16:creationId xmlns:a16="http://schemas.microsoft.com/office/drawing/2014/main" id="{282C97C4-97D7-4D0E-ACEB-9504ACEFBAC9}"/>
              </a:ext>
            </a:extLst>
          </p:cNvPr>
          <p:cNvSpPr txBox="1"/>
          <p:nvPr/>
        </p:nvSpPr>
        <p:spPr>
          <a:xfrm>
            <a:off x="5050609" y="3943547"/>
            <a:ext cx="6094428" cy="1754326"/>
          </a:xfrm>
          <a:prstGeom prst="rect">
            <a:avLst/>
          </a:prstGeom>
          <a:noFill/>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**********Composition  of  substances used in the formation of  mixture of AUREUS CLAD:-</a:t>
            </a:r>
          </a:p>
          <a:p>
            <a:endParaRPr lang="en-US" dirty="0">
              <a:solidFill>
                <a:srgbClr val="C00000"/>
              </a:solidFill>
              <a:latin typeface="Times New Roman" panose="02020603050405020304" pitchFamily="18" charset="0"/>
              <a:cs typeface="Times New Roman" panose="02020603050405020304" pitchFamily="18" charset="0"/>
            </a:endParaRPr>
          </a:p>
          <a:p>
            <a:r>
              <a:rPr lang="en-US" dirty="0">
                <a:solidFill>
                  <a:srgbClr val="C00000"/>
                </a:solidFill>
                <a:latin typeface="Times New Roman" panose="02020603050405020304" pitchFamily="18" charset="0"/>
                <a:cs typeface="Times New Roman" panose="02020603050405020304" pitchFamily="18" charset="0"/>
              </a:rPr>
              <a:t>Resin  A= 55-65%</a:t>
            </a:r>
          </a:p>
          <a:p>
            <a:r>
              <a:rPr lang="en-US" dirty="0">
                <a:solidFill>
                  <a:srgbClr val="C00000"/>
                </a:solidFill>
                <a:latin typeface="Times New Roman" panose="02020603050405020304" pitchFamily="18" charset="0"/>
                <a:cs typeface="Times New Roman" panose="02020603050405020304" pitchFamily="18" charset="0"/>
              </a:rPr>
              <a:t>Resin B = 30-35%</a:t>
            </a:r>
          </a:p>
          <a:p>
            <a:r>
              <a:rPr lang="en-US" dirty="0">
                <a:solidFill>
                  <a:srgbClr val="C00000"/>
                </a:solidFill>
                <a:latin typeface="Times New Roman" panose="02020603050405020304" pitchFamily="18" charset="0"/>
                <a:cs typeface="Times New Roman" panose="02020603050405020304" pitchFamily="18" charset="0"/>
              </a:rPr>
              <a:t>Dye       =  7 - 9%    (Lycopersicum Esculentum)</a:t>
            </a:r>
          </a:p>
        </p:txBody>
      </p:sp>
    </p:spTree>
    <p:extLst>
      <p:ext uri="{BB962C8B-B14F-4D97-AF65-F5344CB8AC3E}">
        <p14:creationId xmlns:p14="http://schemas.microsoft.com/office/powerpoint/2010/main" val="367636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CA5C868-0A82-4975-8602-F49477C7D5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686BF052-6C01-4917-B7DB-1FFCF2551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9696179C-71E7-4A5B-B238-0AE1C74D63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129EED8E-74E7-42E8-979B-7A783E78A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43F0B5-713E-48C2-9609-08A62F72AA5D}"/>
              </a:ext>
            </a:extLst>
          </p:cNvPr>
          <p:cNvSpPr>
            <a:spLocks noGrp="1"/>
          </p:cNvSpPr>
          <p:nvPr>
            <p:ph type="title"/>
          </p:nvPr>
        </p:nvSpPr>
        <p:spPr>
          <a:xfrm>
            <a:off x="497053" y="751930"/>
            <a:ext cx="10893094" cy="1991270"/>
          </a:xfrm>
        </p:spPr>
        <p:txBody>
          <a:bodyPr vert="horz" lIns="91440" tIns="45720" rIns="91440" bIns="45720" rtlCol="0" anchor="b">
            <a:normAutofit fontScale="90000"/>
          </a:bodyPr>
          <a:lstStyle/>
          <a:p>
            <a:pPr>
              <a:lnSpc>
                <a:spcPct val="90000"/>
              </a:lnSpc>
            </a:pPr>
            <a:br>
              <a:rPr lang="en-US" sz="1800" b="0" i="0" u="sng" kern="1200" dirty="0">
                <a:solidFill>
                  <a:schemeClr val="bg2"/>
                </a:solidFill>
                <a:latin typeface="+mj-lt"/>
                <a:ea typeface="+mj-ea"/>
                <a:cs typeface="+mj-cs"/>
              </a:rPr>
            </a:br>
            <a:br>
              <a:rPr lang="en-US" sz="1800" b="0" i="0" u="sng" kern="1200" dirty="0">
                <a:solidFill>
                  <a:schemeClr val="bg2"/>
                </a:solidFill>
                <a:latin typeface="+mj-lt"/>
                <a:ea typeface="+mj-ea"/>
                <a:cs typeface="+mj-cs"/>
              </a:rPr>
            </a:br>
            <a:br>
              <a:rPr lang="en-US" sz="1800" b="0" i="0" u="sng" kern="1200" dirty="0">
                <a:solidFill>
                  <a:schemeClr val="bg2"/>
                </a:solidFill>
                <a:latin typeface="Times New Roman" panose="02020603050405020304" pitchFamily="18" charset="0"/>
                <a:cs typeface="Times New Roman" panose="02020603050405020304" pitchFamily="18" charset="0"/>
              </a:rPr>
            </a:br>
            <a:br>
              <a:rPr lang="en-US" sz="1800" b="0" i="0" u="sng" kern="1200" dirty="0">
                <a:solidFill>
                  <a:schemeClr val="bg2"/>
                </a:solidFill>
                <a:latin typeface="Times New Roman" panose="02020603050405020304" pitchFamily="18" charset="0"/>
                <a:cs typeface="Times New Roman" panose="02020603050405020304" pitchFamily="18" charset="0"/>
              </a:rPr>
            </a:br>
            <a:br>
              <a:rPr lang="en-US" sz="1800" b="0" i="0" u="sng" kern="1200" dirty="0">
                <a:solidFill>
                  <a:schemeClr val="bg2"/>
                </a:solidFill>
                <a:latin typeface="Times New Roman" panose="02020603050405020304" pitchFamily="18" charset="0"/>
                <a:cs typeface="Times New Roman" panose="02020603050405020304" pitchFamily="18" charset="0"/>
              </a:rPr>
            </a:br>
            <a:br>
              <a:rPr lang="en-US" sz="1800" b="0" i="0" u="sng" kern="1200" dirty="0">
                <a:solidFill>
                  <a:schemeClr val="bg2"/>
                </a:solidFill>
                <a:latin typeface="Times New Roman" panose="02020603050405020304" pitchFamily="18" charset="0"/>
                <a:cs typeface="Times New Roman" panose="02020603050405020304" pitchFamily="18" charset="0"/>
              </a:rPr>
            </a:br>
            <a:br>
              <a:rPr lang="en-US" sz="1800" b="0" i="0" u="sng" kern="1200" dirty="0">
                <a:solidFill>
                  <a:schemeClr val="bg2"/>
                </a:solidFill>
                <a:latin typeface="Times New Roman" panose="02020603050405020304" pitchFamily="18" charset="0"/>
                <a:cs typeface="Times New Roman" panose="02020603050405020304" pitchFamily="18" charset="0"/>
              </a:rPr>
            </a:br>
            <a:br>
              <a:rPr lang="en-US" sz="1800" b="0" i="0" u="sng" kern="1200" dirty="0">
                <a:solidFill>
                  <a:schemeClr val="bg2"/>
                </a:solidFill>
                <a:latin typeface="Times New Roman" panose="02020603050405020304" pitchFamily="18" charset="0"/>
                <a:cs typeface="Times New Roman" panose="02020603050405020304" pitchFamily="18" charset="0"/>
              </a:rPr>
            </a:br>
            <a:br>
              <a:rPr lang="en-US" sz="1800" b="0" i="0" u="sng" kern="1200" dirty="0">
                <a:solidFill>
                  <a:schemeClr val="bg2"/>
                </a:solidFill>
                <a:latin typeface="Times New Roman" panose="02020603050405020304" pitchFamily="18" charset="0"/>
                <a:cs typeface="Times New Roman" panose="02020603050405020304" pitchFamily="18" charset="0"/>
              </a:rPr>
            </a:br>
            <a:r>
              <a:rPr lang="en-US" sz="2700" b="0" i="0" u="sng" kern="1200" dirty="0">
                <a:solidFill>
                  <a:schemeClr val="accent3"/>
                </a:solidFill>
                <a:latin typeface="Times New Roman" panose="02020603050405020304" pitchFamily="18" charset="0"/>
                <a:cs typeface="Times New Roman" panose="02020603050405020304" pitchFamily="18" charset="0"/>
              </a:rPr>
              <a:t>Efficiency:-</a:t>
            </a:r>
            <a:br>
              <a:rPr lang="en-US" sz="1800" b="0" i="0" u="sng" kern="1200" dirty="0">
                <a:solidFill>
                  <a:schemeClr val="bg2"/>
                </a:solidFill>
                <a:latin typeface="Times New Roman" panose="02020603050405020304" pitchFamily="18" charset="0"/>
                <a:cs typeface="Times New Roman" panose="02020603050405020304" pitchFamily="18" charset="0"/>
              </a:rPr>
            </a:br>
            <a:r>
              <a:rPr lang="en-US" sz="2000" b="0" i="0" kern="1200" dirty="0">
                <a:solidFill>
                  <a:schemeClr val="bg2"/>
                </a:solidFill>
                <a:latin typeface="Times New Roman" panose="02020603050405020304" pitchFamily="18" charset="0"/>
                <a:cs typeface="Times New Roman" panose="02020603050405020304" pitchFamily="18" charset="0"/>
              </a:rPr>
              <a:t>Every AUREUS substrate having different efficiency because every substrate having different composition .By using chemical ones like : CdTe , CdSe , PbS quantum dots (QD) , substrate can absorb  upto 95% UV light and here we are using crop waste like : dye extracted from the fruits and vegetables ,  have the luminescent particles can absorb upto 80% UV light . efficiency of the photovoltaic strips that we are using for Demo  is 25% approx.  </a:t>
            </a:r>
            <a:br>
              <a:rPr lang="en-US" sz="2000" b="0" i="0" kern="1200" dirty="0">
                <a:solidFill>
                  <a:schemeClr val="bg2"/>
                </a:solidFill>
                <a:latin typeface="+mj-lt"/>
                <a:ea typeface="+mj-ea"/>
                <a:cs typeface="+mj-cs"/>
              </a:rPr>
            </a:br>
            <a:br>
              <a:rPr lang="en-US" sz="1800" b="0" i="0" kern="1200" dirty="0">
                <a:solidFill>
                  <a:schemeClr val="bg2"/>
                </a:solidFill>
                <a:latin typeface="+mj-lt"/>
                <a:ea typeface="+mj-ea"/>
                <a:cs typeface="+mj-cs"/>
              </a:rPr>
            </a:br>
            <a:br>
              <a:rPr lang="en-US" sz="1800" b="0" i="0" kern="1200" dirty="0">
                <a:solidFill>
                  <a:schemeClr val="bg2"/>
                </a:solidFill>
                <a:latin typeface="+mj-lt"/>
                <a:ea typeface="+mj-ea"/>
                <a:cs typeface="+mj-cs"/>
              </a:rPr>
            </a:br>
            <a:r>
              <a:rPr lang="en-US" sz="1800" b="0" i="0" kern="1200" dirty="0">
                <a:solidFill>
                  <a:schemeClr val="bg2"/>
                </a:solidFill>
                <a:latin typeface="+mj-lt"/>
                <a:ea typeface="+mj-ea"/>
                <a:cs typeface="+mj-cs"/>
              </a:rPr>
              <a:t>      </a:t>
            </a:r>
          </a:p>
        </p:txBody>
      </p:sp>
      <p:pic>
        <p:nvPicPr>
          <p:cNvPr id="14" name="Picture 13">
            <a:extLst>
              <a:ext uri="{FF2B5EF4-FFF2-40B4-BE49-F238E27FC236}">
                <a16:creationId xmlns:a16="http://schemas.microsoft.com/office/drawing/2014/main" id="{5EE5A1DD-309F-46EC-85A9-8D17A3F38A1C}"/>
              </a:ext>
            </a:extLst>
          </p:cNvPr>
          <p:cNvPicPr>
            <a:picLocks noChangeAspect="1"/>
          </p:cNvPicPr>
          <p:nvPr/>
        </p:nvPicPr>
        <p:blipFill rotWithShape="1">
          <a:blip r:embed="rId3"/>
          <a:srcRect t="32476" b="25388"/>
          <a:stretch/>
        </p:blipFill>
        <p:spPr>
          <a:xfrm>
            <a:off x="497053" y="3780104"/>
            <a:ext cx="3183903" cy="2573614"/>
          </a:xfrm>
          <a:prstGeom prst="roundRect">
            <a:avLst>
              <a:gd name="adj" fmla="val 2928"/>
            </a:avLst>
          </a:prstGeom>
          <a:effectLst>
            <a:outerShdw blurRad="50800" dist="50800" dir="5400000" algn="tl" rotWithShape="0">
              <a:srgbClr val="000000">
                <a:alpha val="43000"/>
              </a:srgbClr>
            </a:outerShdw>
          </a:effectLst>
        </p:spPr>
      </p:pic>
      <p:pic>
        <p:nvPicPr>
          <p:cNvPr id="12" name="Picture 11" descr="A picture containing text, table, wooden, case&#10;&#10;Description automatically generated">
            <a:extLst>
              <a:ext uri="{FF2B5EF4-FFF2-40B4-BE49-F238E27FC236}">
                <a16:creationId xmlns:a16="http://schemas.microsoft.com/office/drawing/2014/main" id="{68F3951C-D232-41AF-8255-A3CC09C63023}"/>
              </a:ext>
            </a:extLst>
          </p:cNvPr>
          <p:cNvPicPr>
            <a:picLocks noChangeAspect="1"/>
          </p:cNvPicPr>
          <p:nvPr/>
        </p:nvPicPr>
        <p:blipFill>
          <a:blip r:embed="rId4"/>
          <a:stretch>
            <a:fillRect/>
          </a:stretch>
        </p:blipFill>
        <p:spPr>
          <a:xfrm>
            <a:off x="7899270" y="3780104"/>
            <a:ext cx="3827283" cy="2538463"/>
          </a:xfrm>
          <a:prstGeom prst="roundRect">
            <a:avLst>
              <a:gd name="adj" fmla="val 6907"/>
            </a:avLst>
          </a:prstGeom>
          <a:effectLst>
            <a:outerShdw blurRad="50800" dist="50800" dir="5400000" algn="tl" rotWithShape="0">
              <a:srgbClr val="000000">
                <a:alpha val="43000"/>
              </a:srgbClr>
            </a:outerShdw>
          </a:effectLst>
        </p:spPr>
      </p:pic>
      <p:sp>
        <p:nvSpPr>
          <p:cNvPr id="3" name="AutoShape 2">
            <a:extLst>
              <a:ext uri="{FF2B5EF4-FFF2-40B4-BE49-F238E27FC236}">
                <a16:creationId xmlns:a16="http://schemas.microsoft.com/office/drawing/2014/main" id="{E3812B77-8575-425A-BCFF-E3098D616FA8}"/>
              </a:ext>
            </a:extLst>
          </p:cNvPr>
          <p:cNvSpPr>
            <a:spLocks noChangeAspect="1" noChangeArrowheads="1"/>
          </p:cNvSpPr>
          <p:nvPr/>
        </p:nvSpPr>
        <p:spPr bwMode="auto">
          <a:xfrm>
            <a:off x="5943600" y="371023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a:extLst>
              <a:ext uri="{FF2B5EF4-FFF2-40B4-BE49-F238E27FC236}">
                <a16:creationId xmlns:a16="http://schemas.microsoft.com/office/drawing/2014/main" id="{870C7C01-78FB-4DDD-A170-3EAC154472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TextBox 15">
            <a:extLst>
              <a:ext uri="{FF2B5EF4-FFF2-40B4-BE49-F238E27FC236}">
                <a16:creationId xmlns:a16="http://schemas.microsoft.com/office/drawing/2014/main" id="{53EA7F50-C05E-4239-AC13-35525646AEA6}"/>
              </a:ext>
            </a:extLst>
          </p:cNvPr>
          <p:cNvSpPr txBox="1"/>
          <p:nvPr/>
        </p:nvSpPr>
        <p:spPr>
          <a:xfrm>
            <a:off x="3606540" y="3780104"/>
            <a:ext cx="3827283" cy="923330"/>
          </a:xfrm>
          <a:prstGeom prst="rect">
            <a:avLst/>
          </a:prstGeom>
          <a:noFill/>
        </p:spPr>
        <p:txBody>
          <a:bodyPr wrap="square">
            <a:spAutoFit/>
          </a:bodyPr>
          <a:lstStyle/>
          <a:p>
            <a:pPr>
              <a:spcAft>
                <a:spcPts val="600"/>
              </a:spcAft>
            </a:pPr>
            <a:r>
              <a:rPr lang="en-IN" dirty="0">
                <a:solidFill>
                  <a:srgbClr val="C00000"/>
                </a:solidFill>
              </a:rPr>
              <a:t>****</a:t>
            </a:r>
            <a:r>
              <a:rPr lang="en-IN" dirty="0">
                <a:solidFill>
                  <a:srgbClr val="C00000"/>
                </a:solidFill>
                <a:latin typeface="Times New Roman" panose="02020603050405020304" pitchFamily="18" charset="0"/>
                <a:cs typeface="Times New Roman" panose="02020603050405020304" pitchFamily="18" charset="0"/>
              </a:rPr>
              <a:t>Proof of testing: Performance of the substrate with extracted dye from Tomato (Lycopersicum Esculentum) </a:t>
            </a:r>
          </a:p>
        </p:txBody>
      </p:sp>
      <p:sp>
        <p:nvSpPr>
          <p:cNvPr id="18" name="TextBox 17">
            <a:extLst>
              <a:ext uri="{FF2B5EF4-FFF2-40B4-BE49-F238E27FC236}">
                <a16:creationId xmlns:a16="http://schemas.microsoft.com/office/drawing/2014/main" id="{E8DC8998-A970-414F-AB3A-03E5C35AF65E}"/>
              </a:ext>
            </a:extLst>
          </p:cNvPr>
          <p:cNvSpPr txBox="1"/>
          <p:nvPr/>
        </p:nvSpPr>
        <p:spPr>
          <a:xfrm>
            <a:off x="4178009" y="5182740"/>
            <a:ext cx="3183903" cy="923330"/>
          </a:xfrm>
          <a:prstGeom prst="rect">
            <a:avLst/>
          </a:prstGeom>
          <a:noFill/>
        </p:spPr>
        <p:txBody>
          <a:bodyPr wrap="square">
            <a:spAutoFit/>
          </a:bodyPr>
          <a:lstStyle/>
          <a:p>
            <a:pPr>
              <a:spcAft>
                <a:spcPts val="600"/>
              </a:spcAft>
            </a:pPr>
            <a:r>
              <a:rPr lang="en-IN" dirty="0">
                <a:solidFill>
                  <a:srgbClr val="C00000"/>
                </a:solidFill>
                <a:latin typeface="Times New Roman" panose="02020603050405020304" pitchFamily="18" charset="0"/>
                <a:cs typeface="Times New Roman" panose="02020603050405020304" pitchFamily="18" charset="0"/>
              </a:rPr>
              <a:t>****Resin with luminescent  dye extracted from tomato gave the substrate a reddish hue. </a:t>
            </a:r>
            <a:endParaRPr lang="en-IN" dirty="0"/>
          </a:p>
        </p:txBody>
      </p:sp>
      <p:sp>
        <p:nvSpPr>
          <p:cNvPr id="26" name="TextBox 25">
            <a:extLst>
              <a:ext uri="{FF2B5EF4-FFF2-40B4-BE49-F238E27FC236}">
                <a16:creationId xmlns:a16="http://schemas.microsoft.com/office/drawing/2014/main" id="{FD93D36F-BB1F-4E6C-A5CE-DA553F7C5E94}"/>
              </a:ext>
            </a:extLst>
          </p:cNvPr>
          <p:cNvSpPr txBox="1"/>
          <p:nvPr/>
        </p:nvSpPr>
        <p:spPr>
          <a:xfrm>
            <a:off x="561682" y="3019154"/>
            <a:ext cx="9916998" cy="400110"/>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2"/>
                </a:solidFill>
                <a:latin typeface="Times New Roman" panose="02020603050405020304" pitchFamily="18" charset="0"/>
                <a:cs typeface="Times New Roman" panose="02020603050405020304" pitchFamily="18" charset="0"/>
              </a:rPr>
              <a:t>A 3</a:t>
            </a:r>
            <a:r>
              <a:rPr lang="en-IN" dirty="0">
                <a:solidFill>
                  <a:schemeClr val="bg2"/>
                </a:solidFill>
                <a:latin typeface="Times New Roman" panose="02020603050405020304" pitchFamily="18" charset="0"/>
                <a:cs typeface="Times New Roman" panose="02020603050405020304" pitchFamily="18" charset="0"/>
              </a:rPr>
              <a:t>-by-2-foot panel can produce 10,000 mAh electrical power in a day approximately.</a:t>
            </a:r>
            <a:r>
              <a:rPr lang="en-IN" sz="2000" dirty="0">
                <a:solidFill>
                  <a:schemeClr val="bg2"/>
                </a:solidFill>
                <a:latin typeface="Times New Roman" panose="02020603050405020304" pitchFamily="18" charset="0"/>
                <a:cs typeface="Times New Roman" panose="02020603050405020304" pitchFamily="18" charset="0"/>
              </a:rPr>
              <a:t> </a:t>
            </a:r>
            <a:endParaRPr lang="en-US"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82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80000">
              <a:schemeClr val="bg2">
                <a:tint val="94000"/>
                <a:satMod val="80000"/>
                <a:lumMod val="80000"/>
                <a:lumOff val="20000"/>
              </a:schemeClr>
            </a:gs>
            <a:gs pos="18000">
              <a:schemeClr val="accent1">
                <a:lumMod val="40000"/>
                <a:lumOff val="60000"/>
              </a:schemeClr>
            </a:gs>
            <a:gs pos="32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EE97EB56-71F6-435D-9037-EA7884A0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1806AA6E-8227-4323-8975-4F0224F11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TextBox 11">
            <a:extLst>
              <a:ext uri="{FF2B5EF4-FFF2-40B4-BE49-F238E27FC236}">
                <a16:creationId xmlns:a16="http://schemas.microsoft.com/office/drawing/2014/main" id="{0EB7F96A-894A-42E5-BC6A-05B1A3929BCB}"/>
              </a:ext>
            </a:extLst>
          </p:cNvPr>
          <p:cNvSpPr txBox="1"/>
          <p:nvPr/>
        </p:nvSpPr>
        <p:spPr>
          <a:xfrm>
            <a:off x="4328131" y="1327593"/>
            <a:ext cx="2903256" cy="586380"/>
          </a:xfrm>
          <a:prstGeom prst="rect">
            <a:avLst/>
          </a:prstGeom>
        </p:spPr>
        <p:txBody>
          <a:bodyPr vert="horz" lIns="91440" tIns="45720" rIns="91440" bIns="45720" rtlCol="0" anchor="b">
            <a:normAutofit/>
          </a:bodyPr>
          <a:lstStyle/>
          <a:p>
            <a:pPr fontAlgn="base">
              <a:lnSpc>
                <a:spcPct val="90000"/>
              </a:lnSpc>
              <a:spcBef>
                <a:spcPct val="0"/>
              </a:spcBef>
              <a:spcAft>
                <a:spcPts val="600"/>
              </a:spcAft>
            </a:pPr>
            <a:r>
              <a:rPr lang="en-US" sz="3200" u="sng" dirty="0">
                <a:solidFill>
                  <a:srgbClr val="C00000"/>
                </a:solidFill>
                <a:latin typeface="Times New Roman" panose="02020603050405020304" pitchFamily="18" charset="0"/>
                <a:ea typeface="+mj-ea"/>
                <a:cs typeface="Times New Roman" panose="02020603050405020304" pitchFamily="18" charset="0"/>
              </a:rPr>
              <a:t>Cost Analysis</a:t>
            </a:r>
            <a:endParaRPr lang="en-US" sz="3200" b="0" i="0" u="sng" kern="1200" dirty="0">
              <a:solidFill>
                <a:srgbClr val="C00000"/>
              </a:solidFill>
              <a:latin typeface="Times New Roman" panose="02020603050405020304" pitchFamily="18" charset="0"/>
              <a:ea typeface="+mj-ea"/>
              <a:cs typeface="Times New Roman" panose="02020603050405020304" pitchFamily="18" charset="0"/>
            </a:endParaRPr>
          </a:p>
        </p:txBody>
      </p:sp>
      <p:pic>
        <p:nvPicPr>
          <p:cNvPr id="14" name="Picture 13" descr="Logo&#10;&#10;Description automatically generated">
            <a:extLst>
              <a:ext uri="{FF2B5EF4-FFF2-40B4-BE49-F238E27FC236}">
                <a16:creationId xmlns:a16="http://schemas.microsoft.com/office/drawing/2014/main" id="{A762EA05-813E-4782-AE27-6CE7FECD464C}"/>
              </a:ext>
            </a:extLst>
          </p:cNvPr>
          <p:cNvPicPr>
            <a:picLocks noChangeAspect="1"/>
          </p:cNvPicPr>
          <p:nvPr/>
        </p:nvPicPr>
        <p:blipFill>
          <a:blip r:embed="rId3">
            <a:duotone>
              <a:prstClr val="black"/>
              <a:schemeClr val="tx1">
                <a:tint val="45000"/>
                <a:satMod val="400000"/>
              </a:schemeClr>
            </a:duotone>
          </a:blip>
          <a:stretch>
            <a:fillRect/>
          </a:stretch>
        </p:blipFill>
        <p:spPr>
          <a:xfrm>
            <a:off x="855724" y="517661"/>
            <a:ext cx="1802420" cy="1800190"/>
          </a:xfrm>
          <a:prstGeom prst="rect">
            <a:avLst/>
          </a:prstGeom>
        </p:spPr>
      </p:pic>
      <p:pic>
        <p:nvPicPr>
          <p:cNvPr id="16" name="Picture 15" descr="A picture containing arrow&#10;&#10;Description automatically generated">
            <a:extLst>
              <a:ext uri="{FF2B5EF4-FFF2-40B4-BE49-F238E27FC236}">
                <a16:creationId xmlns:a16="http://schemas.microsoft.com/office/drawing/2014/main" id="{7D172A1E-5098-404D-A8D3-F6076B4A0159}"/>
              </a:ext>
            </a:extLst>
          </p:cNvPr>
          <p:cNvPicPr>
            <a:picLocks noChangeAspect="1"/>
          </p:cNvPicPr>
          <p:nvPr/>
        </p:nvPicPr>
        <p:blipFill>
          <a:blip r:embed="rId4"/>
          <a:stretch>
            <a:fillRect/>
          </a:stretch>
        </p:blipFill>
        <p:spPr>
          <a:xfrm>
            <a:off x="8900258" y="705261"/>
            <a:ext cx="1985866" cy="2018611"/>
          </a:xfrm>
          <a:prstGeom prst="rect">
            <a:avLst/>
          </a:prstGeom>
          <a:noFill/>
        </p:spPr>
      </p:pic>
      <p:graphicFrame>
        <p:nvGraphicFramePr>
          <p:cNvPr id="3" name="Table 2">
            <a:extLst>
              <a:ext uri="{FF2B5EF4-FFF2-40B4-BE49-F238E27FC236}">
                <a16:creationId xmlns:a16="http://schemas.microsoft.com/office/drawing/2014/main" id="{50015AA2-8AD6-48C6-888C-137CD2708704}"/>
              </a:ext>
            </a:extLst>
          </p:cNvPr>
          <p:cNvGraphicFramePr>
            <a:graphicFrameLocks noGrp="1"/>
          </p:cNvGraphicFramePr>
          <p:nvPr>
            <p:extLst>
              <p:ext uri="{D42A27DB-BD31-4B8C-83A1-F6EECF244321}">
                <p14:modId xmlns:p14="http://schemas.microsoft.com/office/powerpoint/2010/main" val="2671951546"/>
              </p:ext>
            </p:extLst>
          </p:nvPr>
        </p:nvGraphicFramePr>
        <p:xfrm>
          <a:off x="2658144" y="2740794"/>
          <a:ext cx="6275353" cy="2786669"/>
        </p:xfrm>
        <a:graphic>
          <a:graphicData uri="http://schemas.openxmlformats.org/drawingml/2006/table">
            <a:tbl>
              <a:tblPr firstRow="1" firstCol="1" bandRow="1">
                <a:tableStyleId>{5C22544A-7EE6-4342-B048-85BDC9FD1C3A}</a:tableStyleId>
              </a:tblPr>
              <a:tblGrid>
                <a:gridCol w="668392">
                  <a:extLst>
                    <a:ext uri="{9D8B030D-6E8A-4147-A177-3AD203B41FA5}">
                      <a16:colId xmlns:a16="http://schemas.microsoft.com/office/drawing/2014/main" val="2264407338"/>
                    </a:ext>
                  </a:extLst>
                </a:gridCol>
                <a:gridCol w="1401740">
                  <a:extLst>
                    <a:ext uri="{9D8B030D-6E8A-4147-A177-3AD203B41FA5}">
                      <a16:colId xmlns:a16="http://schemas.microsoft.com/office/drawing/2014/main" val="44818752"/>
                    </a:ext>
                  </a:extLst>
                </a:gridCol>
                <a:gridCol w="968487">
                  <a:extLst>
                    <a:ext uri="{9D8B030D-6E8A-4147-A177-3AD203B41FA5}">
                      <a16:colId xmlns:a16="http://schemas.microsoft.com/office/drawing/2014/main" val="3256670744"/>
                    </a:ext>
                  </a:extLst>
                </a:gridCol>
                <a:gridCol w="1834994">
                  <a:extLst>
                    <a:ext uri="{9D8B030D-6E8A-4147-A177-3AD203B41FA5}">
                      <a16:colId xmlns:a16="http://schemas.microsoft.com/office/drawing/2014/main" val="3821145932"/>
                    </a:ext>
                  </a:extLst>
                </a:gridCol>
                <a:gridCol w="1401740">
                  <a:extLst>
                    <a:ext uri="{9D8B030D-6E8A-4147-A177-3AD203B41FA5}">
                      <a16:colId xmlns:a16="http://schemas.microsoft.com/office/drawing/2014/main" val="4139099592"/>
                    </a:ext>
                  </a:extLst>
                </a:gridCol>
              </a:tblGrid>
              <a:tr h="209045">
                <a:tc>
                  <a:txBody>
                    <a:bodyPr/>
                    <a:lstStyle/>
                    <a:p>
                      <a:pPr algn="l">
                        <a:lnSpc>
                          <a:spcPct val="107000"/>
                        </a:lnSpc>
                        <a:spcAft>
                          <a:spcPts val="800"/>
                        </a:spcAft>
                      </a:pPr>
                      <a:r>
                        <a:rPr lang="en-US" sz="1200">
                          <a:effectLst/>
                        </a:rPr>
                        <a:t>S.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COMPONENTS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QUANTITY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SPECIFICATIONS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COST (RS.)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3188180"/>
                  </a:ext>
                </a:extLst>
              </a:tr>
              <a:tr h="429604">
                <a:tc>
                  <a:txBody>
                    <a:bodyPr/>
                    <a:lstStyle/>
                    <a:p>
                      <a:pPr algn="l">
                        <a:lnSpc>
                          <a:spcPct val="107000"/>
                        </a:lnSpc>
                        <a:spcAft>
                          <a:spcPts val="8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Resins A&amp;B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250gm per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Transparent Epoxy Resins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1039189320"/>
                  </a:ext>
                </a:extLst>
              </a:tr>
              <a:tr h="429604">
                <a:tc>
                  <a:txBody>
                    <a:bodyPr/>
                    <a:lstStyle/>
                    <a:p>
                      <a:pPr algn="l">
                        <a:lnSpc>
                          <a:spcPct val="107000"/>
                        </a:lnSpc>
                        <a:spcAft>
                          <a:spcPts val="80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Photovoltaic cell strips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803133830"/>
                  </a:ext>
                </a:extLst>
              </a:tr>
              <a:tr h="429604">
                <a:tc>
                  <a:txBody>
                    <a:bodyPr/>
                    <a:lstStyle/>
                    <a:p>
                      <a:pPr algn="l">
                        <a:lnSpc>
                          <a:spcPct val="107000"/>
                        </a:lnSpc>
                        <a:spcAft>
                          <a:spcPts val="800"/>
                        </a:spcAft>
                      </a:pPr>
                      <a:r>
                        <a:rPr lang="en-US"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Voltage regulator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dirty="0">
                          <a:solidFill>
                            <a:srgbClr val="92D050"/>
                          </a:solidFill>
                          <a:effectLst/>
                        </a:rPr>
                        <a:t>1</a:t>
                      </a:r>
                      <a:endParaRPr lang="en-IN" sz="1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Microcontroller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1050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1252043767"/>
                  </a:ext>
                </a:extLst>
              </a:tr>
              <a:tr h="209188">
                <a:tc>
                  <a:txBody>
                    <a:bodyPr/>
                    <a:lstStyle/>
                    <a:p>
                      <a:pPr algn="l">
                        <a:lnSpc>
                          <a:spcPct val="107000"/>
                        </a:lnSpc>
                        <a:spcAft>
                          <a:spcPts val="800"/>
                        </a:spcAft>
                      </a:pPr>
                      <a:r>
                        <a:rPr lang="en-US"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DC motor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3v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3952250308"/>
                  </a:ext>
                </a:extLst>
              </a:tr>
              <a:tr h="650020">
                <a:tc>
                  <a:txBody>
                    <a:bodyPr/>
                    <a:lstStyle/>
                    <a:p>
                      <a:pPr algn="l">
                        <a:lnSpc>
                          <a:spcPct val="107000"/>
                        </a:lnSpc>
                        <a:spcAft>
                          <a:spcPts val="800"/>
                        </a:spcAft>
                      </a:pPr>
                      <a:r>
                        <a:rPr lang="en-US"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Transparent silicone rubber sheet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945235918"/>
                  </a:ext>
                </a:extLst>
              </a:tr>
              <a:tr h="429604">
                <a:tc>
                  <a:txBody>
                    <a:bodyPr/>
                    <a:lstStyle/>
                    <a:p>
                      <a:pPr algn="l">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                      Total cost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dirty="0">
                          <a:effectLst/>
                        </a:rPr>
                        <a:t>3550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3824987463"/>
                  </a:ext>
                </a:extLst>
              </a:tr>
            </a:tbl>
          </a:graphicData>
        </a:graphic>
      </p:graphicFrame>
    </p:spTree>
    <p:extLst>
      <p:ext uri="{BB962C8B-B14F-4D97-AF65-F5344CB8AC3E}">
        <p14:creationId xmlns:p14="http://schemas.microsoft.com/office/powerpoint/2010/main" val="361224287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11">
      <a:dk1>
        <a:srgbClr val="FFFFFF"/>
      </a:dk1>
      <a:lt1>
        <a:srgbClr val="97BAFF"/>
      </a:lt1>
      <a:dk2>
        <a:srgbClr val="FFFFFF"/>
      </a:dk2>
      <a:lt2>
        <a:srgbClr val="002060"/>
      </a:lt2>
      <a:accent1>
        <a:srgbClr val="70186D"/>
      </a:accent1>
      <a:accent2>
        <a:srgbClr val="B31166"/>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View</Template>
  <TotalTime>542</TotalTime>
  <Words>1385</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futura</vt:lpstr>
      <vt:lpstr>Open Sans</vt:lpstr>
      <vt:lpstr>Times New Roman</vt:lpstr>
      <vt:lpstr>Wingdings</vt:lpstr>
      <vt:lpstr>Wingdings 3</vt:lpstr>
      <vt:lpstr>Ion Boardroom</vt:lpstr>
      <vt:lpstr>AUREUS: AURORA RENEWABLE ENERGY &amp; UV SEQUESTRATION  </vt:lpstr>
      <vt:lpstr>PowerPoint Presentation</vt:lpstr>
      <vt:lpstr>Solar panel is used normally for photo-voltaic module. A PV module is an assembly of photo-voltaic cells mounted in a framework for installation. In Photo-voltaic cells semiconductor is used which convert mostly visible range of sunlight into electrical energy and generate direct current electricity but it is unable to converts other ranges of radiation like :-ultra violet radiation etc. And by using this AUREUS devices with solar technology we can also convert UV light to visible range radiation to electrical energy.   </vt:lpstr>
      <vt:lpstr>Present Applications:- The AUREUS system is an evolution for walls/windows, in AUREUS tech we form a substrate comprising photoluminescent elements  that absorb UV radiation . In certain aspects the photoluminescent elements are dispersed on or in a material form transparent film which is favourable for windows by cost and for environment .    </vt:lpstr>
      <vt:lpstr>Execution:- </vt:lpstr>
      <vt:lpstr> </vt:lpstr>
      <vt:lpstr>PowerPoint Presentation</vt:lpstr>
      <vt:lpstr>         Efficiency:- Every AUREUS substrate having different efficiency because every substrate having different composition .By using chemical ones like : CdTe , CdSe , PbS quantum dots (QD) , substrate can absorb  upto 95% UV light and here we are using crop waste like : dye extracted from the fruits and vegetables ,  have the luminescent particles can absorb upto 80% UV light . efficiency of the photovoltaic strips that we are using for Demo  is 25% approx.           </vt:lpstr>
      <vt:lpstr>PowerPoint Presentation</vt:lpstr>
      <vt:lpstr>Benefits:-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AUREUS: AURORA RENEWABLE ENERGY &amp; UV SEQUESTRATION  </dc:title>
  <dc:creator>Dashrath prajapat</dc:creator>
  <cp:lastModifiedBy>dashrath  prajapat</cp:lastModifiedBy>
  <cp:revision>28</cp:revision>
  <dcterms:created xsi:type="dcterms:W3CDTF">2021-01-23T04:45:22Z</dcterms:created>
  <dcterms:modified xsi:type="dcterms:W3CDTF">2022-11-23T20:15:02Z</dcterms:modified>
</cp:coreProperties>
</file>