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9127"/>
    <a:srgbClr val="6BA42C"/>
    <a:srgbClr val="008A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48" y="5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Shipment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0.78</c:v>
                </c:pt>
                <c:pt idx="1">
                  <c:v>0.8</c:v>
                </c:pt>
                <c:pt idx="2">
                  <c:v>0.86</c:v>
                </c:pt>
                <c:pt idx="3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FE-4DEB-A974-F678F9CBC6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6912463"/>
        <c:axId val="812354271"/>
      </c:barChart>
      <c:catAx>
        <c:axId val="816912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2354271"/>
        <c:crosses val="autoZero"/>
        <c:auto val="1"/>
        <c:lblAlgn val="ctr"/>
        <c:lblOffset val="100"/>
        <c:noMultiLvlLbl val="0"/>
      </c:catAx>
      <c:valAx>
        <c:axId val="812354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6912463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Before 9 AM</c:v>
                </c:pt>
                <c:pt idx="1">
                  <c:v>9 AM - 12 PM</c:v>
                </c:pt>
                <c:pt idx="2">
                  <c:v>12 PM - 4 PM</c:v>
                </c:pt>
                <c:pt idx="3">
                  <c:v>4 PM - 7 PM</c:v>
                </c:pt>
                <c:pt idx="4">
                  <c:v>After 7 PM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0.5</c:v>
                </c:pt>
                <c:pt idx="1">
                  <c:v>0.3</c:v>
                </c:pt>
                <c:pt idx="2">
                  <c:v>0.1</c:v>
                </c:pt>
                <c:pt idx="3">
                  <c:v>0.05</c:v>
                </c:pt>
                <c:pt idx="4">
                  <c:v>0.05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5C7-4913-A1AD-37715B13E3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49747615"/>
        <c:axId val="949748031"/>
      </c:lineChart>
      <c:catAx>
        <c:axId val="949747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9748031"/>
        <c:crosses val="autoZero"/>
        <c:auto val="1"/>
        <c:lblAlgn val="ctr"/>
        <c:lblOffset val="100"/>
        <c:noMultiLvlLbl val="0"/>
      </c:catAx>
      <c:valAx>
        <c:axId val="949748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9747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Satisfaction Rate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2.2999999999999998</c:v>
                </c:pt>
                <c:pt idx="1">
                  <c:v>2.5</c:v>
                </c:pt>
                <c:pt idx="2">
                  <c:v>4</c:v>
                </c:pt>
                <c:pt idx="3">
                  <c:v>4.5999999999999996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EC-4A56-80E7-0B876A5379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14099007"/>
        <c:axId val="814099423"/>
      </c:lineChart>
      <c:catAx>
        <c:axId val="8140990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4099423"/>
        <c:crosses val="autoZero"/>
        <c:auto val="1"/>
        <c:lblAlgn val="ctr"/>
        <c:lblOffset val="100"/>
        <c:noMultiLvlLbl val="0"/>
      </c:catAx>
      <c:valAx>
        <c:axId val="814099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40990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841C-4FA4-975D-682EE544FB0E}"/>
              </c:ext>
            </c:extLst>
          </c:dPt>
          <c:dPt>
            <c:idx val="1"/>
            <c:bubble3D val="0"/>
            <c:spPr>
              <a:solidFill>
                <a:schemeClr val="accent5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41C-4FA4-975D-682EE544FB0E}"/>
              </c:ext>
            </c:extLst>
          </c:dPt>
          <c:dPt>
            <c:idx val="2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841C-4FA4-975D-682EE544FB0E}"/>
              </c:ext>
            </c:extLst>
          </c:dPt>
          <c:dPt>
            <c:idx val="3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41C-4FA4-975D-682EE544FB0E}"/>
              </c:ext>
            </c:extLst>
          </c:dPt>
          <c:cat>
            <c:strRef>
              <c:f>Sheet1!$A$2:$A$5</c:f>
              <c:strCache>
                <c:ptCount val="4"/>
                <c:pt idx="0">
                  <c:v>Offer live chat support</c:v>
                </c:pt>
                <c:pt idx="1">
                  <c:v>Share more step-by-step guides and tutorials</c:v>
                </c:pt>
                <c:pt idx="2">
                  <c:v>Extend support hours</c:v>
                </c:pt>
                <c:pt idx="3">
                  <c:v>Other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0.41</c:v>
                </c:pt>
                <c:pt idx="1">
                  <c:v>0.3</c:v>
                </c:pt>
                <c:pt idx="2">
                  <c:v>0.19</c:v>
                </c:pt>
                <c:pt idx="3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1C-4FA4-975D-682EE544FB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4dd7cba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4dd7cba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4dd7cba7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4dd7cba7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4dd7cba79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4dd7cba79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4dd7cba79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4dd7cba79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4dd7cba79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4dd7cba79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4dd7cba79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4dd7cba79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2" name="Google Shape;52;p13"/>
          <p:cNvGrpSpPr/>
          <p:nvPr/>
        </p:nvGrpSpPr>
        <p:grpSpPr>
          <a:xfrm>
            <a:off x="28075" y="-1"/>
            <a:ext cx="9115906" cy="5106931"/>
            <a:chOff x="78750" y="75450"/>
            <a:chExt cx="8986500" cy="4992600"/>
          </a:xfrm>
        </p:grpSpPr>
        <p:sp>
          <p:nvSpPr>
            <p:cNvPr id="53" name="Google Shape;53;p13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w="76200" cap="flat" cmpd="sng">
              <a:solidFill>
                <a:srgbClr val="6AA8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w="19050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55;p13"/>
          <p:cNvSpPr txBox="1"/>
          <p:nvPr/>
        </p:nvSpPr>
        <p:spPr>
          <a:xfrm>
            <a:off x="248900" y="4323075"/>
            <a:ext cx="7773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1175" y="4418100"/>
            <a:ext cx="719250" cy="52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14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62" name="Google Shape;62;p14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w="76200" cap="flat" cmpd="sng">
              <a:solidFill>
                <a:srgbClr val="6AA8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w="19050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14"/>
          <p:cNvSpPr txBox="1"/>
          <p:nvPr/>
        </p:nvSpPr>
        <p:spPr>
          <a:xfrm>
            <a:off x="344500" y="1907125"/>
            <a:ext cx="8643300" cy="17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b="1">
                <a:solidFill>
                  <a:srgbClr val="6AA84F"/>
                </a:solidFill>
              </a:rPr>
              <a:t>Plant Pals </a:t>
            </a:r>
            <a:endParaRPr sz="5200" b="1">
              <a:solidFill>
                <a:srgbClr val="6AA84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b="1">
                <a:solidFill>
                  <a:srgbClr val="6AA84F"/>
                </a:solidFill>
              </a:rPr>
              <a:t>Customer Survey Results</a:t>
            </a:r>
            <a:endParaRPr sz="5200" b="1">
              <a:solidFill>
                <a:srgbClr val="6AA84F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6974" y="236650"/>
            <a:ext cx="2090075" cy="15294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020250" y="3833850"/>
            <a:ext cx="7291800" cy="9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600" b="0" i="0" dirty="0">
                <a:solidFill>
                  <a:srgbClr val="373A3C"/>
                </a:solidFill>
                <a:effectLst/>
                <a:latin typeface="OpenSans"/>
              </a:rPr>
              <a:t>To gauge customer satisfaction with the product and the service, my team surveyed 50 customers over a period of four weeks. </a:t>
            </a:r>
            <a:endParaRPr sz="1200" i="1" dirty="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5"/>
          <p:cNvGrpSpPr/>
          <p:nvPr/>
        </p:nvGrpSpPr>
        <p:grpSpPr>
          <a:xfrm>
            <a:off x="28075" y="-1"/>
            <a:ext cx="9115906" cy="5106931"/>
            <a:chOff x="78750" y="75450"/>
            <a:chExt cx="8986500" cy="4992600"/>
          </a:xfrm>
        </p:grpSpPr>
        <p:sp>
          <p:nvSpPr>
            <p:cNvPr id="72" name="Google Shape;72;p15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w="76200" cap="flat" cmpd="sng">
              <a:solidFill>
                <a:srgbClr val="6AA8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w="19050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15"/>
          <p:cNvSpPr txBox="1"/>
          <p:nvPr/>
        </p:nvSpPr>
        <p:spPr>
          <a:xfrm>
            <a:off x="331225" y="227650"/>
            <a:ext cx="85524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Did your shipment arrive on time?</a:t>
            </a:r>
            <a:endParaRPr sz="1500"/>
          </a:p>
        </p:txBody>
      </p:sp>
      <p:sp>
        <p:nvSpPr>
          <p:cNvPr id="75" name="Google Shape;75;p15"/>
          <p:cNvSpPr txBox="1"/>
          <p:nvPr/>
        </p:nvSpPr>
        <p:spPr>
          <a:xfrm>
            <a:off x="248900" y="4323075"/>
            <a:ext cx="7773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1175" y="4418100"/>
            <a:ext cx="719250" cy="5263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3398625" y="2256925"/>
            <a:ext cx="2374800" cy="3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910825" y="4331982"/>
            <a:ext cx="73932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 dirty="0">
                <a:solidFill>
                  <a:srgbClr val="274E13"/>
                </a:solidFill>
              </a:rPr>
              <a:t>Key takeaways &amp; action items</a:t>
            </a:r>
            <a:r>
              <a:rPr lang="en" sz="1200" dirty="0">
                <a:solidFill>
                  <a:srgbClr val="274E13"/>
                </a:solidFill>
              </a:rPr>
              <a:t>:</a:t>
            </a:r>
            <a:r>
              <a:rPr lang="en" sz="1200" dirty="0">
                <a:solidFill>
                  <a:srgbClr val="38761D"/>
                </a:solidFill>
              </a:rPr>
              <a:t> For the first two weeks, our shipments were below and at 80%. By hiring more delivery drivers and reassessed delivery routes, we made our shipment 86% to 90% arrive on time.</a:t>
            </a:r>
            <a:endParaRPr sz="1200" dirty="0">
              <a:solidFill>
                <a:srgbClr val="38761D"/>
              </a:solidFill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6DC50B5-9CA5-4C0E-9FA8-C407CE1A82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8191865"/>
              </p:ext>
            </p:extLst>
          </p:nvPr>
        </p:nvGraphicFramePr>
        <p:xfrm>
          <a:off x="1559425" y="466809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6"/>
          <p:cNvGrpSpPr/>
          <p:nvPr/>
        </p:nvGrpSpPr>
        <p:grpSpPr>
          <a:xfrm>
            <a:off x="28075" y="-1"/>
            <a:ext cx="9115906" cy="5106931"/>
            <a:chOff x="78750" y="75450"/>
            <a:chExt cx="8986500" cy="4992600"/>
          </a:xfrm>
        </p:grpSpPr>
        <p:sp>
          <p:nvSpPr>
            <p:cNvPr id="85" name="Google Shape;85;p16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w="76200" cap="flat" cmpd="sng">
              <a:solidFill>
                <a:srgbClr val="6AA8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w="19050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16"/>
          <p:cNvSpPr txBox="1"/>
          <p:nvPr/>
        </p:nvSpPr>
        <p:spPr>
          <a:xfrm>
            <a:off x="248900" y="4323075"/>
            <a:ext cx="7773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/>
          </a:p>
        </p:txBody>
      </p:sp>
      <p:sp>
        <p:nvSpPr>
          <p:cNvPr id="88" name="Google Shape;88;p16"/>
          <p:cNvSpPr txBox="1"/>
          <p:nvPr/>
        </p:nvSpPr>
        <p:spPr>
          <a:xfrm>
            <a:off x="910825" y="4253825"/>
            <a:ext cx="72900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 dirty="0">
                <a:solidFill>
                  <a:srgbClr val="274E13"/>
                </a:solidFill>
              </a:rPr>
              <a:t>Key takeaways &amp; action items</a:t>
            </a:r>
            <a:r>
              <a:rPr lang="en" sz="1200" dirty="0">
                <a:solidFill>
                  <a:srgbClr val="274E13"/>
                </a:solidFill>
              </a:rPr>
              <a:t>: 50% of our respondents preferred Before 9 AM time of the day to receive a shipment from Plant Pals.</a:t>
            </a:r>
            <a:endParaRPr sz="1200" dirty="0">
              <a:solidFill>
                <a:srgbClr val="38761D"/>
              </a:solidFill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1175" y="4418100"/>
            <a:ext cx="719250" cy="5263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568950" y="227675"/>
            <a:ext cx="8006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What is your preferred time of day to receive a shipment from Plant Pals?</a:t>
            </a:r>
            <a:endParaRPr sz="150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85DE24F-67E1-4E7F-B2ED-F2A982285A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1094987"/>
              </p:ext>
            </p:extLst>
          </p:nvPr>
        </p:nvGraphicFramePr>
        <p:xfrm>
          <a:off x="1524000" y="539750"/>
          <a:ext cx="5845629" cy="3714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7"/>
          <p:cNvGrpSpPr/>
          <p:nvPr/>
        </p:nvGrpSpPr>
        <p:grpSpPr>
          <a:xfrm>
            <a:off x="28075" y="-1"/>
            <a:ext cx="9115906" cy="5106931"/>
            <a:chOff x="78750" y="75450"/>
            <a:chExt cx="8986500" cy="4992600"/>
          </a:xfrm>
        </p:grpSpPr>
        <p:sp>
          <p:nvSpPr>
            <p:cNvPr id="98" name="Google Shape;98;p17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w="76200" cap="flat" cmpd="sng">
              <a:solidFill>
                <a:srgbClr val="6AA8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w="19050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17"/>
          <p:cNvSpPr txBox="1"/>
          <p:nvPr/>
        </p:nvSpPr>
        <p:spPr>
          <a:xfrm>
            <a:off x="248900" y="4323075"/>
            <a:ext cx="7773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/>
          </a:p>
        </p:txBody>
      </p:sp>
      <p:sp>
        <p:nvSpPr>
          <p:cNvPr id="101" name="Google Shape;101;p17"/>
          <p:cNvSpPr txBox="1"/>
          <p:nvPr/>
        </p:nvSpPr>
        <p:spPr>
          <a:xfrm>
            <a:off x="764425" y="4101425"/>
            <a:ext cx="76224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 dirty="0">
                <a:solidFill>
                  <a:srgbClr val="274E13"/>
                </a:solidFill>
              </a:rPr>
              <a:t>Key takeaways &amp; action items</a:t>
            </a:r>
            <a:r>
              <a:rPr lang="en" sz="1200" dirty="0">
                <a:solidFill>
                  <a:srgbClr val="274E13"/>
                </a:solidFill>
              </a:rPr>
              <a:t>: The first two weeks, our customer were half satisfied on our custumer support. By fixing a software issue that resulted in the customer relations team, our customer satisfaction has raised to 4.5.</a:t>
            </a:r>
            <a:endParaRPr sz="1200" dirty="0">
              <a:solidFill>
                <a:srgbClr val="38761D"/>
              </a:solidFill>
              <a:latin typeface="+mn-lt"/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1175" y="4418100"/>
            <a:ext cx="719250" cy="52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421950" y="144800"/>
            <a:ext cx="83001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On a scale of 1 to 5, with 1 being the lowest and 5 being the highest, how satisfied are you with customer support?</a:t>
            </a:r>
            <a:endParaRPr sz="150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329C79F-1298-4A8B-8D03-31A867B397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9672416"/>
              </p:ext>
            </p:extLst>
          </p:nvPr>
        </p:nvGraphicFramePr>
        <p:xfrm>
          <a:off x="1807028" y="711702"/>
          <a:ext cx="5529943" cy="3324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8"/>
          <p:cNvGrpSpPr/>
          <p:nvPr/>
        </p:nvGrpSpPr>
        <p:grpSpPr>
          <a:xfrm>
            <a:off x="28075" y="-1"/>
            <a:ext cx="9115906" cy="5106931"/>
            <a:chOff x="78750" y="75450"/>
            <a:chExt cx="8986500" cy="4992600"/>
          </a:xfrm>
        </p:grpSpPr>
        <p:sp>
          <p:nvSpPr>
            <p:cNvPr id="110" name="Google Shape;110;p18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w="76200" cap="flat" cmpd="sng">
              <a:solidFill>
                <a:srgbClr val="6AA8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8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w="19050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18"/>
          <p:cNvSpPr txBox="1"/>
          <p:nvPr/>
        </p:nvSpPr>
        <p:spPr>
          <a:xfrm>
            <a:off x="248900" y="4323075"/>
            <a:ext cx="7773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/>
          </a:p>
        </p:txBody>
      </p:sp>
      <p:sp>
        <p:nvSpPr>
          <p:cNvPr id="113" name="Google Shape;113;p18"/>
          <p:cNvSpPr txBox="1"/>
          <p:nvPr/>
        </p:nvSpPr>
        <p:spPr>
          <a:xfrm>
            <a:off x="869100" y="4253825"/>
            <a:ext cx="74880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 dirty="0">
                <a:solidFill>
                  <a:srgbClr val="274E13"/>
                </a:solidFill>
              </a:rPr>
              <a:t>Key takeaways &amp; action items</a:t>
            </a:r>
            <a:r>
              <a:rPr lang="en" sz="1200" dirty="0">
                <a:solidFill>
                  <a:srgbClr val="274E13"/>
                </a:solidFill>
              </a:rPr>
              <a:t>:</a:t>
            </a:r>
            <a:r>
              <a:rPr lang="en" sz="1200" dirty="0">
                <a:solidFill>
                  <a:srgbClr val="38761D"/>
                </a:solidFill>
              </a:rPr>
              <a:t> By understing what they want to improve our services, we sent customers an e-newsletter with a tutorial on caring their plants.</a:t>
            </a:r>
            <a:endParaRPr sz="1200" dirty="0">
              <a:solidFill>
                <a:srgbClr val="38761D"/>
              </a:solidFill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1175" y="4418100"/>
            <a:ext cx="719250" cy="52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/>
        </p:nvSpPr>
        <p:spPr>
          <a:xfrm>
            <a:off x="1621200" y="182625"/>
            <a:ext cx="5983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In general, how do you suggest we improve our customer support?</a:t>
            </a:r>
            <a:endParaRPr sz="150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F5D8C18-F8D2-4510-A332-D23974D660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55813"/>
              </p:ext>
            </p:extLst>
          </p:nvPr>
        </p:nvGraphicFramePr>
        <p:xfrm>
          <a:off x="1524000" y="539749"/>
          <a:ext cx="5617029" cy="34271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9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123" name="Google Shape;123;p19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w="76200" cap="flat" cmpd="sng">
              <a:solidFill>
                <a:srgbClr val="6AA8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9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w="19050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2923" y="4208075"/>
            <a:ext cx="916325" cy="67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/>
          <p:nvPr/>
        </p:nvSpPr>
        <p:spPr>
          <a:xfrm>
            <a:off x="683400" y="865325"/>
            <a:ext cx="7777200" cy="37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PH" sz="1300" dirty="0">
                <a:solidFill>
                  <a:srgbClr val="38761D"/>
                </a:solidFill>
              </a:rPr>
              <a:t>By hiring delivery drivers and reassessing deliver routes, our shipments arrived on time increases from 78% to 90%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sz="1400" dirty="0">
                <a:solidFill>
                  <a:srgbClr val="5F9127"/>
                </a:solidFill>
              </a:rPr>
              <a:t>By fixing a software issue that resulted in the customer relations team, our customer satisfaction has raised to 4.5.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sz="1400" dirty="0">
                <a:solidFill>
                  <a:srgbClr val="38761D"/>
                </a:solidFill>
              </a:rPr>
              <a:t>By understingour customers needs, we started and sent them an e-newsletter with a tutorial on caring for their plats.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38761D"/>
                </a:solidFill>
              </a:rPr>
              <a:t>By resolvig these issues before our officail lauch, we are now ready to lauch our product.</a:t>
            </a:r>
            <a:endParaRPr lang="en" sz="1400" dirty="0">
              <a:solidFill>
                <a:srgbClr val="274E13"/>
              </a:solidFill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sz="1300" dirty="0">
              <a:solidFill>
                <a:srgbClr val="38761D"/>
              </a:solidFill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325900" y="217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6AA84F"/>
                </a:solidFill>
              </a:rPr>
              <a:t>Conclusion and next steps</a:t>
            </a:r>
            <a:endParaRPr sz="27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321</Words>
  <Application>Microsoft Office PowerPoint</Application>
  <PresentationFormat>On-screen Show (16:9)</PresentationFormat>
  <Paragraphs>20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OpenSans</vt:lpstr>
      <vt:lpstr>Open Sans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Veneskey</dc:creator>
  <cp:lastModifiedBy>mattiregojos@gmail.com</cp:lastModifiedBy>
  <cp:revision>7</cp:revision>
  <dcterms:modified xsi:type="dcterms:W3CDTF">2021-06-04T08:32:37Z</dcterms:modified>
</cp:coreProperties>
</file>