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5143500" type="screen16x9"/>
  <p:notesSz cx="6858000" cy="9144000"/>
  <p:embeddedFontLst>
    <p:embeddedFont>
      <p:font typeface="Roboto Medium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F13202-9DB7-4388-9CF8-4D3C1B32CB54}">
  <a:tblStyle styleId="{D9F13202-9DB7-4388-9CF8-4D3C1B32CB5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53" d="100"/>
          <a:sy n="53" d="100"/>
        </p:scale>
        <p:origin x="32" y="6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34627cd3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d234627cd3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234627cd3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d234627cd3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234627c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d234627c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234627cd3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d234627cd3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234627cd3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d234627cd3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5"/>
          <p:cNvGraphicFramePr/>
          <p:nvPr>
            <p:extLst>
              <p:ext uri="{D42A27DB-BD31-4B8C-83A1-F6EECF244321}">
                <p14:modId xmlns:p14="http://schemas.microsoft.com/office/powerpoint/2010/main" val="728407869"/>
              </p:ext>
            </p:extLst>
          </p:nvPr>
        </p:nvGraphicFramePr>
        <p:xfrm>
          <a:off x="0" y="426326"/>
          <a:ext cx="9143975" cy="4799527"/>
        </p:xfrm>
        <a:graphic>
          <a:graphicData uri="http://schemas.openxmlformats.org/drawingml/2006/table">
            <a:tbl>
              <a:tblPr>
                <a:noFill/>
                <a:tableStyleId>{D9F13202-9DB7-4388-9CF8-4D3C1B32CB54}</a:tableStyleId>
              </a:tblPr>
              <a:tblGrid>
                <a:gridCol w="1207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8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3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68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strike="noStrike" cap="none"/>
                        <a:t>Stakeholder</a:t>
                      </a:r>
                      <a:endParaRPr sz="800" u="none" strike="noStrike" cap="none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Role (Related to project)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Involvement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Impact</a:t>
                      </a:r>
                      <a:endParaRPr sz="11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Power or Influence (H/M/L)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Interest (H/M/L)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Engagement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2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PH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Director of Product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PH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sponsor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PH" sz="1000" dirty="0"/>
                        <a:t>Resources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PH" sz="1000" dirty="0"/>
                        <a:t>High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PH" sz="1000" u="none" strike="noStrike" cap="none" dirty="0"/>
                        <a:t>H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PH" sz="1000" u="none" strike="noStrike" cap="none" dirty="0"/>
                        <a:t>H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PH" sz="1000" u="none" strike="noStrike" cap="none" dirty="0"/>
                        <a:t>Manage closely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PH" sz="1000" u="none" strike="noStrike" cap="none" dirty="0"/>
                        <a:t>Communicate with regularly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0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PH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Landscape Designer/Website Designer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PH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team member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PH" sz="1000" dirty="0"/>
                        <a:t>Web design/Knowledge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PH" sz="1000" dirty="0"/>
                        <a:t>High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PH" sz="1000" u="none" strike="noStrike" cap="none" dirty="0"/>
                        <a:t>M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PH" sz="1000" u="none" strike="noStrike" cap="none" dirty="0"/>
                        <a:t>H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PH" sz="1000" u="none" strike="noStrike" cap="none" dirty="0"/>
                        <a:t>Manage closely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PH" sz="1000" u="none" strike="noStrike" cap="none" dirty="0"/>
                        <a:t>Communicate more daily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60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Existing clients and their employees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PH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Office Green customer </a:t>
                      </a: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PH" sz="1000" dirty="0"/>
                        <a:t>Feedback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PH" sz="1000" dirty="0"/>
                        <a:t>Medium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PH" sz="1000" u="none" strike="noStrike" cap="none" dirty="0"/>
                        <a:t>H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PH" sz="1000" u="none" strike="noStrike" cap="none" dirty="0"/>
                        <a:t>M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PH" sz="1000" u="none" strike="noStrike" cap="none" dirty="0"/>
                        <a:t>Keep satisfied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PH" sz="1000" u="none" strike="noStrike" cap="none" dirty="0"/>
                        <a:t>Communicate more rarely</a:t>
                      </a:r>
                      <a:endParaRPr lang="en-PH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PH" sz="10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8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PH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Office Green’s investors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PH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Secondary stakeholder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PH" sz="1000" dirty="0">
                          <a:solidFill>
                            <a:schemeClr val="dk1"/>
                          </a:solidFill>
                        </a:rPr>
                        <a:t>Finance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PH" sz="1000" dirty="0"/>
                        <a:t>Medium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PH" sz="1000" u="none" strike="noStrike" cap="none" dirty="0"/>
                        <a:t>H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PH" sz="1000" u="none" strike="noStrike" cap="none" dirty="0"/>
                        <a:t>M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PH" sz="1000" dirty="0"/>
                        <a:t>Keep satisfied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PH" sz="1000" u="none" strike="noStrike" cap="none" dirty="0"/>
                        <a:t>Communicate with regularly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38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PH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Office Green’s receptionist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PH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Office Green employee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PH" sz="1000" dirty="0"/>
                        <a:t>Answer customer question about the service later on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PH" sz="1000" dirty="0"/>
                        <a:t>Low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PH" sz="1000" u="none" strike="noStrike" cap="none" dirty="0"/>
                        <a:t>L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PH" sz="1000" u="none" strike="noStrike" cap="none" dirty="0"/>
                        <a:t>L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PH" sz="1000" dirty="0"/>
                        <a:t>Monitor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PH" sz="1000" u="none" strike="noStrike" cap="none" dirty="0"/>
                        <a:t>Communicate more rarely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Google Shape;100;p25"/>
          <p:cNvSpPr txBox="1"/>
          <p:nvPr/>
        </p:nvSpPr>
        <p:spPr>
          <a:xfrm>
            <a:off x="0" y="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85F4"/>
                </a:solidFill>
                <a:highlight>
                  <a:schemeClr val="lt1"/>
                </a:highlight>
              </a:rPr>
              <a:t>Understanding Stakeholders (Stakeholder Analysis)</a:t>
            </a:r>
            <a:endParaRPr sz="1800">
              <a:solidFill>
                <a:srgbClr val="4285F4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Keep satisfied (high priority)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Manage closely (high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Monitor (minimum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9" name="Google Shape;109;p26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6AA84F"/>
                </a:solidFill>
              </a:rPr>
              <a:t>Power</a:t>
            </a:r>
            <a:endParaRPr sz="1600" b="1" i="0" u="none" strike="noStrike" cap="none">
              <a:solidFill>
                <a:srgbClr val="6AA84F"/>
              </a:solidFill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12" name="Google Shape;112;p26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3" name="Google Shape;113;p26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4" name="Google Shape;114;p26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5" name="Google Shape;115;p26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17" name="Google Shape;117;p26"/>
          <p:cNvCxnSpPr>
            <a:stCxn id="114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8" name="Google Shape;118;p26"/>
          <p:cNvCxnSpPr>
            <a:stCxn id="114" idx="1"/>
            <a:endCxn id="116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9" name="Google Shape;119;p26"/>
          <p:cNvSpPr txBox="1"/>
          <p:nvPr/>
        </p:nvSpPr>
        <p:spPr>
          <a:xfrm>
            <a:off x="-1005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Stakeholders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120" name="Google Shape;120;p26"/>
          <p:cNvSpPr/>
          <p:nvPr/>
        </p:nvSpPr>
        <p:spPr>
          <a:xfrm>
            <a:off x="6417490" y="1373013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Director of Product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2774220" y="2436739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OG Investors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3640685" y="2414872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Clients &amp; Employees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2768254" y="3963408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OG Receptionist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5" name="Google Shape;125;p26"/>
          <p:cNvSpPr/>
          <p:nvPr/>
        </p:nvSpPr>
        <p:spPr>
          <a:xfrm>
            <a:off x="190600" y="932913"/>
            <a:ext cx="1773900" cy="880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Drag each stakeholder’s box to the appropriate place on the power-interest grid</a:t>
            </a:r>
            <a:endParaRPr/>
          </a:p>
        </p:txBody>
      </p:sp>
      <p:sp>
        <p:nvSpPr>
          <p:cNvPr id="126" name="Google Shape;126;p26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27" name="Google Shape;127;p26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 dirty="0">
                <a:solidFill>
                  <a:srgbClr val="666666"/>
                </a:solidFill>
              </a:rPr>
              <a:t>med</a:t>
            </a:r>
            <a:endParaRPr sz="1500" b="1" u="none" strike="noStrike" cap="none" dirty="0">
              <a:solidFill>
                <a:srgbClr val="666666"/>
              </a:solidFill>
            </a:endParaRPr>
          </a:p>
        </p:txBody>
      </p:sp>
      <p:sp>
        <p:nvSpPr>
          <p:cNvPr id="128" name="Google Shape;128;p26"/>
          <p:cNvSpPr/>
          <p:nvPr/>
        </p:nvSpPr>
        <p:spPr>
          <a:xfrm>
            <a:off x="5818546" y="1950373"/>
            <a:ext cx="1220400" cy="342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Landscape &amp; Website Designer</a:t>
            </a:r>
            <a:endParaRPr sz="9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Keep satisfied (high priority)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34" name="Google Shape;134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Manage closely (high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35" name="Google Shape;135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Monitor (minimum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37" name="Google Shape;137;p27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6AA84F"/>
                </a:solidFill>
                <a:latin typeface="Roboto Medium"/>
                <a:ea typeface="Roboto Medium"/>
                <a:cs typeface="Roboto Medium"/>
                <a:sym typeface="Roboto Medium"/>
              </a:rPr>
              <a:t>Power</a:t>
            </a:r>
            <a:endParaRPr sz="1600" b="0" i="0" u="none" strike="noStrike" cap="none">
              <a:solidFill>
                <a:srgbClr val="6AA84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high</a:t>
            </a:r>
            <a:endParaRPr sz="1400" b="0" i="0" u="none" strike="noStrike" cap="non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low</a:t>
            </a:r>
            <a:endParaRPr sz="1400" b="0" i="0" u="none" strike="noStrike" cap="non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40" name="Google Shape;140;p27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1" name="Google Shape;141;p27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2" name="Google Shape;142;p27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45" name="Google Shape;145;p27"/>
          <p:cNvCxnSpPr>
            <a:stCxn id="142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6" name="Google Shape;146;p27"/>
          <p:cNvCxnSpPr>
            <a:stCxn id="142" idx="1"/>
            <a:endCxn id="144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7" name="Google Shape;147;p27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Investors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Clients &amp; Employees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Receptionist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52" name="Google Shape;152;p27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53" name="Google Shape;153;p27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med</a:t>
            </a:r>
            <a:endParaRPr sz="1500" b="0" i="0" u="none" strike="noStrike" cap="non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Stakeholders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482825" y="2432175"/>
            <a:ext cx="1220400" cy="342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Landscape &amp; Website Designer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122075" y="507075"/>
            <a:ext cx="8795700" cy="4639800"/>
          </a:xfrm>
          <a:prstGeom prst="rect">
            <a:avLst/>
          </a:prstGeom>
          <a:solidFill>
            <a:srgbClr val="FFFFFF">
              <a:alpha val="865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7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/>
          <p:nvPr/>
        </p:nvSpPr>
        <p:spPr>
          <a:xfrm>
            <a:off x="482825" y="2432175"/>
            <a:ext cx="1220400" cy="342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Landscape &amp; Website Designer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Keep satisfied (high priority)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Manage closely (high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Monitor (minimum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76" name="Google Shape;176;p28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6AA84F"/>
                </a:solidFill>
                <a:latin typeface="Roboto Medium"/>
                <a:ea typeface="Roboto Medium"/>
                <a:cs typeface="Roboto Medium"/>
                <a:sym typeface="Roboto Medium"/>
              </a:rPr>
              <a:t>Power</a:t>
            </a:r>
            <a:endParaRPr sz="1600" b="0" i="0" u="none" strike="noStrike" cap="none">
              <a:solidFill>
                <a:srgbClr val="6AA84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high</a:t>
            </a:r>
            <a:endParaRPr sz="1400" b="0" i="0" u="none" strike="noStrike" cap="non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low</a:t>
            </a:r>
            <a:endParaRPr sz="1400" b="0" i="0" u="none" strike="noStrike" cap="non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79" name="Google Shape;179;p28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0" name="Google Shape;180;p28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1" name="Google Shape;181;p28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84" name="Google Shape;184;p28"/>
          <p:cNvCxnSpPr>
            <a:stCxn id="181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5" name="Google Shape;185;p28"/>
          <p:cNvCxnSpPr>
            <a:stCxn id="181" idx="1"/>
            <a:endCxn id="183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6" name="Google Shape;186;p28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Investors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Clients &amp; Employees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Receptionist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91" name="Google Shape;191;p28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92" name="Google Shape;192;p28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med</a:t>
            </a:r>
            <a:endParaRPr sz="1500" b="0" i="0" u="none" strike="noStrike" cap="non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Stakeholders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174150" y="529050"/>
            <a:ext cx="8795700" cy="4639800"/>
          </a:xfrm>
          <a:prstGeom prst="rect">
            <a:avLst/>
          </a:prstGeom>
          <a:solidFill>
            <a:srgbClr val="FFFFFF">
              <a:alpha val="865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2887900" y="10459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/>
          <p:nvPr/>
        </p:nvSpPr>
        <p:spPr>
          <a:xfrm>
            <a:off x="482825" y="2432175"/>
            <a:ext cx="1220400" cy="342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Landscape &amp; Website Designer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Keep satisfied (high priority)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Manage closely (high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Monitor (minimum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15" name="Google Shape;215;p29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6AA84F"/>
                </a:solidFill>
                <a:latin typeface="Roboto Medium"/>
                <a:ea typeface="Roboto Medium"/>
                <a:cs typeface="Roboto Medium"/>
                <a:sym typeface="Roboto Medium"/>
              </a:rPr>
              <a:t>Power</a:t>
            </a:r>
            <a:endParaRPr sz="1600" b="0" i="0" u="none" strike="noStrike" cap="none">
              <a:solidFill>
                <a:srgbClr val="6AA84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high</a:t>
            </a:r>
            <a:endParaRPr sz="1400" b="0" i="0" u="none" strike="noStrike" cap="non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low</a:t>
            </a:r>
            <a:endParaRPr sz="1400" b="0" i="0" u="none" strike="noStrike" cap="non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218" name="Google Shape;218;p29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0" name="Google Shape;220;p29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223" name="Google Shape;223;p29"/>
          <p:cNvCxnSpPr>
            <a:stCxn id="220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4" name="Google Shape;224;p29"/>
          <p:cNvCxnSpPr>
            <a:stCxn id="220" idx="1"/>
            <a:endCxn id="222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5" name="Google Shape;225;p29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Investors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Clients &amp; Employees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Receptionist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30" name="Google Shape;230;p29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231" name="Google Shape;231;p29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med</a:t>
            </a:r>
            <a:endParaRPr sz="1500" b="0" i="0" u="none" strike="noStrike" cap="non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Stakeholders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164250" y="503700"/>
            <a:ext cx="8795700" cy="4639800"/>
          </a:xfrm>
          <a:prstGeom prst="rect">
            <a:avLst/>
          </a:prstGeom>
          <a:solidFill>
            <a:srgbClr val="FFFFFF">
              <a:alpha val="865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240" name="Google Shape;240;p29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2887900" y="10459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4823925" y="205623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398</Words>
  <Application>Microsoft Office PowerPoint</Application>
  <PresentationFormat>On-screen Show (16:9)</PresentationFormat>
  <Paragraphs>130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Roboto Medium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mattiregojos@gmail.com</cp:lastModifiedBy>
  <cp:revision>4</cp:revision>
  <dcterms:modified xsi:type="dcterms:W3CDTF">2021-05-20T09:09:38Z</dcterms:modified>
</cp:coreProperties>
</file>