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7" r:id="rId13"/>
    <p:sldId id="258" r:id="rId14"/>
    <p:sldId id="259" r:id="rId15"/>
    <p:sldId id="260" r:id="rId16"/>
    <p:sldId id="271" r:id="rId17"/>
    <p:sldId id="272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8C411-B050-4351-8425-F1248AEF145B}" v="333" dt="2025-08-05T23:30:26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77A00-E0AD-46C7-9625-858434725F36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6F6ADF-0F9B-42B7-8FEA-F9CBD42341F3}">
      <dgm:prSet/>
      <dgm:spPr/>
      <dgm:t>
        <a:bodyPr/>
        <a:lstStyle/>
        <a:p>
          <a:r>
            <a:rPr lang="en-US"/>
            <a:t>Refine</a:t>
          </a:r>
        </a:p>
      </dgm:t>
    </dgm:pt>
    <dgm:pt modelId="{9A5210BC-3F59-4AC0-AE34-0C85262FB2A1}" type="parTrans" cxnId="{AF8E6576-2EEC-489C-9766-3138117BB60B}">
      <dgm:prSet/>
      <dgm:spPr/>
      <dgm:t>
        <a:bodyPr/>
        <a:lstStyle/>
        <a:p>
          <a:endParaRPr lang="en-US"/>
        </a:p>
      </dgm:t>
    </dgm:pt>
    <dgm:pt modelId="{FB146C67-820A-4C38-8722-CF1AECD23D0D}" type="sibTrans" cxnId="{AF8E6576-2EEC-489C-9766-3138117BB60B}">
      <dgm:prSet/>
      <dgm:spPr/>
      <dgm:t>
        <a:bodyPr/>
        <a:lstStyle/>
        <a:p>
          <a:endParaRPr lang="en-US"/>
        </a:p>
      </dgm:t>
    </dgm:pt>
    <dgm:pt modelId="{C09828BF-9A69-4020-9E48-90FEABBBE8DC}">
      <dgm:prSet/>
      <dgm:spPr/>
      <dgm:t>
        <a:bodyPr/>
        <a:lstStyle/>
        <a:p>
          <a:r>
            <a:rPr lang="en-US"/>
            <a:t>Refine approval criteria: Use credit amount as one factor in your decision-making, but don’t assume smaller loans are always safer.</a:t>
          </a:r>
        </a:p>
      </dgm:t>
    </dgm:pt>
    <dgm:pt modelId="{7F5BCC97-CCB3-4C56-9EDD-0F678C53FEA9}" type="parTrans" cxnId="{25F3EC60-DC66-4650-B561-8E8FAA54C9D4}">
      <dgm:prSet/>
      <dgm:spPr/>
      <dgm:t>
        <a:bodyPr/>
        <a:lstStyle/>
        <a:p>
          <a:endParaRPr lang="en-US"/>
        </a:p>
      </dgm:t>
    </dgm:pt>
    <dgm:pt modelId="{7DF7A0F4-2357-47FA-A6A4-5F80811118CD}" type="sibTrans" cxnId="{25F3EC60-DC66-4650-B561-8E8FAA54C9D4}">
      <dgm:prSet/>
      <dgm:spPr/>
      <dgm:t>
        <a:bodyPr/>
        <a:lstStyle/>
        <a:p>
          <a:endParaRPr lang="en-US"/>
        </a:p>
      </dgm:t>
    </dgm:pt>
    <dgm:pt modelId="{13DB498A-1427-44B5-881D-23291FF4C859}">
      <dgm:prSet/>
      <dgm:spPr/>
      <dgm:t>
        <a:bodyPr/>
        <a:lstStyle/>
        <a:p>
          <a:r>
            <a:rPr lang="en-US"/>
            <a:t>Modeling</a:t>
          </a:r>
        </a:p>
      </dgm:t>
    </dgm:pt>
    <dgm:pt modelId="{9D9458E8-8576-4F55-A203-D365A95DF7A8}" type="parTrans" cxnId="{E0DF06A3-1191-4880-BF3F-1340527B39AA}">
      <dgm:prSet/>
      <dgm:spPr/>
      <dgm:t>
        <a:bodyPr/>
        <a:lstStyle/>
        <a:p>
          <a:endParaRPr lang="en-US"/>
        </a:p>
      </dgm:t>
    </dgm:pt>
    <dgm:pt modelId="{923D93EE-EB3C-4D59-8995-C4A0B4706306}" type="sibTrans" cxnId="{E0DF06A3-1191-4880-BF3F-1340527B39AA}">
      <dgm:prSet/>
      <dgm:spPr/>
      <dgm:t>
        <a:bodyPr/>
        <a:lstStyle/>
        <a:p>
          <a:endParaRPr lang="en-US"/>
        </a:p>
      </dgm:t>
    </dgm:pt>
    <dgm:pt modelId="{78B4AF0A-06D8-4786-8481-20C11350C1A7}">
      <dgm:prSet/>
      <dgm:spPr/>
      <dgm:t>
        <a:bodyPr/>
        <a:lstStyle/>
        <a:p>
          <a:r>
            <a:rPr lang="en-US"/>
            <a:t>Risk modeling: Combine this with income, occupation, and organization type to build a more accurate risk profile.</a:t>
          </a:r>
        </a:p>
      </dgm:t>
    </dgm:pt>
    <dgm:pt modelId="{47A3961D-565E-4E44-B2DF-85D8DBF9AD2F}" type="parTrans" cxnId="{A0FFCEEA-9E0B-4B9C-87CD-ACFFF2127F06}">
      <dgm:prSet/>
      <dgm:spPr/>
      <dgm:t>
        <a:bodyPr/>
        <a:lstStyle/>
        <a:p>
          <a:endParaRPr lang="en-US"/>
        </a:p>
      </dgm:t>
    </dgm:pt>
    <dgm:pt modelId="{F32D59F9-A985-4B36-8011-C831F7BD4D05}" type="sibTrans" cxnId="{A0FFCEEA-9E0B-4B9C-87CD-ACFFF2127F06}">
      <dgm:prSet/>
      <dgm:spPr/>
      <dgm:t>
        <a:bodyPr/>
        <a:lstStyle/>
        <a:p>
          <a:endParaRPr lang="en-US"/>
        </a:p>
      </dgm:t>
    </dgm:pt>
    <dgm:pt modelId="{268936F3-61D1-440E-84AF-76131BA27F02}">
      <dgm:prSet/>
      <dgm:spPr/>
      <dgm:t>
        <a:bodyPr/>
        <a:lstStyle/>
        <a:p>
          <a:r>
            <a:rPr lang="en-US"/>
            <a:t>Loan</a:t>
          </a:r>
        </a:p>
      </dgm:t>
    </dgm:pt>
    <dgm:pt modelId="{25CDAB34-2514-4340-830F-B9614DDF4BE6}" type="parTrans" cxnId="{25EC87F1-D56D-4AC4-8E77-9D55A437A15B}">
      <dgm:prSet/>
      <dgm:spPr/>
      <dgm:t>
        <a:bodyPr/>
        <a:lstStyle/>
        <a:p>
          <a:endParaRPr lang="en-US"/>
        </a:p>
      </dgm:t>
    </dgm:pt>
    <dgm:pt modelId="{CB659198-A0FD-4ABF-B1E7-58F3A24009F4}" type="sibTrans" cxnId="{25EC87F1-D56D-4AC4-8E77-9D55A437A15B}">
      <dgm:prSet/>
      <dgm:spPr/>
      <dgm:t>
        <a:bodyPr/>
        <a:lstStyle/>
        <a:p>
          <a:endParaRPr lang="en-US"/>
        </a:p>
      </dgm:t>
    </dgm:pt>
    <dgm:pt modelId="{74BEC76F-F479-43DC-9BBE-B8F7A7242AE3}">
      <dgm:prSet/>
      <dgm:spPr/>
      <dgm:t>
        <a:bodyPr/>
        <a:lstStyle/>
        <a:p>
          <a:r>
            <a:rPr lang="en-US"/>
            <a:t>Loan product design: Offer tailored products for the most common credit ranges to improve approval rates and customer satisfaction.</a:t>
          </a:r>
        </a:p>
      </dgm:t>
    </dgm:pt>
    <dgm:pt modelId="{E9B69175-88FD-484A-A4EE-5DDC3148A454}" type="parTrans" cxnId="{4777A309-6457-4334-A19C-2D0859846D3B}">
      <dgm:prSet/>
      <dgm:spPr/>
      <dgm:t>
        <a:bodyPr/>
        <a:lstStyle/>
        <a:p>
          <a:endParaRPr lang="en-US"/>
        </a:p>
      </dgm:t>
    </dgm:pt>
    <dgm:pt modelId="{0EB567D5-3BD8-4B2E-9F41-A5B9A69FBBB1}" type="sibTrans" cxnId="{4777A309-6457-4334-A19C-2D0859846D3B}">
      <dgm:prSet/>
      <dgm:spPr/>
      <dgm:t>
        <a:bodyPr/>
        <a:lstStyle/>
        <a:p>
          <a:endParaRPr lang="en-US"/>
        </a:p>
      </dgm:t>
    </dgm:pt>
    <dgm:pt modelId="{62A9B845-D44A-435A-86B6-DBFEDC19A548}" type="pres">
      <dgm:prSet presAssocID="{DB777A00-E0AD-46C7-9625-858434725F36}" presName="Name0" presStyleCnt="0">
        <dgm:presLayoutVars>
          <dgm:dir/>
          <dgm:animLvl val="lvl"/>
          <dgm:resizeHandles val="exact"/>
        </dgm:presLayoutVars>
      </dgm:prSet>
      <dgm:spPr/>
    </dgm:pt>
    <dgm:pt modelId="{19A2E3CC-B709-4ACE-AD70-8583511CDB03}" type="pres">
      <dgm:prSet presAssocID="{B36F6ADF-0F9B-42B7-8FEA-F9CBD42341F3}" presName="composite" presStyleCnt="0"/>
      <dgm:spPr/>
    </dgm:pt>
    <dgm:pt modelId="{F1571347-009D-4533-B600-7C10DB6D5BE3}" type="pres">
      <dgm:prSet presAssocID="{B36F6ADF-0F9B-42B7-8FEA-F9CBD42341F3}" presName="parTx" presStyleLbl="alignNode1" presStyleIdx="0" presStyleCnt="3">
        <dgm:presLayoutVars>
          <dgm:chMax val="0"/>
          <dgm:chPref val="0"/>
        </dgm:presLayoutVars>
      </dgm:prSet>
      <dgm:spPr/>
    </dgm:pt>
    <dgm:pt modelId="{F61E5AD3-A600-4414-9AD4-0A87F2E49BA1}" type="pres">
      <dgm:prSet presAssocID="{B36F6ADF-0F9B-42B7-8FEA-F9CBD42341F3}" presName="desTx" presStyleLbl="alignAccFollowNode1" presStyleIdx="0" presStyleCnt="3">
        <dgm:presLayoutVars/>
      </dgm:prSet>
      <dgm:spPr/>
    </dgm:pt>
    <dgm:pt modelId="{D5C521A0-B631-4DCF-8E6D-80ABA11874BF}" type="pres">
      <dgm:prSet presAssocID="{FB146C67-820A-4C38-8722-CF1AECD23D0D}" presName="space" presStyleCnt="0"/>
      <dgm:spPr/>
    </dgm:pt>
    <dgm:pt modelId="{9EFE20FD-A9B8-4068-AFF1-3CEF21F15B2E}" type="pres">
      <dgm:prSet presAssocID="{13DB498A-1427-44B5-881D-23291FF4C859}" presName="composite" presStyleCnt="0"/>
      <dgm:spPr/>
    </dgm:pt>
    <dgm:pt modelId="{E73603FF-907C-4E1D-B546-01CE643461C8}" type="pres">
      <dgm:prSet presAssocID="{13DB498A-1427-44B5-881D-23291FF4C859}" presName="parTx" presStyleLbl="alignNode1" presStyleIdx="1" presStyleCnt="3">
        <dgm:presLayoutVars>
          <dgm:chMax val="0"/>
          <dgm:chPref val="0"/>
        </dgm:presLayoutVars>
      </dgm:prSet>
      <dgm:spPr/>
    </dgm:pt>
    <dgm:pt modelId="{D235FA5D-6A64-402E-A5B6-53C0F3C7CFDE}" type="pres">
      <dgm:prSet presAssocID="{13DB498A-1427-44B5-881D-23291FF4C859}" presName="desTx" presStyleLbl="alignAccFollowNode1" presStyleIdx="1" presStyleCnt="3">
        <dgm:presLayoutVars/>
      </dgm:prSet>
      <dgm:spPr/>
    </dgm:pt>
    <dgm:pt modelId="{0320D9AA-FA92-4E01-BEDD-82A6C4E166A3}" type="pres">
      <dgm:prSet presAssocID="{923D93EE-EB3C-4D59-8995-C4A0B4706306}" presName="space" presStyleCnt="0"/>
      <dgm:spPr/>
    </dgm:pt>
    <dgm:pt modelId="{A3124187-36BB-49CF-90E2-09B6AB047DC7}" type="pres">
      <dgm:prSet presAssocID="{268936F3-61D1-440E-84AF-76131BA27F02}" presName="composite" presStyleCnt="0"/>
      <dgm:spPr/>
    </dgm:pt>
    <dgm:pt modelId="{B151D210-3F1B-4A21-B043-50CAA6F5E6FF}" type="pres">
      <dgm:prSet presAssocID="{268936F3-61D1-440E-84AF-76131BA27F02}" presName="parTx" presStyleLbl="alignNode1" presStyleIdx="2" presStyleCnt="3">
        <dgm:presLayoutVars>
          <dgm:chMax val="0"/>
          <dgm:chPref val="0"/>
        </dgm:presLayoutVars>
      </dgm:prSet>
      <dgm:spPr/>
    </dgm:pt>
    <dgm:pt modelId="{D1CD0722-EEFA-4D5A-BF4E-9E45E98087E1}" type="pres">
      <dgm:prSet presAssocID="{268936F3-61D1-440E-84AF-76131BA27F02}" presName="desTx" presStyleLbl="alignAccFollowNode1" presStyleIdx="2" presStyleCnt="3">
        <dgm:presLayoutVars/>
      </dgm:prSet>
      <dgm:spPr/>
    </dgm:pt>
  </dgm:ptLst>
  <dgm:cxnLst>
    <dgm:cxn modelId="{4CC26B00-5054-45F7-AE6C-0F05CDB8863C}" type="presOf" srcId="{268936F3-61D1-440E-84AF-76131BA27F02}" destId="{B151D210-3F1B-4A21-B043-50CAA6F5E6FF}" srcOrd="0" destOrd="0" presId="urn:microsoft.com/office/officeart/2016/7/layout/HorizontalActionList"/>
    <dgm:cxn modelId="{4777A309-6457-4334-A19C-2D0859846D3B}" srcId="{268936F3-61D1-440E-84AF-76131BA27F02}" destId="{74BEC76F-F479-43DC-9BBE-B8F7A7242AE3}" srcOrd="0" destOrd="0" parTransId="{E9B69175-88FD-484A-A4EE-5DDC3148A454}" sibTransId="{0EB567D5-3BD8-4B2E-9F41-A5B9A69FBBB1}"/>
    <dgm:cxn modelId="{25F3EC60-DC66-4650-B561-8E8FAA54C9D4}" srcId="{B36F6ADF-0F9B-42B7-8FEA-F9CBD42341F3}" destId="{C09828BF-9A69-4020-9E48-90FEABBBE8DC}" srcOrd="0" destOrd="0" parTransId="{7F5BCC97-CCB3-4C56-9EDD-0F678C53FEA9}" sibTransId="{7DF7A0F4-2357-47FA-A6A4-5F80811118CD}"/>
    <dgm:cxn modelId="{AF8E6576-2EEC-489C-9766-3138117BB60B}" srcId="{DB777A00-E0AD-46C7-9625-858434725F36}" destId="{B36F6ADF-0F9B-42B7-8FEA-F9CBD42341F3}" srcOrd="0" destOrd="0" parTransId="{9A5210BC-3F59-4AC0-AE34-0C85262FB2A1}" sibTransId="{FB146C67-820A-4C38-8722-CF1AECD23D0D}"/>
    <dgm:cxn modelId="{26719D7C-5839-4927-9565-1EDFBA575C9F}" type="presOf" srcId="{B36F6ADF-0F9B-42B7-8FEA-F9CBD42341F3}" destId="{F1571347-009D-4533-B600-7C10DB6D5BE3}" srcOrd="0" destOrd="0" presId="urn:microsoft.com/office/officeart/2016/7/layout/HorizontalActionList"/>
    <dgm:cxn modelId="{B4FCC987-8ED7-4CAF-A2FD-A68275FC4EC6}" type="presOf" srcId="{C09828BF-9A69-4020-9E48-90FEABBBE8DC}" destId="{F61E5AD3-A600-4414-9AD4-0A87F2E49BA1}" srcOrd="0" destOrd="0" presId="urn:microsoft.com/office/officeart/2016/7/layout/HorizontalActionList"/>
    <dgm:cxn modelId="{B973F0A0-17F2-4A86-8D6E-9EA9F9817337}" type="presOf" srcId="{DB777A00-E0AD-46C7-9625-858434725F36}" destId="{62A9B845-D44A-435A-86B6-DBFEDC19A548}" srcOrd="0" destOrd="0" presId="urn:microsoft.com/office/officeart/2016/7/layout/HorizontalActionList"/>
    <dgm:cxn modelId="{E0DF06A3-1191-4880-BF3F-1340527B39AA}" srcId="{DB777A00-E0AD-46C7-9625-858434725F36}" destId="{13DB498A-1427-44B5-881D-23291FF4C859}" srcOrd="1" destOrd="0" parTransId="{9D9458E8-8576-4F55-A203-D365A95DF7A8}" sibTransId="{923D93EE-EB3C-4D59-8995-C4A0B4706306}"/>
    <dgm:cxn modelId="{5D0721BB-080C-460F-B1FB-E6FFE6C76522}" type="presOf" srcId="{78B4AF0A-06D8-4786-8481-20C11350C1A7}" destId="{D235FA5D-6A64-402E-A5B6-53C0F3C7CFDE}" srcOrd="0" destOrd="0" presId="urn:microsoft.com/office/officeart/2016/7/layout/HorizontalActionList"/>
    <dgm:cxn modelId="{5D9475D1-AFC6-4FE7-BEA8-312AA795DC40}" type="presOf" srcId="{74BEC76F-F479-43DC-9BBE-B8F7A7242AE3}" destId="{D1CD0722-EEFA-4D5A-BF4E-9E45E98087E1}" srcOrd="0" destOrd="0" presId="urn:microsoft.com/office/officeart/2016/7/layout/HorizontalActionList"/>
    <dgm:cxn modelId="{61C79CDD-F8B8-4C06-8840-265957939232}" type="presOf" srcId="{13DB498A-1427-44B5-881D-23291FF4C859}" destId="{E73603FF-907C-4E1D-B546-01CE643461C8}" srcOrd="0" destOrd="0" presId="urn:microsoft.com/office/officeart/2016/7/layout/HorizontalActionList"/>
    <dgm:cxn modelId="{A0FFCEEA-9E0B-4B9C-87CD-ACFFF2127F06}" srcId="{13DB498A-1427-44B5-881D-23291FF4C859}" destId="{78B4AF0A-06D8-4786-8481-20C11350C1A7}" srcOrd="0" destOrd="0" parTransId="{47A3961D-565E-4E44-B2DF-85D8DBF9AD2F}" sibTransId="{F32D59F9-A985-4B36-8011-C831F7BD4D05}"/>
    <dgm:cxn modelId="{25EC87F1-D56D-4AC4-8E77-9D55A437A15B}" srcId="{DB777A00-E0AD-46C7-9625-858434725F36}" destId="{268936F3-61D1-440E-84AF-76131BA27F02}" srcOrd="2" destOrd="0" parTransId="{25CDAB34-2514-4340-830F-B9614DDF4BE6}" sibTransId="{CB659198-A0FD-4ABF-B1E7-58F3A24009F4}"/>
    <dgm:cxn modelId="{11244B0A-8168-4366-B26D-FA406C81FCDA}" type="presParOf" srcId="{62A9B845-D44A-435A-86B6-DBFEDC19A548}" destId="{19A2E3CC-B709-4ACE-AD70-8583511CDB03}" srcOrd="0" destOrd="0" presId="urn:microsoft.com/office/officeart/2016/7/layout/HorizontalActionList"/>
    <dgm:cxn modelId="{83FA985F-FA25-4DE8-B45F-E13BF5F389C2}" type="presParOf" srcId="{19A2E3CC-B709-4ACE-AD70-8583511CDB03}" destId="{F1571347-009D-4533-B600-7C10DB6D5BE3}" srcOrd="0" destOrd="0" presId="urn:microsoft.com/office/officeart/2016/7/layout/HorizontalActionList"/>
    <dgm:cxn modelId="{8FBF9939-F83E-452E-8D8E-7C4EE284E01B}" type="presParOf" srcId="{19A2E3CC-B709-4ACE-AD70-8583511CDB03}" destId="{F61E5AD3-A600-4414-9AD4-0A87F2E49BA1}" srcOrd="1" destOrd="0" presId="urn:microsoft.com/office/officeart/2016/7/layout/HorizontalActionList"/>
    <dgm:cxn modelId="{770BDB6A-58ED-4348-AE9D-D36DEC753539}" type="presParOf" srcId="{62A9B845-D44A-435A-86B6-DBFEDC19A548}" destId="{D5C521A0-B631-4DCF-8E6D-80ABA11874BF}" srcOrd="1" destOrd="0" presId="urn:microsoft.com/office/officeart/2016/7/layout/HorizontalActionList"/>
    <dgm:cxn modelId="{FAD361FF-E0EE-41CB-B8C7-C712DC4F595A}" type="presParOf" srcId="{62A9B845-D44A-435A-86B6-DBFEDC19A548}" destId="{9EFE20FD-A9B8-4068-AFF1-3CEF21F15B2E}" srcOrd="2" destOrd="0" presId="urn:microsoft.com/office/officeart/2016/7/layout/HorizontalActionList"/>
    <dgm:cxn modelId="{ECA8EF3C-1CE3-4CB5-8802-D487F03EB460}" type="presParOf" srcId="{9EFE20FD-A9B8-4068-AFF1-3CEF21F15B2E}" destId="{E73603FF-907C-4E1D-B546-01CE643461C8}" srcOrd="0" destOrd="0" presId="urn:microsoft.com/office/officeart/2016/7/layout/HorizontalActionList"/>
    <dgm:cxn modelId="{0F24C672-FD6B-4E41-ABDF-4BDE851A7F37}" type="presParOf" srcId="{9EFE20FD-A9B8-4068-AFF1-3CEF21F15B2E}" destId="{D235FA5D-6A64-402E-A5B6-53C0F3C7CFDE}" srcOrd="1" destOrd="0" presId="urn:microsoft.com/office/officeart/2016/7/layout/HorizontalActionList"/>
    <dgm:cxn modelId="{FA054C8C-AB41-437C-B012-4A9BBB2312BD}" type="presParOf" srcId="{62A9B845-D44A-435A-86B6-DBFEDC19A548}" destId="{0320D9AA-FA92-4E01-BEDD-82A6C4E166A3}" srcOrd="3" destOrd="0" presId="urn:microsoft.com/office/officeart/2016/7/layout/HorizontalActionList"/>
    <dgm:cxn modelId="{5144F914-9CD4-424C-86E8-DA708CF6EDC8}" type="presParOf" srcId="{62A9B845-D44A-435A-86B6-DBFEDC19A548}" destId="{A3124187-36BB-49CF-90E2-09B6AB047DC7}" srcOrd="4" destOrd="0" presId="urn:microsoft.com/office/officeart/2016/7/layout/HorizontalActionList"/>
    <dgm:cxn modelId="{3B584EE7-C835-4646-BB62-625C31B5C599}" type="presParOf" srcId="{A3124187-36BB-49CF-90E2-09B6AB047DC7}" destId="{B151D210-3F1B-4A21-B043-50CAA6F5E6FF}" srcOrd="0" destOrd="0" presId="urn:microsoft.com/office/officeart/2016/7/layout/HorizontalActionList"/>
    <dgm:cxn modelId="{D577973B-3191-4A55-843F-69377B7C12FF}" type="presParOf" srcId="{A3124187-36BB-49CF-90E2-09B6AB047DC7}" destId="{D1CD0722-EEFA-4D5A-BF4E-9E45E98087E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71347-009D-4533-B600-7C10DB6D5BE3}">
      <dsp:nvSpPr>
        <dsp:cNvPr id="0" name=""/>
        <dsp:cNvSpPr/>
      </dsp:nvSpPr>
      <dsp:spPr>
        <a:xfrm>
          <a:off x="12067" y="392106"/>
          <a:ext cx="3483962" cy="10451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10" tIns="275310" rIns="275310" bIns="27531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Refine</a:t>
          </a:r>
        </a:p>
      </dsp:txBody>
      <dsp:txXfrm>
        <a:off x="12067" y="392106"/>
        <a:ext cx="3483962" cy="1045188"/>
      </dsp:txXfrm>
    </dsp:sp>
    <dsp:sp modelId="{F61E5AD3-A600-4414-9AD4-0A87F2E49BA1}">
      <dsp:nvSpPr>
        <dsp:cNvPr id="0" name=""/>
        <dsp:cNvSpPr/>
      </dsp:nvSpPr>
      <dsp:spPr>
        <a:xfrm>
          <a:off x="12067" y="1437295"/>
          <a:ext cx="3483962" cy="191074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138" tIns="344138" rIns="344138" bIns="344138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Refine approval criteria: Use credit amount as one factor in your decision-making, but don’t assume smaller loans are always safer.</a:t>
          </a:r>
        </a:p>
      </dsp:txBody>
      <dsp:txXfrm>
        <a:off x="12067" y="1437295"/>
        <a:ext cx="3483962" cy="1910748"/>
      </dsp:txXfrm>
    </dsp:sp>
    <dsp:sp modelId="{E73603FF-907C-4E1D-B546-01CE643461C8}">
      <dsp:nvSpPr>
        <dsp:cNvPr id="0" name=""/>
        <dsp:cNvSpPr/>
      </dsp:nvSpPr>
      <dsp:spPr>
        <a:xfrm>
          <a:off x="3603924" y="392106"/>
          <a:ext cx="3483962" cy="1045188"/>
        </a:xfrm>
        <a:prstGeom prst="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accent2">
              <a:hueOff val="-203606"/>
              <a:satOff val="-1745"/>
              <a:lumOff val="-1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10" tIns="275310" rIns="275310" bIns="27531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Modeling</a:t>
          </a:r>
        </a:p>
      </dsp:txBody>
      <dsp:txXfrm>
        <a:off x="3603924" y="392106"/>
        <a:ext cx="3483962" cy="1045188"/>
      </dsp:txXfrm>
    </dsp:sp>
    <dsp:sp modelId="{D235FA5D-6A64-402E-A5B6-53C0F3C7CFDE}">
      <dsp:nvSpPr>
        <dsp:cNvPr id="0" name=""/>
        <dsp:cNvSpPr/>
      </dsp:nvSpPr>
      <dsp:spPr>
        <a:xfrm>
          <a:off x="3603924" y="1437295"/>
          <a:ext cx="3483962" cy="1910748"/>
        </a:xfrm>
        <a:prstGeom prst="rect">
          <a:avLst/>
        </a:prstGeom>
        <a:solidFill>
          <a:schemeClr val="accent2">
            <a:tint val="40000"/>
            <a:alpha val="90000"/>
            <a:hueOff val="-157348"/>
            <a:satOff val="-4819"/>
            <a:lumOff val="-25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7348"/>
              <a:satOff val="-4819"/>
              <a:lumOff val="-25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138" tIns="344138" rIns="344138" bIns="344138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Risk modeling: Combine this with income, occupation, and organization type to build a more accurate risk profile.</a:t>
          </a:r>
        </a:p>
      </dsp:txBody>
      <dsp:txXfrm>
        <a:off x="3603924" y="1437295"/>
        <a:ext cx="3483962" cy="1910748"/>
      </dsp:txXfrm>
    </dsp:sp>
    <dsp:sp modelId="{B151D210-3F1B-4A21-B043-50CAA6F5E6FF}">
      <dsp:nvSpPr>
        <dsp:cNvPr id="0" name=""/>
        <dsp:cNvSpPr/>
      </dsp:nvSpPr>
      <dsp:spPr>
        <a:xfrm>
          <a:off x="7195781" y="392106"/>
          <a:ext cx="3483962" cy="1045188"/>
        </a:xfrm>
        <a:prstGeom prst="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10" tIns="275310" rIns="275310" bIns="27531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Loan</a:t>
          </a:r>
        </a:p>
      </dsp:txBody>
      <dsp:txXfrm>
        <a:off x="7195781" y="392106"/>
        <a:ext cx="3483962" cy="1045188"/>
      </dsp:txXfrm>
    </dsp:sp>
    <dsp:sp modelId="{D1CD0722-EEFA-4D5A-BF4E-9E45E98087E1}">
      <dsp:nvSpPr>
        <dsp:cNvPr id="0" name=""/>
        <dsp:cNvSpPr/>
      </dsp:nvSpPr>
      <dsp:spPr>
        <a:xfrm>
          <a:off x="7195781" y="1437295"/>
          <a:ext cx="3483962" cy="1910748"/>
        </a:xfrm>
        <a:prstGeom prst="rect">
          <a:avLst/>
        </a:prstGeom>
        <a:solidFill>
          <a:schemeClr val="accent2">
            <a:tint val="40000"/>
            <a:alpha val="90000"/>
            <a:hueOff val="-314695"/>
            <a:satOff val="-9638"/>
            <a:lumOff val="-51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4695"/>
              <a:satOff val="-9638"/>
              <a:lumOff val="-5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138" tIns="344138" rIns="344138" bIns="344138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Loan product design: Offer tailored products for the most common credit ranges to improve approval rates and customer satisfaction.</a:t>
          </a:r>
        </a:p>
      </dsp:txBody>
      <dsp:txXfrm>
        <a:off x="7195781" y="1437295"/>
        <a:ext cx="3483962" cy="1910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5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1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2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8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5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21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19" name="Picture 18" descr="Calculator, pen, compass, money and a paper with graphs printed on it">
            <a:extLst>
              <a:ext uri="{FF2B5EF4-FFF2-40B4-BE49-F238E27FC236}">
                <a16:creationId xmlns:a16="http://schemas.microsoft.com/office/drawing/2014/main" id="{A5955324-CDAC-61CF-95C3-A9AD08FF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48" r="9091" b="777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786" y="908651"/>
            <a:ext cx="5230366" cy="4005454"/>
          </a:xfrm>
        </p:spPr>
        <p:txBody>
          <a:bodyPr anchor="t">
            <a:normAutofit/>
          </a:bodyPr>
          <a:lstStyle/>
          <a:p>
            <a:r>
              <a:rPr lang="en-GB" sz="6800"/>
              <a:t>Bank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787" y="5050632"/>
            <a:ext cx="3793200" cy="1129888"/>
          </a:xfrm>
        </p:spPr>
        <p:txBody>
          <a:bodyPr anchor="b">
            <a:normAutofit/>
          </a:bodyPr>
          <a:lstStyle/>
          <a:p>
            <a:endParaRPr lang="en-GB" sz="22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A089F-9E51-2CBB-E894-10C2B8BD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💡</a:t>
            </a:r>
            <a:r>
              <a:rPr lang="en-GB" dirty="0"/>
              <a:t>Contract  type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35FA1F-6744-094E-CB40-465834BD1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Cash loans</a:t>
            </a:r>
            <a:r>
              <a:rPr lang="en-US" dirty="0">
                <a:ea typeface="+mn-lt"/>
                <a:cs typeface="+mn-lt"/>
              </a:rPr>
              <a:t>: 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Most applicants fall into this category.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Around </a:t>
            </a:r>
            <a:r>
              <a:rPr lang="en-US" b="1" dirty="0">
                <a:ea typeface="+mn-lt"/>
                <a:cs typeface="+mn-lt"/>
              </a:rPr>
              <a:t>7,500</a:t>
            </a:r>
            <a:r>
              <a:rPr lang="en-US" dirty="0">
                <a:ea typeface="+mn-lt"/>
                <a:cs typeface="+mn-lt"/>
              </a:rPr>
              <a:t> were approved (Target 0), and about </a:t>
            </a:r>
            <a:r>
              <a:rPr lang="en-US" b="1" dirty="0">
                <a:ea typeface="+mn-lt"/>
                <a:cs typeface="+mn-lt"/>
              </a:rPr>
              <a:t>1,000</a:t>
            </a:r>
            <a:r>
              <a:rPr lang="en-US" dirty="0">
                <a:ea typeface="+mn-lt"/>
                <a:cs typeface="+mn-lt"/>
              </a:rPr>
              <a:t> were rejected (Target 1).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This suggests cash loans are popular and relatively safe, but still carry some risk.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Revolving loans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Far fewer applicants overall.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Nearly all were approved, with </a:t>
            </a:r>
            <a:r>
              <a:rPr lang="en-US" b="1" dirty="0">
                <a:ea typeface="+mn-lt"/>
                <a:cs typeface="+mn-lt"/>
              </a:rPr>
              <a:t>almost zero rejections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This could indicate that revolving loans are typically given to more creditworthy individuals or have stricter pre-screening.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 graph of a graph with blue and orange squares&#10;&#10;AI-generated content may be incorrect.">
            <a:extLst>
              <a:ext uri="{FF2B5EF4-FFF2-40B4-BE49-F238E27FC236}">
                <a16:creationId xmlns:a16="http://schemas.microsoft.com/office/drawing/2014/main" id="{2CBF6C1B-A11D-2469-23AE-A1AA1BE0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60" y="3212472"/>
            <a:ext cx="4202057" cy="294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914AD-22F7-42C6-88CC-B15DD82A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ea typeface="+mj-lt"/>
                <a:cs typeface="+mj-lt"/>
              </a:rPr>
              <a:t>🏦 Strategic  Takea ways</a:t>
            </a:r>
            <a:endParaRPr lang="en-US"/>
          </a:p>
          <a:p>
            <a:pPr>
              <a:lnSpc>
                <a:spcPct val="90000"/>
              </a:lnSpc>
            </a:pP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493A-528F-BD4A-BF7F-AA3392F01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Cash loans</a:t>
            </a:r>
            <a:r>
              <a:rPr lang="en-GB" dirty="0">
                <a:ea typeface="+mn-lt"/>
                <a:cs typeface="+mn-lt"/>
              </a:rPr>
              <a:t>: 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High volume, moderate risk.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Consider refining approval criteria to reduce rejections while maintaining volume.</a:t>
            </a:r>
            <a:endParaRPr lang="en-GB" dirty="0"/>
          </a:p>
          <a:p>
            <a:r>
              <a:rPr lang="en-GB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Revolving loans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Low volume, very low risk.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You might want to promote these more if they align with your risk appetite.</a:t>
            </a:r>
            <a:endParaRPr lang="en-GB" dirty="0"/>
          </a:p>
          <a:p>
            <a:r>
              <a:rPr lang="en-GB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Portfolio balance</a:t>
            </a:r>
            <a:r>
              <a:rPr lang="en-GB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:</a:t>
            </a:r>
            <a:endParaRPr lang="en-GB" dirty="0">
              <a:solidFill>
                <a:schemeClr val="accent6">
                  <a:lumMod val="49000"/>
                </a:schemeClr>
              </a:solidFill>
            </a:endParaRPr>
          </a:p>
          <a:p>
            <a:r>
              <a:rPr lang="en-GB" dirty="0">
                <a:ea typeface="+mn-lt"/>
                <a:cs typeface="+mn-lt"/>
              </a:rPr>
              <a:t>Use this data to decide how much of your lending should go toward each contract type.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 descr="Person holding chess piece">
            <a:extLst>
              <a:ext uri="{FF2B5EF4-FFF2-40B4-BE49-F238E27FC236}">
                <a16:creationId xmlns:a16="http://schemas.microsoft.com/office/drawing/2014/main" id="{39317D92-1740-E23B-BBF0-D8CCC455DD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65" r="21578" b="1"/>
          <a:stretch>
            <a:fillRect/>
          </a:stretch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4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EA92D-B0A6-FB06-0133-C90F8928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7601230" cy="1316736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📊</a:t>
            </a:r>
            <a:r>
              <a:rPr lang="en-GB" b="1" dirty="0">
                <a:ea typeface="+mj-lt"/>
                <a:cs typeface="+mj-lt"/>
              </a:rPr>
              <a:t> Average  Target by Income Type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6096EE-B6F5-428C-8EBD-46045203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5C8484-187E-1751-69B5-E91C8DAE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6373"/>
            <a:ext cx="7601230" cy="37219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>
                <a:ea typeface="+mn-lt"/>
                <a:cs typeface="+mn-lt"/>
              </a:rPr>
              <a:t>What it shows:</a:t>
            </a:r>
            <a:r>
              <a:rPr lang="en-US" sz="1700">
                <a:ea typeface="+mn-lt"/>
                <a:cs typeface="+mn-lt"/>
              </a:rPr>
              <a:t> This chart displays the </a:t>
            </a:r>
            <a:r>
              <a:rPr lang="en-US" sz="1700" b="1">
                <a:ea typeface="+mn-lt"/>
                <a:cs typeface="+mn-lt"/>
              </a:rPr>
              <a:t>average default rate (TARGET)</a:t>
            </a:r>
            <a:r>
              <a:rPr lang="en-US" sz="1700">
                <a:ea typeface="+mn-lt"/>
                <a:cs typeface="+mn-lt"/>
              </a:rPr>
              <a:t> per income type.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>
                <a:ea typeface="+mn-lt"/>
                <a:cs typeface="+mn-lt"/>
              </a:rPr>
              <a:t>Interpretation (Risk):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>
                <a:ea typeface="+mn-lt"/>
                <a:cs typeface="+mn-lt"/>
              </a:rPr>
              <a:t>Working</a:t>
            </a:r>
            <a:r>
              <a:rPr lang="en-US" sz="1700">
                <a:ea typeface="+mn-lt"/>
                <a:cs typeface="+mn-lt"/>
              </a:rPr>
              <a:t> individuals have the </a:t>
            </a:r>
            <a:r>
              <a:rPr lang="en-US" sz="1700" b="1">
                <a:ea typeface="+mn-lt"/>
                <a:cs typeface="+mn-lt"/>
              </a:rPr>
              <a:t>highest average target</a:t>
            </a:r>
            <a:r>
              <a:rPr lang="en-US" sz="1700">
                <a:ea typeface="+mn-lt"/>
                <a:cs typeface="+mn-lt"/>
              </a:rPr>
              <a:t>, meaning they are </a:t>
            </a:r>
            <a:r>
              <a:rPr lang="en-US" sz="1700" b="1">
                <a:ea typeface="+mn-lt"/>
                <a:cs typeface="+mn-lt"/>
              </a:rPr>
              <a:t>more likely to default</a:t>
            </a:r>
            <a:r>
              <a:rPr lang="en-US" sz="1700">
                <a:ea typeface="+mn-lt"/>
                <a:cs typeface="+mn-lt"/>
              </a:rPr>
              <a:t>.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>
                <a:ea typeface="+mn-lt"/>
                <a:cs typeface="+mn-lt"/>
              </a:rPr>
              <a:t>Commercial associate</a:t>
            </a:r>
            <a:r>
              <a:rPr lang="en-US" sz="1700">
                <a:ea typeface="+mn-lt"/>
                <a:cs typeface="+mn-lt"/>
              </a:rPr>
              <a:t>, </a:t>
            </a:r>
            <a:r>
              <a:rPr lang="en-US" sz="1700" b="1">
                <a:ea typeface="+mn-lt"/>
                <a:cs typeface="+mn-lt"/>
              </a:rPr>
              <a:t>Pensioner</a:t>
            </a:r>
            <a:r>
              <a:rPr lang="en-US" sz="1700">
                <a:ea typeface="+mn-lt"/>
                <a:cs typeface="+mn-lt"/>
              </a:rPr>
              <a:t>, and </a:t>
            </a:r>
            <a:r>
              <a:rPr lang="en-US" sz="1700" b="1">
                <a:ea typeface="+mn-lt"/>
                <a:cs typeface="+mn-lt"/>
              </a:rPr>
              <a:t>State servant</a:t>
            </a:r>
            <a:r>
              <a:rPr lang="en-US" sz="1700">
                <a:ea typeface="+mn-lt"/>
                <a:cs typeface="+mn-lt"/>
              </a:rPr>
              <a:t> have lower average targets.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 b="1">
                <a:ea typeface="+mn-lt"/>
                <a:cs typeface="+mn-lt"/>
              </a:rPr>
              <a:t>Unemployed</a:t>
            </a:r>
            <a:r>
              <a:rPr lang="en-US" sz="1700">
                <a:ea typeface="+mn-lt"/>
                <a:cs typeface="+mn-lt"/>
              </a:rPr>
              <a:t> shows almost zero, likely due to </a:t>
            </a:r>
            <a:r>
              <a:rPr lang="en-US" sz="1700" b="1">
                <a:ea typeface="+mn-lt"/>
                <a:cs typeface="+mn-lt"/>
              </a:rPr>
              <a:t>low sample size</a:t>
            </a:r>
            <a:r>
              <a:rPr lang="en-US" sz="1700">
                <a:ea typeface="+mn-lt"/>
                <a:cs typeface="+mn-lt"/>
              </a:rPr>
              <a:t> (be cautious).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US" sz="1700">
                <a:ea typeface="+mn-lt"/>
                <a:cs typeface="+mn-lt"/>
              </a:rPr>
              <a:t>✅ </a:t>
            </a:r>
            <a:r>
              <a:rPr lang="en-US" sz="1700" b="1">
                <a:ea typeface="+mn-lt"/>
                <a:cs typeface="+mn-lt"/>
              </a:rPr>
              <a:t>Actionable Insight:</a:t>
            </a:r>
            <a:r>
              <a:rPr lang="en-US" sz="1700">
                <a:ea typeface="+mn-lt"/>
                <a:cs typeface="+mn-lt"/>
              </a:rPr>
              <a:t> You might </a:t>
            </a:r>
            <a:r>
              <a:rPr lang="en-US" sz="1700" b="1">
                <a:ea typeface="+mn-lt"/>
                <a:cs typeface="+mn-lt"/>
              </a:rPr>
              <a:t>prefer giving loans</a:t>
            </a:r>
            <a:r>
              <a:rPr lang="en-US" sz="1700">
                <a:ea typeface="+mn-lt"/>
                <a:cs typeface="+mn-lt"/>
              </a:rPr>
              <a:t> to </a:t>
            </a:r>
            <a:r>
              <a:rPr lang="en-US" sz="1700" b="1">
                <a:ea typeface="+mn-lt"/>
                <a:cs typeface="+mn-lt"/>
              </a:rPr>
              <a:t>State servants and Pensioners</a:t>
            </a:r>
            <a:r>
              <a:rPr lang="en-US" sz="1700">
                <a:ea typeface="+mn-lt"/>
                <a:cs typeface="+mn-lt"/>
              </a:rPr>
              <a:t> over Working individuals based on historical default behavior</a:t>
            </a:r>
            <a:endParaRPr lang="en-US" sz="1700"/>
          </a:p>
          <a:p>
            <a:pPr>
              <a:lnSpc>
                <a:spcPct val="100000"/>
              </a:lnSpc>
            </a:pPr>
            <a:endParaRPr lang="en-US" sz="1700"/>
          </a:p>
        </p:txBody>
      </p:sp>
      <p:pic>
        <p:nvPicPr>
          <p:cNvPr id="6" name="Picture 5" descr="A graph with blue squares&#10;&#10;AI-generated content may be incorrect.">
            <a:extLst>
              <a:ext uri="{FF2B5EF4-FFF2-40B4-BE49-F238E27FC236}">
                <a16:creationId xmlns:a16="http://schemas.microsoft.com/office/drawing/2014/main" id="{24239DB0-FC3A-0B89-5465-E27DA6CB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557" y="1015091"/>
            <a:ext cx="2634590" cy="1488542"/>
          </a:xfrm>
          <a:prstGeom prst="rect">
            <a:avLst/>
          </a:prstGeom>
        </p:spPr>
      </p:pic>
      <p:pic>
        <p:nvPicPr>
          <p:cNvPr id="4" name="Content Placeholder 3" descr="A graph of blue rectangular objects&#10;&#10;AI-generated content may be incorrect.">
            <a:extLst>
              <a:ext uri="{FF2B5EF4-FFF2-40B4-BE49-F238E27FC236}">
                <a16:creationId xmlns:a16="http://schemas.microsoft.com/office/drawing/2014/main" id="{FE680E01-10BF-2D64-B61F-CD8A7C113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557" y="2727311"/>
            <a:ext cx="2634590" cy="1468783"/>
          </a:xfrm>
          <a:prstGeom prst="rect">
            <a:avLst/>
          </a:prstGeom>
        </p:spPr>
      </p:pic>
      <p:pic>
        <p:nvPicPr>
          <p:cNvPr id="5" name="Picture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AC8CE230-BC69-E875-B688-CAF6CEDBB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557" y="4436236"/>
            <a:ext cx="2634590" cy="145561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B96C29-C58D-485E-91A8-02D01DD1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88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F737A-5642-12BA-8DEE-8EBBEAA5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3218"/>
            <a:ext cx="10691265" cy="137103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🎓</a:t>
            </a:r>
            <a:r>
              <a:rPr lang="en-GB" b="1" dirty="0">
                <a:ea typeface="+mj-lt"/>
                <a:cs typeface="+mj-lt"/>
              </a:rPr>
              <a:t> Distribution of Education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359E-E74A-A379-F599-D55B440B1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3739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What it shows:</a:t>
            </a:r>
            <a:r>
              <a:rPr lang="en-GB" dirty="0">
                <a:ea typeface="+mn-lt"/>
                <a:cs typeface="+mn-lt"/>
              </a:rPr>
              <a:t> Number of clients per </a:t>
            </a:r>
            <a:r>
              <a:rPr lang="en-GB" b="1" dirty="0">
                <a:ea typeface="+mn-lt"/>
                <a:cs typeface="+mn-lt"/>
              </a:rPr>
              <a:t>education level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b="1">
                <a:ea typeface="+mn-lt"/>
                <a:cs typeface="+mn-lt"/>
              </a:rPr>
              <a:t>Interpretation (Volume):</a:t>
            </a:r>
            <a:endParaRPr lang="en-GB"/>
          </a:p>
          <a:p>
            <a:r>
              <a:rPr lang="en-GB">
                <a:ea typeface="+mn-lt"/>
                <a:cs typeface="+mn-lt"/>
              </a:rPr>
              <a:t>Most clients have </a:t>
            </a:r>
            <a:r>
              <a:rPr lang="en-GB" b="1">
                <a:ea typeface="+mn-lt"/>
                <a:cs typeface="+mn-lt"/>
              </a:rPr>
              <a:t>Secondary / secondary special education</a:t>
            </a:r>
            <a:r>
              <a:rPr lang="en-GB">
                <a:ea typeface="+mn-lt"/>
                <a:cs typeface="+mn-lt"/>
              </a:rPr>
              <a:t> (by far the majority).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Followed by </a:t>
            </a:r>
            <a:r>
              <a:rPr lang="en-GB" b="1" dirty="0">
                <a:ea typeface="+mn-lt"/>
                <a:cs typeface="+mn-lt"/>
              </a:rPr>
              <a:t>Higher education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✅ </a:t>
            </a:r>
            <a:r>
              <a:rPr lang="en-GB" b="1" dirty="0">
                <a:ea typeface="+mn-lt"/>
                <a:cs typeface="+mn-lt"/>
              </a:rPr>
              <a:t>Actionable Insight:</a:t>
            </a:r>
            <a:r>
              <a:rPr lang="en-GB" dirty="0">
                <a:ea typeface="+mn-lt"/>
                <a:cs typeface="+mn-lt"/>
              </a:rPr>
              <a:t> Focus risk </a:t>
            </a:r>
            <a:r>
              <a:rPr lang="en-GB" dirty="0" err="1">
                <a:ea typeface="+mn-lt"/>
                <a:cs typeface="+mn-lt"/>
              </a:rPr>
              <a:t>modeling</a:t>
            </a:r>
            <a:r>
              <a:rPr lang="en-GB" dirty="0">
                <a:ea typeface="+mn-lt"/>
                <a:cs typeface="+mn-lt"/>
              </a:rPr>
              <a:t> and credit strategies around the largest group (secondary), but also consider how </a:t>
            </a:r>
            <a:r>
              <a:rPr lang="en-GB" b="1" dirty="0">
                <a:ea typeface="+mn-lt"/>
                <a:cs typeface="+mn-lt"/>
              </a:rPr>
              <a:t>education correlates with default rate</a:t>
            </a:r>
            <a:r>
              <a:rPr lang="en-GB" dirty="0">
                <a:ea typeface="+mn-lt"/>
                <a:cs typeface="+mn-lt"/>
              </a:rPr>
              <a:t> (not shown here directly, but should be </a:t>
            </a:r>
            <a:r>
              <a:rPr lang="en-GB" dirty="0" err="1">
                <a:ea typeface="+mn-lt"/>
                <a:cs typeface="+mn-lt"/>
              </a:rPr>
              <a:t>analyzed</a:t>
            </a:r>
            <a:r>
              <a:rPr lang="en-GB" dirty="0">
                <a:ea typeface="+mn-lt"/>
                <a:cs typeface="+mn-lt"/>
              </a:rPr>
              <a:t>).</a:t>
            </a:r>
            <a:endParaRPr lang="en-GB" dirty="0"/>
          </a:p>
          <a:p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3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C6CCE-6D01-8B72-59E6-F9DB8149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👪</a:t>
            </a:r>
            <a:r>
              <a:rPr lang="en-GB" b="1" dirty="0">
                <a:ea typeface="+mj-lt"/>
                <a:cs typeface="+mj-lt"/>
              </a:rPr>
              <a:t> Distribution of Family Status</a:t>
            </a:r>
            <a:endParaRPr lang="en-US"/>
          </a:p>
        </p:txBody>
      </p:sp>
      <p:pic>
        <p:nvPicPr>
          <p:cNvPr id="16" name="Picture 15" descr="One in a crowd">
            <a:extLst>
              <a:ext uri="{FF2B5EF4-FFF2-40B4-BE49-F238E27FC236}">
                <a16:creationId xmlns:a16="http://schemas.microsoft.com/office/drawing/2014/main" id="{8182849A-0A91-09D9-E447-7FA30EF72A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43" r="15268" b="4"/>
          <a:stretch>
            <a:fillRect/>
          </a:stretch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3A03-3348-08AB-76EF-0001D3E5D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9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What it shows</a:t>
            </a:r>
            <a:r>
              <a:rPr lang="en-GB" sz="1900" b="1" dirty="0">
                <a:ea typeface="+mn-lt"/>
                <a:cs typeface="+mn-lt"/>
              </a:rPr>
              <a:t>:</a:t>
            </a:r>
            <a:r>
              <a:rPr lang="en-GB" sz="1900" dirty="0">
                <a:ea typeface="+mn-lt"/>
                <a:cs typeface="+mn-lt"/>
              </a:rPr>
              <a:t> Number of clients by </a:t>
            </a:r>
            <a:r>
              <a:rPr lang="en-GB" sz="1900" b="1" dirty="0">
                <a:ea typeface="+mn-lt"/>
                <a:cs typeface="+mn-lt"/>
              </a:rPr>
              <a:t>marital status</a:t>
            </a:r>
            <a:r>
              <a:rPr lang="en-GB" sz="1900" dirty="0">
                <a:ea typeface="+mn-lt"/>
                <a:cs typeface="+mn-lt"/>
              </a:rPr>
              <a:t>.</a:t>
            </a:r>
            <a:endParaRPr lang="en-GB" sz="1900" dirty="0"/>
          </a:p>
          <a:p>
            <a:pPr>
              <a:lnSpc>
                <a:spcPct val="100000"/>
              </a:lnSpc>
            </a:pPr>
            <a:r>
              <a:rPr lang="en-GB" sz="19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Interpretation (Volume):</a:t>
            </a:r>
            <a:endParaRPr lang="en-GB" sz="1900" dirty="0">
              <a:solidFill>
                <a:schemeClr val="accent6">
                  <a:lumMod val="49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GB" sz="1900" dirty="0">
                <a:ea typeface="+mn-lt"/>
                <a:cs typeface="+mn-lt"/>
              </a:rPr>
              <a:t>Majority are </a:t>
            </a:r>
            <a:r>
              <a:rPr lang="en-GB" sz="1900" b="1" dirty="0">
                <a:solidFill>
                  <a:srgbClr val="C00000"/>
                </a:solidFill>
                <a:ea typeface="+mn-lt"/>
                <a:cs typeface="+mn-lt"/>
              </a:rPr>
              <a:t>Married</a:t>
            </a:r>
            <a:r>
              <a:rPr lang="en-GB" sz="1900" dirty="0">
                <a:ea typeface="+mn-lt"/>
                <a:cs typeface="+mn-lt"/>
              </a:rPr>
              <a:t>.</a:t>
            </a:r>
            <a:endParaRPr lang="en-GB" sz="1900" dirty="0"/>
          </a:p>
          <a:p>
            <a:pPr>
              <a:lnSpc>
                <a:spcPct val="100000"/>
              </a:lnSpc>
            </a:pPr>
            <a:r>
              <a:rPr lang="en-GB" sz="1900" dirty="0">
                <a:ea typeface="+mn-lt"/>
                <a:cs typeface="+mn-lt"/>
              </a:rPr>
              <a:t>Significant number are </a:t>
            </a:r>
            <a:r>
              <a:rPr lang="en-GB" sz="1900" b="1" dirty="0">
                <a:ea typeface="+mn-lt"/>
                <a:cs typeface="+mn-lt"/>
              </a:rPr>
              <a:t>Single</a:t>
            </a:r>
            <a:r>
              <a:rPr lang="en-GB" sz="1900" dirty="0">
                <a:ea typeface="+mn-lt"/>
                <a:cs typeface="+mn-lt"/>
              </a:rPr>
              <a:t> or in </a:t>
            </a:r>
            <a:r>
              <a:rPr lang="en-GB" sz="1900" b="1" dirty="0">
                <a:ea typeface="+mn-lt"/>
                <a:cs typeface="+mn-lt"/>
              </a:rPr>
              <a:t>Civil marriage</a:t>
            </a:r>
            <a:r>
              <a:rPr lang="en-GB" sz="1900" dirty="0">
                <a:ea typeface="+mn-lt"/>
                <a:cs typeface="+mn-lt"/>
              </a:rPr>
              <a:t>.</a:t>
            </a:r>
            <a:endParaRPr lang="en-GB" sz="1900" dirty="0"/>
          </a:p>
          <a:p>
            <a:pPr>
              <a:lnSpc>
                <a:spcPct val="100000"/>
              </a:lnSpc>
            </a:pPr>
            <a:r>
              <a:rPr lang="en-GB" sz="1900" dirty="0">
                <a:ea typeface="+mn-lt"/>
                <a:cs typeface="+mn-lt"/>
              </a:rPr>
              <a:t>✅ </a:t>
            </a:r>
            <a:r>
              <a:rPr lang="en-GB" sz="19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Actionable Insight</a:t>
            </a:r>
            <a:r>
              <a:rPr lang="en-GB" sz="1900" b="1" dirty="0">
                <a:ea typeface="+mn-lt"/>
                <a:cs typeface="+mn-lt"/>
              </a:rPr>
              <a:t>:</a:t>
            </a:r>
            <a:r>
              <a:rPr lang="en-GB" sz="1900" dirty="0">
                <a:ea typeface="+mn-lt"/>
                <a:cs typeface="+mn-lt"/>
              </a:rPr>
              <a:t> Married clients dominate your dataset — credit policies and campaigns can be optimized for this group. You could also </a:t>
            </a:r>
            <a:r>
              <a:rPr lang="en-GB" sz="1900" dirty="0" err="1">
                <a:ea typeface="+mn-lt"/>
                <a:cs typeface="+mn-lt"/>
              </a:rPr>
              <a:t>analyze</a:t>
            </a:r>
            <a:r>
              <a:rPr lang="en-GB" sz="1900" dirty="0">
                <a:ea typeface="+mn-lt"/>
                <a:cs typeface="+mn-lt"/>
              </a:rPr>
              <a:t> default rate by family status to see if there's a correlation</a:t>
            </a:r>
            <a:endParaRPr lang="en-GB" sz="1900" dirty="0"/>
          </a:p>
          <a:p>
            <a:pPr>
              <a:lnSpc>
                <a:spcPct val="100000"/>
              </a:lnSpc>
            </a:pPr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186949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56629-DE55-4A9E-624D-C96019E0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🔍 Final Recommendations</a:t>
            </a:r>
            <a:endParaRPr lang="en-US" dirty="0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872EFB6F-28E8-75FF-16D7-95C56D0B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81" r="27649" b="-3"/>
          <a:stretch>
            <a:fillRect/>
          </a:stretch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298CC-FF90-C59A-C4A4-D8F15AA1F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ea typeface="+mn-lt"/>
                <a:cs typeface="+mn-lt"/>
              </a:rPr>
              <a:t>To decide </a:t>
            </a:r>
            <a:r>
              <a:rPr lang="en-GB" b="1" dirty="0">
                <a:ea typeface="+mn-lt"/>
                <a:cs typeface="+mn-lt"/>
              </a:rPr>
              <a:t>who gets a loan</a:t>
            </a:r>
            <a:r>
              <a:rPr lang="en-GB" dirty="0">
                <a:ea typeface="+mn-lt"/>
                <a:cs typeface="+mn-lt"/>
              </a:rPr>
              <a:t>, you should:</a:t>
            </a:r>
            <a:endParaRPr lang="en-GB"/>
          </a:p>
          <a:p>
            <a:pPr>
              <a:lnSpc>
                <a:spcPct val="100000"/>
              </a:lnSpc>
            </a:pPr>
            <a:r>
              <a:rPr lang="en-GB" b="1" dirty="0">
                <a:ea typeface="+mn-lt"/>
                <a:cs typeface="+mn-lt"/>
              </a:rPr>
              <a:t>Combine risk (TARGET) data</a:t>
            </a:r>
            <a:r>
              <a:rPr lang="en-GB" dirty="0">
                <a:ea typeface="+mn-lt"/>
                <a:cs typeface="+mn-lt"/>
              </a:rPr>
              <a:t> with demographic attributes.</a:t>
            </a:r>
            <a:endParaRPr lang="en-GB"/>
          </a:p>
          <a:p>
            <a:pPr>
              <a:lnSpc>
                <a:spcPct val="100000"/>
              </a:lnSpc>
            </a:pPr>
            <a:r>
              <a:rPr lang="en-GB" dirty="0">
                <a:ea typeface="+mn-lt"/>
                <a:cs typeface="+mn-lt"/>
              </a:rPr>
              <a:t>Prefer </a:t>
            </a:r>
            <a:r>
              <a:rPr lang="en-GB" b="1" dirty="0">
                <a:ea typeface="+mn-lt"/>
                <a:cs typeface="+mn-lt"/>
              </a:rPr>
              <a:t>income types</a:t>
            </a:r>
            <a:r>
              <a:rPr lang="en-GB" dirty="0">
                <a:ea typeface="+mn-lt"/>
                <a:cs typeface="+mn-lt"/>
              </a:rPr>
              <a:t> with lower default rates.</a:t>
            </a:r>
            <a:endParaRPr lang="en-GB"/>
          </a:p>
          <a:p>
            <a:pPr>
              <a:lnSpc>
                <a:spcPct val="100000"/>
              </a:lnSpc>
            </a:pPr>
            <a:r>
              <a:rPr lang="en-GB" dirty="0" err="1">
                <a:ea typeface="+mn-lt"/>
                <a:cs typeface="+mn-lt"/>
              </a:rPr>
              <a:t>Analyze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dirty="0">
                <a:ea typeface="+mn-lt"/>
                <a:cs typeface="+mn-lt"/>
              </a:rPr>
              <a:t>how education and family status impact risk</a:t>
            </a:r>
            <a:r>
              <a:rPr lang="en-GB" dirty="0">
                <a:ea typeface="+mn-lt"/>
                <a:cs typeface="+mn-lt"/>
              </a:rPr>
              <a:t> (next step could be to visualize </a:t>
            </a:r>
            <a:r>
              <a:rPr lang="en-GB" dirty="0">
                <a:latin typeface="Consolas"/>
              </a:rPr>
              <a:t>TARGET</a:t>
            </a:r>
            <a:r>
              <a:rPr lang="en-GB" dirty="0">
                <a:ea typeface="+mn-lt"/>
                <a:cs typeface="+mn-lt"/>
              </a:rPr>
              <a:t> averages for these as well).</a:t>
            </a:r>
            <a:endParaRPr lang="en-GB"/>
          </a:p>
          <a:p>
            <a:pPr>
              <a:lnSpc>
                <a:spcPct val="100000"/>
              </a:lnSpc>
            </a:pPr>
            <a:r>
              <a:rPr lang="en-GB" dirty="0">
                <a:ea typeface="+mn-lt"/>
                <a:cs typeface="+mn-lt"/>
              </a:rPr>
              <a:t>Use this data to </a:t>
            </a:r>
            <a:r>
              <a:rPr lang="en-GB" b="1" dirty="0">
                <a:ea typeface="+mn-lt"/>
                <a:cs typeface="+mn-lt"/>
              </a:rPr>
              <a:t>train or improve a credit scoring model</a:t>
            </a:r>
            <a:endParaRPr lang="en-GB"/>
          </a:p>
          <a:p>
            <a:pPr>
              <a:lnSpc>
                <a:spcPct val="100000"/>
              </a:lnSpc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6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D0A57-283A-A85F-A1AF-B3F547B8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⚙️</a:t>
            </a:r>
            <a:r>
              <a:rPr lang="en-GB" dirty="0"/>
              <a:t>MODELS WE MADE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4E1A-2A55-1204-09B7-D3946D662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1400" dirty="0">
                <a:latin typeface="Calisto MT"/>
                <a:ea typeface="Roboto"/>
                <a:cs typeface="Roboto"/>
              </a:rPr>
              <a:t>these models to predict whether a loan applicant is likely to repay their loan ('Target 0') or default ('Target 1')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b="1" dirty="0">
                <a:solidFill>
                  <a:srgbClr val="C00000"/>
                </a:solidFill>
                <a:latin typeface="Calisto MT"/>
                <a:ea typeface="Roboto"/>
                <a:cs typeface="Roboto"/>
              </a:rPr>
              <a:t>Based on the results</a:t>
            </a:r>
            <a:r>
              <a:rPr lang="en-GB" sz="1400" b="1" dirty="0">
                <a:latin typeface="Calisto MT"/>
                <a:ea typeface="Roboto"/>
                <a:cs typeface="Roboto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latin typeface="Calisto MT"/>
                <a:ea typeface="Roboto"/>
                <a:cs typeface="Roboto"/>
              </a:rPr>
              <a:t>The Random Forest and SVM models have the highest overall accuracy. This means they are good at predicting whether a customer will repay or not.</a:t>
            </a:r>
            <a:endParaRPr lang="en-GB" sz="1400"/>
          </a:p>
          <a:p>
            <a:pPr>
              <a:lnSpc>
                <a:spcPct val="100000"/>
              </a:lnSpc>
            </a:pPr>
            <a:r>
              <a:rPr lang="en-GB" sz="1400" dirty="0">
                <a:latin typeface="Calisto MT"/>
                <a:ea typeface="Roboto"/>
                <a:cs typeface="Roboto"/>
              </a:rPr>
              <a:t>However, the Decision Tree model has the highest F1 score. This is very important for you as a bank owner because it suggests that while the Decision Tree might have a slightly lower overall accuracy, it's better at identifying the riskiest customers (those likely to default), which is crucial for minimizing losses.</a:t>
            </a:r>
            <a:endParaRPr lang="en-GB" sz="1400"/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7030A0"/>
                </a:solidFill>
                <a:latin typeface="Calisto MT"/>
                <a:ea typeface="Roboto"/>
                <a:cs typeface="Roboto"/>
              </a:rPr>
              <a:t>In summary:</a:t>
            </a:r>
            <a:r>
              <a:rPr lang="en-GB" sz="1400" dirty="0">
                <a:latin typeface="Calisto MT"/>
                <a:ea typeface="Roboto"/>
                <a:cs typeface="Roboto"/>
              </a:rPr>
              <a:t> While Random Forest and SVM are more generally accurate, the Decision Tree model appears to be the most effective at identifying potential loan defaulters based on the F1-score. You might consider using the Decision Tree model or a combination of models to help you make more informed decisions about loan applications and manage your risk.</a:t>
            </a:r>
          </a:p>
        </p:txBody>
      </p:sp>
      <p:pic>
        <p:nvPicPr>
          <p:cNvPr id="5" name="Picture 4" descr="Paper house and paper trees">
            <a:extLst>
              <a:ext uri="{FF2B5EF4-FFF2-40B4-BE49-F238E27FC236}">
                <a16:creationId xmlns:a16="http://schemas.microsoft.com/office/drawing/2014/main" id="{449CF128-B6AC-709E-1E6B-DDF4D821A0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94" r="29850" b="-1"/>
          <a:stretch>
            <a:fillRect/>
          </a:stretch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FD2C9-7095-D677-22F7-58F56D15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887551"/>
            <a:ext cx="5660887" cy="61185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>
                <a:ea typeface="+mj-lt"/>
                <a:cs typeface="+mj-lt"/>
              </a:rPr>
              <a:t>🧮</a:t>
            </a:r>
            <a:r>
              <a:rPr lang="en-GB" sz="2800">
                <a:latin typeface="Univers Condensed"/>
                <a:ea typeface="Roboto"/>
                <a:cs typeface="Roboto"/>
              </a:rPr>
              <a:t>Strategies for Loan Default Prediction and Risk Management</a:t>
            </a:r>
            <a:endParaRPr lang="en-US" sz="28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3C98-41EC-0828-75B6-905240FA5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515210"/>
            <a:ext cx="6400800" cy="456815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AutoNum type="arabicPeriod"/>
            </a:pPr>
            <a:endParaRPr lang="en-GB" sz="1050" dirty="0">
              <a:latin typeface="Roboto"/>
              <a:ea typeface="Roboto"/>
              <a:cs typeface="Roboto"/>
            </a:endParaRPr>
          </a:p>
          <a:p>
            <a:pPr>
              <a:lnSpc>
                <a:spcPct val="100000"/>
              </a:lnSpc>
              <a:buAutoNum type="arabicPeriod"/>
            </a:pPr>
            <a:r>
              <a:rPr lang="en-GB" sz="1200" b="1" dirty="0">
                <a:solidFill>
                  <a:srgbClr val="C00000"/>
                </a:solidFill>
                <a:latin typeface="Calisto MT"/>
                <a:ea typeface="Roboto"/>
                <a:cs typeface="Roboto"/>
              </a:rPr>
              <a:t>Investigate high-risk customer segments:</a:t>
            </a:r>
            <a:r>
              <a:rPr lang="en-GB" sz="1200" dirty="0">
                <a:latin typeface="Calisto MT"/>
                <a:ea typeface="Roboto"/>
                <a:cs typeface="Roboto"/>
              </a:rPr>
              <a:t> Use demographic and occupational data to identify and strategize for riskier groups. Consider offering tailored products or requiring additional documentation for these segments.</a:t>
            </a:r>
            <a:endParaRPr lang="en-GB" sz="1200"/>
          </a:p>
          <a:p>
            <a:pPr>
              <a:lnSpc>
                <a:spcPct val="100000"/>
              </a:lnSpc>
              <a:buAutoNum type="arabicPeriod"/>
            </a:pPr>
            <a:r>
              <a:rPr lang="en-GB" sz="1200" b="1" dirty="0">
                <a:solidFill>
                  <a:srgbClr val="C00000"/>
                </a:solidFill>
                <a:latin typeface="Calisto MT"/>
                <a:ea typeface="Roboto"/>
                <a:cs typeface="Roboto"/>
              </a:rPr>
              <a:t>Gather more data on key features</a:t>
            </a:r>
            <a:r>
              <a:rPr lang="en-GB" sz="1200" dirty="0">
                <a:latin typeface="Calisto MT"/>
                <a:ea typeface="Roboto"/>
                <a:cs typeface="Roboto"/>
              </a:rPr>
              <a:t>: Incorporate more relevant data points like external credit history, existing debt obligations, and </a:t>
            </a:r>
            <a:r>
              <a:rPr lang="en-GB" sz="1200" err="1">
                <a:latin typeface="Calisto MT"/>
                <a:ea typeface="Roboto"/>
                <a:cs typeface="Roboto"/>
              </a:rPr>
              <a:t>behavioral</a:t>
            </a:r>
            <a:r>
              <a:rPr lang="en-GB" sz="1200" dirty="0">
                <a:latin typeface="Calisto MT"/>
                <a:ea typeface="Roboto"/>
                <a:cs typeface="Roboto"/>
              </a:rPr>
              <a:t> data to enhance prediction accuracy.</a:t>
            </a:r>
            <a:endParaRPr lang="en-GB" sz="1200"/>
          </a:p>
          <a:p>
            <a:pPr>
              <a:lnSpc>
                <a:spcPct val="100000"/>
              </a:lnSpc>
              <a:buAutoNum type="arabicPeriod"/>
            </a:pPr>
            <a:r>
              <a:rPr lang="en-GB" sz="1200" b="1" dirty="0">
                <a:solidFill>
                  <a:srgbClr val="C00000"/>
                </a:solidFill>
                <a:latin typeface="Calisto MT"/>
                <a:ea typeface="Roboto"/>
                <a:cs typeface="Roboto"/>
              </a:rPr>
              <a:t>Monitor and Retrain Models Regularly</a:t>
            </a:r>
            <a:r>
              <a:rPr lang="en-GB" sz="1200" dirty="0">
                <a:latin typeface="Calisto MT"/>
                <a:ea typeface="Roboto"/>
                <a:cs typeface="Roboto"/>
              </a:rPr>
              <a:t>: Continuously monitor the performance of your chosen model and retrain it with fresh data periodically to ensure its predictions remain accurate and relevant in a changing economic landscape.</a:t>
            </a:r>
            <a:endParaRPr lang="en-GB" sz="1200"/>
          </a:p>
          <a:p>
            <a:pPr>
              <a:lnSpc>
                <a:spcPct val="100000"/>
              </a:lnSpc>
              <a:buAutoNum type="arabicPeriod"/>
            </a:pPr>
            <a:r>
              <a:rPr lang="en-GB" sz="1200" b="1" dirty="0">
                <a:solidFill>
                  <a:srgbClr val="C00000"/>
                </a:solidFill>
                <a:latin typeface="Calisto MT"/>
                <a:ea typeface="Roboto"/>
                <a:cs typeface="Roboto"/>
              </a:rPr>
              <a:t>Integrate Model Insights with Human Expertise</a:t>
            </a:r>
            <a:r>
              <a:rPr lang="en-GB" sz="1200" dirty="0">
                <a:latin typeface="Calisto MT"/>
                <a:ea typeface="Roboto"/>
                <a:cs typeface="Roboto"/>
              </a:rPr>
              <a:t>: Use the model's predictions as a powerful tool to support, not replace, the expertise of your loan officers. Their experience can be invaluable in nuanced cases.</a:t>
            </a:r>
            <a:endParaRPr lang="en-GB" sz="1200"/>
          </a:p>
          <a:p>
            <a:pPr>
              <a:lnSpc>
                <a:spcPct val="100000"/>
              </a:lnSpc>
              <a:buAutoNum type="arabicPeriod"/>
            </a:pPr>
            <a:r>
              <a:rPr lang="en-GB" sz="1200" b="1" err="1">
                <a:solidFill>
                  <a:srgbClr val="C00000"/>
                </a:solidFill>
                <a:latin typeface="Calisto MT"/>
                <a:ea typeface="Roboto"/>
                <a:cs typeface="Roboto"/>
              </a:rPr>
              <a:t>Analyze</a:t>
            </a:r>
            <a:r>
              <a:rPr lang="en-GB" sz="1200" b="1" dirty="0">
                <a:solidFill>
                  <a:srgbClr val="C00000"/>
                </a:solidFill>
                <a:latin typeface="Calisto MT"/>
                <a:ea typeface="Roboto"/>
                <a:cs typeface="Roboto"/>
              </a:rPr>
              <a:t> the Costs of Prediction Errors</a:t>
            </a:r>
            <a:r>
              <a:rPr lang="en-GB" sz="1200" dirty="0">
                <a:latin typeface="Calisto MT"/>
                <a:ea typeface="Roboto"/>
                <a:cs typeface="Roboto"/>
              </a:rPr>
              <a:t>: Understand the financial implications of false positives (denying a good customer) and false negatives (approving a loan that defaults) to optimize the model's decision thresholds based on your risk appetite.</a:t>
            </a:r>
            <a:endParaRPr lang="en-GB" sz="1200"/>
          </a:p>
          <a:p>
            <a:pPr>
              <a:lnSpc>
                <a:spcPct val="100000"/>
              </a:lnSpc>
              <a:buAutoNum type="arabicPeriod"/>
            </a:pPr>
            <a:r>
              <a:rPr lang="en-GB" sz="1200" b="1" dirty="0">
                <a:solidFill>
                  <a:srgbClr val="C00000"/>
                </a:solidFill>
                <a:latin typeface="Calisto MT"/>
                <a:ea typeface="Roboto"/>
                <a:cs typeface="Roboto"/>
              </a:rPr>
              <a:t>Develop Early Warning Systems</a:t>
            </a:r>
            <a:r>
              <a:rPr lang="en-GB" sz="1200" dirty="0">
                <a:latin typeface="Calisto MT"/>
                <a:ea typeface="Roboto"/>
                <a:cs typeface="Roboto"/>
              </a:rPr>
              <a:t>: Implement systems that flag loans showing early signs of distress based on payment </a:t>
            </a:r>
            <a:r>
              <a:rPr lang="en-GB" sz="1200" err="1">
                <a:latin typeface="Calisto MT"/>
                <a:ea typeface="Roboto"/>
                <a:cs typeface="Roboto"/>
              </a:rPr>
              <a:t>behavior</a:t>
            </a:r>
            <a:r>
              <a:rPr lang="en-GB" sz="1200" dirty="0">
                <a:latin typeface="Calisto MT"/>
                <a:ea typeface="Roboto"/>
                <a:cs typeface="Roboto"/>
              </a:rPr>
              <a:t> or changes in customer circumstances.</a:t>
            </a:r>
            <a:endParaRPr lang="en-GB" sz="1200"/>
          </a:p>
          <a:p>
            <a:pPr>
              <a:lnSpc>
                <a:spcPct val="100000"/>
              </a:lnSpc>
              <a:buAutoNum type="arabicPeriod"/>
            </a:pPr>
            <a:r>
              <a:rPr lang="en-GB" sz="1200" b="1" dirty="0">
                <a:solidFill>
                  <a:srgbClr val="C00000"/>
                </a:solidFill>
                <a:latin typeface="Calisto MT"/>
                <a:ea typeface="Roboto"/>
                <a:cs typeface="Roboto"/>
              </a:rPr>
              <a:t>Personalize Loan Products and Terms:</a:t>
            </a:r>
            <a:r>
              <a:rPr lang="en-GB" sz="1200" dirty="0">
                <a:latin typeface="Calisto MT"/>
                <a:ea typeface="Roboto"/>
                <a:cs typeface="Roboto"/>
              </a:rPr>
              <a:t> Use the insights from your data to offer personalized loan products, interest rates, or repayment terms that better align with the risk profile of different customer segments.</a:t>
            </a:r>
            <a:endParaRPr lang="en-GB" sz="1200"/>
          </a:p>
          <a:p>
            <a:pPr>
              <a:lnSpc>
                <a:spcPct val="100000"/>
              </a:lnSpc>
              <a:buAutoNum type="arabicPeriod"/>
            </a:pPr>
            <a:endParaRPr lang="en-GB" sz="1050" dirty="0">
              <a:ea typeface="Roboto"/>
              <a:cs typeface="Roboto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700">
              <a:latin typeface="Calisto MT"/>
              <a:ea typeface="Roboto"/>
              <a:cs typeface="Roboto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29860E9-8911-7C31-FC6C-6011BDF9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05" r="43804" b="-2"/>
          <a:stretch>
            <a:fillRect/>
          </a:stretch>
        </p:blipFill>
        <p:spPr>
          <a:xfrm>
            <a:off x="7913442" y="890873"/>
            <a:ext cx="3478458" cy="511536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6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FE94D-DC44-9947-860D-19736674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14400"/>
            <a:ext cx="4041648" cy="1928741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💡 Insights for Loan Decisions</a:t>
            </a:r>
            <a:endParaRPr lang="en-US" dirty="0"/>
          </a:p>
          <a:p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602380-26D6-F803-DCAC-B3F85936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692"/>
          <a:stretch>
            <a:fillRect/>
          </a:stretch>
        </p:blipFill>
        <p:spPr>
          <a:xfrm>
            <a:off x="804672" y="3044952"/>
            <a:ext cx="3941064" cy="29718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7D0D36-7DBF-0632-54CE-2368E210C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968377"/>
            <a:ext cx="6144768" cy="5006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High-volume occupations</a:t>
            </a:r>
            <a:r>
              <a:rPr lang="en-US" sz="1400" dirty="0">
                <a:ea typeface="+mn-lt"/>
                <a:cs typeface="+mn-lt"/>
              </a:rPr>
              <a:t>: </a:t>
            </a:r>
            <a:endParaRPr lang="en-US" sz="1400" dirty="0"/>
          </a:p>
          <a:p>
            <a:pPr lvl="1"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Laborers</a:t>
            </a:r>
            <a:r>
              <a:rPr lang="en-US" sz="1400" dirty="0">
                <a:ea typeface="+mn-lt"/>
                <a:cs typeface="+mn-lt"/>
              </a:rPr>
              <a:t> and </a:t>
            </a:r>
            <a:r>
              <a:rPr lang="en-US" sz="1400" b="1" dirty="0">
                <a:ea typeface="+mn-lt"/>
                <a:cs typeface="+mn-lt"/>
              </a:rPr>
              <a:t>core staff</a:t>
            </a:r>
            <a:r>
              <a:rPr lang="en-US" sz="1400" dirty="0">
                <a:ea typeface="+mn-lt"/>
                <a:cs typeface="+mn-lt"/>
              </a:rPr>
              <a:t> have the highest counts, especially among females.</a:t>
            </a:r>
            <a:endParaRPr lang="en-US" sz="1400" dirty="0"/>
          </a:p>
          <a:p>
            <a:pPr lvl="1"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These roles may indicate lower or moderate income levels, so you might assess their creditworthiness more cautiously.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Male-dominated roles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lvl="1"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Drivers</a:t>
            </a:r>
            <a:r>
              <a:rPr lang="en-US" sz="1400" dirty="0">
                <a:ea typeface="+mn-lt"/>
                <a:cs typeface="+mn-lt"/>
              </a:rPr>
              <a:t> and </a:t>
            </a:r>
            <a:r>
              <a:rPr lang="en-US" sz="1400" b="1" dirty="0">
                <a:ea typeface="+mn-lt"/>
                <a:cs typeface="+mn-lt"/>
              </a:rPr>
              <a:t>security staff</a:t>
            </a:r>
            <a:r>
              <a:rPr lang="en-US" sz="1400" dirty="0">
                <a:ea typeface="+mn-lt"/>
                <a:cs typeface="+mn-lt"/>
              </a:rPr>
              <a:t> are mostly male. These jobs might have more stable income depending on the sector.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Female-dominated roles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lvl="1"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Accountants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b="1" dirty="0">
                <a:ea typeface="+mn-lt"/>
                <a:cs typeface="+mn-lt"/>
              </a:rPr>
              <a:t>cleaning staff</a:t>
            </a:r>
            <a:r>
              <a:rPr lang="en-US" sz="1400" dirty="0">
                <a:ea typeface="+mn-lt"/>
                <a:cs typeface="+mn-lt"/>
              </a:rPr>
              <a:t>, and </a:t>
            </a:r>
            <a:r>
              <a:rPr lang="en-US" sz="1400" b="1" dirty="0">
                <a:ea typeface="+mn-lt"/>
                <a:cs typeface="+mn-lt"/>
              </a:rPr>
              <a:t>sales staff</a:t>
            </a:r>
            <a:r>
              <a:rPr lang="en-US" sz="1400" dirty="0">
                <a:ea typeface="+mn-lt"/>
                <a:cs typeface="+mn-lt"/>
              </a:rPr>
              <a:t> are mostly female. Accountants may be more financially stable, while cleaning and sales roles might vary.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Mixed or low-count roles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Managers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b="1" dirty="0">
                <a:ea typeface="+mn-lt"/>
                <a:cs typeface="+mn-lt"/>
              </a:rPr>
              <a:t>IT staff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b="1" dirty="0">
                <a:ea typeface="+mn-lt"/>
                <a:cs typeface="+mn-lt"/>
              </a:rPr>
              <a:t>HR staff</a:t>
            </a:r>
            <a:r>
              <a:rPr lang="en-US" sz="1400" dirty="0">
                <a:ea typeface="+mn-lt"/>
                <a:cs typeface="+mn-lt"/>
              </a:rPr>
              <a:t>, and </a:t>
            </a:r>
            <a:r>
              <a:rPr lang="en-US" sz="1400" b="1" dirty="0">
                <a:ea typeface="+mn-lt"/>
                <a:cs typeface="+mn-lt"/>
              </a:rPr>
              <a:t>medicine staff</a:t>
            </a:r>
            <a:r>
              <a:rPr lang="en-US" sz="1400" dirty="0">
                <a:ea typeface="+mn-lt"/>
                <a:cs typeface="+mn-lt"/>
              </a:rPr>
              <a:t> show a mix of genders but lower counts. These could represent higher-skilled applicants with better financial profiles</a:t>
            </a:r>
            <a:endParaRPr lang="en-US" sz="1400" dirty="0"/>
          </a:p>
          <a:p>
            <a:pPr>
              <a:lnSpc>
                <a:spcPct val="100000"/>
              </a:lnSpc>
            </a:pPr>
            <a:endParaRPr lang="en-US" sz="1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7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36082-3004-DC2D-89BE-692185FF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ea typeface="+mj-lt"/>
                <a:cs typeface="+mj-lt"/>
              </a:rPr>
              <a:t>🏦 How You Can Use  This</a:t>
            </a:r>
            <a:endParaRPr lang="en-US"/>
          </a:p>
          <a:p>
            <a:pPr>
              <a:lnSpc>
                <a:spcPct val="90000"/>
              </a:lnSpc>
            </a:pP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89F6C-6771-71E1-06E2-803CE1DBC0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24" r="46017" b="6250"/>
          <a:stretch>
            <a:fillRect/>
          </a:stretch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9DC3-D6CF-0A97-5CB1-9FAB4CD14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GB" sz="1700"/>
          </a:p>
          <a:p>
            <a:pPr>
              <a:lnSpc>
                <a:spcPct val="100000"/>
              </a:lnSpc>
            </a:pPr>
            <a:r>
              <a:rPr lang="en-GB" sz="17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Risk profiling</a:t>
            </a:r>
            <a:r>
              <a:rPr lang="en-GB" sz="1700" dirty="0">
                <a:ea typeface="+mn-lt"/>
                <a:cs typeface="+mn-lt"/>
              </a:rPr>
              <a:t>: Use occupation type as one factor in assessing loan risk. For example, applicants in high-skill or stable jobs may be lower risk. </a:t>
            </a:r>
            <a:endParaRPr lang="en-GB" sz="1700" dirty="0"/>
          </a:p>
          <a:p>
            <a:pPr>
              <a:lnSpc>
                <a:spcPct val="100000"/>
              </a:lnSpc>
            </a:pPr>
            <a:r>
              <a:rPr lang="en-GB" sz="17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Gender trends</a:t>
            </a:r>
            <a:r>
              <a:rPr lang="en-GB" sz="1700" dirty="0">
                <a:ea typeface="+mn-lt"/>
                <a:cs typeface="+mn-lt"/>
              </a:rPr>
              <a:t>: If your bank tracks repayment </a:t>
            </a:r>
            <a:r>
              <a:rPr lang="en-GB" sz="1700" err="1">
                <a:ea typeface="+mn-lt"/>
                <a:cs typeface="+mn-lt"/>
              </a:rPr>
              <a:t>behavior</a:t>
            </a:r>
            <a:r>
              <a:rPr lang="en-GB" sz="1700" dirty="0">
                <a:ea typeface="+mn-lt"/>
                <a:cs typeface="+mn-lt"/>
              </a:rPr>
              <a:t> by gender, this chart helps you understand which occupations are gender-heavy and tailor your strategy.</a:t>
            </a:r>
            <a:endParaRPr lang="en-GB" sz="1700" dirty="0"/>
          </a:p>
          <a:p>
            <a:pPr>
              <a:lnSpc>
                <a:spcPct val="100000"/>
              </a:lnSpc>
            </a:pPr>
            <a:r>
              <a:rPr lang="en-GB" sz="17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Targeted marketing</a:t>
            </a:r>
            <a:r>
              <a:rPr lang="en-GB" sz="1700" dirty="0">
                <a:ea typeface="+mn-lt"/>
                <a:cs typeface="+mn-lt"/>
              </a:rPr>
              <a:t>: You could design loan products for specific occupations with high representation, like </a:t>
            </a:r>
            <a:r>
              <a:rPr lang="en-GB" sz="1700" dirty="0" err="1">
                <a:ea typeface="+mn-lt"/>
                <a:cs typeface="+mn-lt"/>
              </a:rPr>
              <a:t>laborers</a:t>
            </a:r>
            <a:r>
              <a:rPr lang="en-GB" sz="1700" dirty="0">
                <a:ea typeface="+mn-lt"/>
                <a:cs typeface="+mn-lt"/>
              </a:rPr>
              <a:t> or core staff.</a:t>
            </a:r>
            <a:endParaRPr lang="en-GB" sz="1700" dirty="0"/>
          </a:p>
          <a:p>
            <a:pPr>
              <a:lnSpc>
                <a:spcPct val="100000"/>
              </a:lnSpc>
            </a:pPr>
            <a:endParaRPr lang="en-GB" sz="1700"/>
          </a:p>
        </p:txBody>
      </p:sp>
    </p:spTree>
    <p:extLst>
      <p:ext uri="{BB962C8B-B14F-4D97-AF65-F5344CB8AC3E}">
        <p14:creationId xmlns:p14="http://schemas.microsoft.com/office/powerpoint/2010/main" val="279874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DAE60-4336-9E74-1B4D-614A16E4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3"/>
            <a:ext cx="3721629" cy="2648594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💡 How  to Interpret It</a:t>
            </a:r>
            <a:endParaRPr lang="en-US" dirty="0"/>
          </a:p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C2CC77-D38C-58DF-D901-341E5D2F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90" b="-2"/>
          <a:stretch>
            <a:fillRect/>
          </a:stretch>
        </p:blipFill>
        <p:spPr>
          <a:xfrm>
            <a:off x="715365" y="3524790"/>
            <a:ext cx="3721629" cy="264859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A82A57-F463-89EC-20E0-352633AAA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407" y="555712"/>
            <a:ext cx="6065179" cy="5614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High applicant volume</a:t>
            </a:r>
            <a:r>
              <a:rPr lang="en-US" dirty="0">
                <a:ea typeface="+mn-lt"/>
                <a:cs typeface="+mn-lt"/>
              </a:rPr>
              <a:t>: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dirty="0">
                <a:ea typeface="+mn-lt"/>
                <a:cs typeface="+mn-lt"/>
              </a:rPr>
              <a:t>Business Entity Type 3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Self-employed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Government</a:t>
            </a:r>
            <a:r>
              <a:rPr lang="en-US" dirty="0">
                <a:ea typeface="+mn-lt"/>
                <a:cs typeface="+mn-lt"/>
              </a:rPr>
              <a:t> have the most applicants.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You can analyze approval rates in these categories to refine your lending strategy.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Approval vs. rejection trends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If a category has more orange bars than blue, it may indicate higher risk or lower approval rates.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For example, if </a:t>
            </a:r>
            <a:r>
              <a:rPr lang="en-US" b="1" dirty="0">
                <a:ea typeface="+mn-lt"/>
                <a:cs typeface="+mn-lt"/>
              </a:rPr>
              <a:t>Self-employed</a:t>
            </a:r>
            <a:r>
              <a:rPr lang="en-US" dirty="0">
                <a:ea typeface="+mn-lt"/>
                <a:cs typeface="+mn-lt"/>
              </a:rPr>
              <a:t> has many applicants but most are rejected, you might want stricter criteria for that group.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Low-volume but high-approval groups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Some categories like </a:t>
            </a:r>
            <a:r>
              <a:rPr lang="en-US" b="1" dirty="0">
                <a:ea typeface="+mn-lt"/>
                <a:cs typeface="+mn-lt"/>
              </a:rPr>
              <a:t>Military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Bank</a:t>
            </a:r>
            <a:r>
              <a:rPr lang="en-US" dirty="0">
                <a:ea typeface="+mn-lt"/>
                <a:cs typeface="+mn-lt"/>
              </a:rPr>
              <a:t>, or </a:t>
            </a:r>
            <a:r>
              <a:rPr lang="en-US" b="1" dirty="0">
                <a:ea typeface="+mn-lt"/>
                <a:cs typeface="+mn-lt"/>
              </a:rPr>
              <a:t>Police</a:t>
            </a:r>
            <a:r>
              <a:rPr lang="en-US" dirty="0">
                <a:ea typeface="+mn-lt"/>
                <a:cs typeface="+mn-lt"/>
              </a:rPr>
              <a:t> may have fewer applicants but higher approval rates—potentially more reliable borrowers.</a:t>
            </a:r>
            <a:endParaRPr lang="en-US"/>
          </a:p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0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0382D-0F42-DF70-750C-1C56589D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>
                <a:latin typeface="Calisto MT"/>
              </a:rPr>
              <a:t>🏦 Strategic Use for Loan Decisions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187D-C7FE-320A-7CF6-18CCBF38A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4"/>
            <a:ext cx="6766560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GB" sz="19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Risk segmentation</a:t>
            </a:r>
            <a:r>
              <a:rPr lang="en-GB" sz="1900" dirty="0">
                <a:ea typeface="+mn-lt"/>
                <a:cs typeface="+mn-lt"/>
              </a:rPr>
              <a:t>: Use this chart to identify which organization types are associated with higher default risk.</a:t>
            </a:r>
            <a:endParaRPr lang="en-GB" sz="1900" dirty="0"/>
          </a:p>
          <a:p>
            <a:pPr marL="342900" indent="-342900"/>
            <a:r>
              <a:rPr lang="en-GB" sz="19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Policy refinement</a:t>
            </a:r>
            <a:r>
              <a:rPr lang="en-GB" sz="1900" dirty="0">
                <a:ea typeface="+mn-lt"/>
                <a:cs typeface="+mn-lt"/>
              </a:rPr>
              <a:t>: Adjust your loan policies for specific groups. For example, offer tailored products for government employees or tighten rules for self-employed applicants.</a:t>
            </a:r>
            <a:endParaRPr lang="en-GB" sz="1900" dirty="0"/>
          </a:p>
          <a:p>
            <a:pPr marL="342900" indent="-342900"/>
            <a:r>
              <a:rPr lang="en-GB" sz="1900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Marketing focus</a:t>
            </a:r>
            <a:r>
              <a:rPr lang="en-GB" sz="1900" dirty="0">
                <a:ea typeface="+mn-lt"/>
                <a:cs typeface="+mn-lt"/>
              </a:rPr>
              <a:t>: Target high-approval groups with promotional loan offers to boost your portfolio quality.</a:t>
            </a:r>
            <a:endParaRPr lang="en-GB" sz="19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wall painted with an arrow and a dartboard">
            <a:extLst>
              <a:ext uri="{FF2B5EF4-FFF2-40B4-BE49-F238E27FC236}">
                <a16:creationId xmlns:a16="http://schemas.microsoft.com/office/drawing/2014/main" id="{1445E9AB-E12C-9A68-B41F-E3D192AB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531" r="8" b="8"/>
          <a:stretch>
            <a:fillRect/>
          </a:stretch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8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03331-62D4-D632-BD35-24194537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💡 Insights for Loan Strategy</a:t>
            </a:r>
            <a:endParaRPr lang="en-US"/>
          </a:p>
          <a:p>
            <a:endParaRPr lang="en-GB"/>
          </a:p>
        </p:txBody>
      </p:sp>
      <p:pic>
        <p:nvPicPr>
          <p:cNvPr id="4" name="Content Placeholder 3" descr="A graph of a credit amount&#10;&#10;AI-generated content may be incorrect.">
            <a:extLst>
              <a:ext uri="{FF2B5EF4-FFF2-40B4-BE49-F238E27FC236}">
                <a16:creationId xmlns:a16="http://schemas.microsoft.com/office/drawing/2014/main" id="{20ECB99C-A54E-6C9C-8B25-02712BAFCE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870" b="1"/>
          <a:stretch>
            <a:fillRect/>
          </a:stretch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C3AA7F-8460-C963-519B-FD1185A2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endParaRPr lang="en-US"/>
          </a:p>
          <a:p>
            <a:r>
              <a:rPr lang="en-US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Most common credit amounts</a:t>
            </a:r>
            <a:r>
              <a:rPr lang="en-US" dirty="0">
                <a:ea typeface="+mn-lt"/>
                <a:cs typeface="+mn-lt"/>
              </a:rPr>
              <a:t>: 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The peak of the histogram is around the lower end—likely between 0.5 to 1 million. This means most applicants request relatively modest loans.</a:t>
            </a:r>
            <a:endParaRPr lang="en-US" dirty="0"/>
          </a:p>
          <a:p>
            <a:r>
              <a:rPr lang="en-US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Long tail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There are fewer applicants requesting very high amounts (2–4 million), but they do exist. These might be business loans or high-income individuals.</a:t>
            </a:r>
            <a:endParaRPr lang="en-US" dirty="0"/>
          </a:p>
          <a:p>
            <a:r>
              <a:rPr lang="en-US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Risk vs. reward</a:t>
            </a:r>
            <a:r>
              <a:rPr lang="en-US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chemeClr val="accent6">
                  <a:lumMod val="49000"/>
                </a:scheme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Smaller loans are more frequent and may carry lower risk.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Larger loans are rarer but could be more profitable—though they require stricter vetting.</a:t>
            </a:r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3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C793E-61AE-91F3-31A9-F2F22C6A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GB">
                <a:latin typeface="Calisto MT"/>
              </a:rPr>
              <a:t>🏦 How You Can Use This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F33F-4B93-11BA-A9BB-F81A842C2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GB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Set loan tiers</a:t>
            </a:r>
            <a:r>
              <a:rPr lang="en-GB" dirty="0">
                <a:ea typeface="+mn-lt"/>
                <a:cs typeface="+mn-lt"/>
              </a:rPr>
              <a:t>: Create different approval criteria for low, medium, and high credit amounts.</a:t>
            </a:r>
            <a:endParaRPr lang="en-GB" dirty="0"/>
          </a:p>
          <a:p>
            <a:pPr marL="342900" indent="-342900"/>
            <a:r>
              <a:rPr lang="en-GB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Optimize interest rates</a:t>
            </a:r>
            <a:r>
              <a:rPr lang="en-GB" dirty="0">
                <a:ea typeface="+mn-lt"/>
                <a:cs typeface="+mn-lt"/>
              </a:rPr>
              <a:t>: Offer competitive rates for popular loan sizes to attract more customers.</a:t>
            </a:r>
            <a:endParaRPr lang="en-GB"/>
          </a:p>
          <a:p>
            <a:pPr marL="342900" indent="-342900"/>
            <a:r>
              <a:rPr lang="en-GB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Portfolio balance</a:t>
            </a:r>
            <a:r>
              <a:rPr lang="en-GB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:</a:t>
            </a:r>
            <a:r>
              <a:rPr lang="en-GB" dirty="0">
                <a:ea typeface="+mn-lt"/>
                <a:cs typeface="+mn-lt"/>
              </a:rPr>
              <a:t> Use this distribution to ensure you're not overexposed to high-risk, high-amount loans.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CB75CACA-7E54-6D6D-7846-FDBBAAFBB4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49" r="13760" b="-3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0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60791-B4D9-F4D0-7D95-09EB0DC3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ea typeface="+mj-lt"/>
                <a:cs typeface="+mj-lt"/>
              </a:rPr>
              <a:t>🎻 What  the Plot Show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AD78A6-0D80-29E7-AA25-5121B107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endParaRPr lang="en-US"/>
          </a:p>
          <a:p>
            <a:r>
              <a:rPr lang="en-US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Similar distributions</a:t>
            </a:r>
            <a:r>
              <a:rPr lang="en-US" dirty="0">
                <a:ea typeface="+mn-lt"/>
                <a:cs typeface="+mn-lt"/>
              </a:rPr>
              <a:t>: Both approved and rejected applicants request similar credit amounts overall. </a:t>
            </a:r>
            <a:endParaRPr lang="en-US" dirty="0"/>
          </a:p>
          <a:p>
            <a:r>
              <a:rPr lang="en-US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Median comparison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The median credit amount is slightly higher for </a:t>
            </a:r>
            <a:r>
              <a:rPr lang="en-US" b="1" dirty="0">
                <a:ea typeface="+mn-lt"/>
                <a:cs typeface="+mn-lt"/>
              </a:rPr>
              <a:t>Target 0</a:t>
            </a:r>
            <a:r>
              <a:rPr lang="en-US" dirty="0">
                <a:ea typeface="+mn-lt"/>
                <a:cs typeface="+mn-lt"/>
              </a:rPr>
              <a:t> (approved loans), suggesting that moderate-to-high loan requests are more likely to be approved.</a:t>
            </a:r>
            <a:endParaRPr lang="en-US" dirty="0"/>
          </a:p>
          <a:p>
            <a:r>
              <a:rPr lang="en-US" b="1" dirty="0">
                <a:solidFill>
                  <a:schemeClr val="accent6">
                    <a:lumMod val="49000"/>
                  </a:schemeClr>
                </a:solidFill>
                <a:ea typeface="+mn-lt"/>
                <a:cs typeface="+mn-lt"/>
              </a:rPr>
              <a:t>Density differences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Target 1</a:t>
            </a:r>
            <a:r>
              <a:rPr lang="en-US" dirty="0">
                <a:ea typeface="+mn-lt"/>
                <a:cs typeface="+mn-lt"/>
              </a:rPr>
              <a:t> (rejected loans) has a slightly wider spread at lower amounts, which might indicate that smaller loans are not automatically safer.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Outliers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Both categories show applicants requesting very high amounts (close to 3 million), but these are rare.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 diagram of a credit amount by target&#10;&#10;AI-generated content may be incorrect.">
            <a:extLst>
              <a:ext uri="{FF2B5EF4-FFF2-40B4-BE49-F238E27FC236}">
                <a16:creationId xmlns:a16="http://schemas.microsoft.com/office/drawing/2014/main" id="{3D575A35-D37E-73BD-68EC-95B61FB0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60" y="3222978"/>
            <a:ext cx="4202057" cy="293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2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A2D97-C1D6-14B5-24A6-43AF9FCE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GB">
                <a:latin typeface="Calisto MT"/>
              </a:rPr>
              <a:t>🏦 How You Can Use This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F6A097-721B-41EC-2B5C-8E34E2AD0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852087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690042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ChronicleVTI</vt:lpstr>
      <vt:lpstr>Bank Report</vt:lpstr>
      <vt:lpstr>💡 Insights for Loan Decisions </vt:lpstr>
      <vt:lpstr>🏦 How You Can Use  This </vt:lpstr>
      <vt:lpstr>💡 How  to Interpret It </vt:lpstr>
      <vt:lpstr>🏦 Strategic Use for Loan Decisions</vt:lpstr>
      <vt:lpstr>💡 Insights for Loan Strategy </vt:lpstr>
      <vt:lpstr>🏦 How You Can Use This</vt:lpstr>
      <vt:lpstr>🎻 What  the Plot Show</vt:lpstr>
      <vt:lpstr>🏦 How You Can Use This</vt:lpstr>
      <vt:lpstr>💡Contract  type</vt:lpstr>
      <vt:lpstr>🏦 Strategic  Takea ways </vt:lpstr>
      <vt:lpstr>📊 Average  Target by Income Type</vt:lpstr>
      <vt:lpstr>🎓 Distribution of Education Type</vt:lpstr>
      <vt:lpstr>👪 Distribution of Family Status</vt:lpstr>
      <vt:lpstr>🔍 Final Recommendations</vt:lpstr>
      <vt:lpstr>⚙️MODELS WE MADE</vt:lpstr>
      <vt:lpstr>🧮Strategies for Loan Default Prediction and Risk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223</cp:revision>
  <dcterms:created xsi:type="dcterms:W3CDTF">2025-08-05T22:36:46Z</dcterms:created>
  <dcterms:modified xsi:type="dcterms:W3CDTF">2025-08-05T23:31:05Z</dcterms:modified>
</cp:coreProperties>
</file>