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8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50" autoAdjust="0"/>
  </p:normalViewPr>
  <p:slideViewPr>
    <p:cSldViewPr snapToGrid="0">
      <p:cViewPr>
        <p:scale>
          <a:sx n="33" d="100"/>
          <a:sy n="33" d="100"/>
        </p:scale>
        <p:origin x="215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6:32:42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24575,'0'9'0,"0"3"-8191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6:32:42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24575,'0'9'0,"0"3"-8191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6:14:34.3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24575,'0'9'0,"0"3"-8191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65341-343F-4BD4-85F3-7AF938B1A118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92EFA-0F6D-4386-B08A-3B6349A30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6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92EFA-0F6D-4386-B08A-3B6349A30E0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74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92EFA-0F6D-4386-B08A-3B6349A30E0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0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671DECA-B942-46BC-99AF-D663C6C125C6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38F8072-9264-445E-A940-F5F4186B7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52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DECA-B942-46BC-99AF-D663C6C125C6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8072-9264-445E-A940-F5F4186B7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53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DECA-B942-46BC-99AF-D663C6C125C6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8072-9264-445E-A940-F5F4186B7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98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DECA-B942-46BC-99AF-D663C6C125C6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8072-9264-445E-A940-F5F4186B7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03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DECA-B942-46BC-99AF-D663C6C125C6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8072-9264-445E-A940-F5F4186B7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51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DECA-B942-46BC-99AF-D663C6C125C6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8072-9264-445E-A940-F5F4186B7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46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DECA-B942-46BC-99AF-D663C6C125C6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8072-9264-445E-A940-F5F4186B7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88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DECA-B942-46BC-99AF-D663C6C125C6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8072-9264-445E-A940-F5F4186B7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6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DECA-B942-46BC-99AF-D663C6C125C6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8072-9264-445E-A940-F5F4186B7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58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DECA-B942-46BC-99AF-D663C6C125C6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8F8072-9264-445E-A940-F5F4186B7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09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671DECA-B942-46BC-99AF-D663C6C125C6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38F8072-9264-445E-A940-F5F4186B7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978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671DECA-B942-46BC-99AF-D663C6C125C6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38F8072-9264-445E-A940-F5F4186B7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14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5C4E7A-9D1B-7CA9-BDDB-719A14EEE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068" y="559098"/>
            <a:ext cx="6001063" cy="57398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2847BF-6024-F639-DE13-3E1783AC12A3}"/>
              </a:ext>
            </a:extLst>
          </p:cNvPr>
          <p:cNvSpPr txBox="1"/>
          <p:nvPr/>
        </p:nvSpPr>
        <p:spPr>
          <a:xfrm>
            <a:off x="478301" y="1308296"/>
            <a:ext cx="65977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>
                <a:solidFill>
                  <a:schemeClr val="bg1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Методология </a:t>
            </a:r>
            <a:br>
              <a:rPr lang="ru-RU" sz="8800" dirty="0">
                <a:solidFill>
                  <a:schemeClr val="bg1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</a:br>
            <a:r>
              <a:rPr lang="en-US" sz="8800" dirty="0">
                <a:solidFill>
                  <a:schemeClr val="bg1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Scrum</a:t>
            </a:r>
            <a:endParaRPr lang="ru-RU" sz="8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853AF132-8013-B1A3-9001-5FF857E705BC}"/>
                  </a:ext>
                </a:extLst>
              </p14:cNvPr>
              <p14:cNvContentPartPr/>
              <p14:nvPr/>
            </p14:nvContentPartPr>
            <p14:xfrm>
              <a:off x="8564969" y="3219278"/>
              <a:ext cx="360" cy="792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853AF132-8013-B1A3-9001-5FF857E705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0649" y="3214958"/>
                <a:ext cx="9000" cy="1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698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5C4E7A-9D1B-7CA9-BDDB-719A14EEE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7" y="559098"/>
            <a:ext cx="6001063" cy="57398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A3C6EE-0831-7745-879D-EC006846FFAC}"/>
              </a:ext>
            </a:extLst>
          </p:cNvPr>
          <p:cNvSpPr txBox="1"/>
          <p:nvPr/>
        </p:nvSpPr>
        <p:spPr>
          <a:xfrm>
            <a:off x="5991068" y="1308296"/>
            <a:ext cx="62921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 err="1">
                <a:effectLst/>
                <a:latin typeface="Bahnschrift Condensed" panose="020B0502040204020203" pitchFamily="34" charset="0"/>
              </a:rPr>
              <a:t>Scrum</a:t>
            </a:r>
            <a:r>
              <a:rPr lang="ru-RU" sz="2800" b="0" i="0" dirty="0">
                <a:effectLst/>
                <a:latin typeface="Bahnschrift Condensed" panose="020B0502040204020203" pitchFamily="34" charset="0"/>
              </a:rPr>
              <a:t> — это методика,</a:t>
            </a:r>
          </a:p>
          <a:p>
            <a:r>
              <a:rPr lang="ru-RU" sz="2800" b="0" i="0" dirty="0">
                <a:effectLst/>
                <a:latin typeface="Bahnschrift Condensed" panose="020B0502040204020203" pitchFamily="34" charset="0"/>
              </a:rPr>
              <a:t> помогающая командам вести совместную работу.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DD3440-C737-DFBF-1D4E-0C54A28F79D9}"/>
              </a:ext>
            </a:extLst>
          </p:cNvPr>
          <p:cNvSpPr txBox="1"/>
          <p:nvPr/>
        </p:nvSpPr>
        <p:spPr>
          <a:xfrm>
            <a:off x="5991068" y="3900868"/>
            <a:ext cx="64107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0" i="0" dirty="0">
                <a:effectLst/>
                <a:latin typeface="Bahnschrift Condensed" panose="020B0502040204020203" pitchFamily="34" charset="0"/>
              </a:rPr>
              <a:t>Методику </a:t>
            </a:r>
            <a:r>
              <a:rPr lang="ru-RU" sz="2800" b="0" i="0" dirty="0" err="1">
                <a:effectLst/>
                <a:latin typeface="Bahnschrift Condensed" panose="020B0502040204020203" pitchFamily="34" charset="0"/>
              </a:rPr>
              <a:t>Scrum</a:t>
            </a:r>
            <a:r>
              <a:rPr lang="ru-RU" sz="2800" b="0" i="0" dirty="0">
                <a:effectLst/>
                <a:latin typeface="Bahnschrift Condensed" panose="020B0502040204020203" pitchFamily="34" charset="0"/>
              </a:rPr>
              <a:t> чаще всего применяют </a:t>
            </a:r>
          </a:p>
          <a:p>
            <a:r>
              <a:rPr lang="ru-RU" sz="2800" b="0" i="0" dirty="0">
                <a:effectLst/>
                <a:latin typeface="Bahnschrift Condensed" panose="020B0502040204020203" pitchFamily="34" charset="0"/>
              </a:rPr>
              <a:t>команды разработчиков приложений, </a:t>
            </a:r>
          </a:p>
          <a:p>
            <a:r>
              <a:rPr lang="ru-RU" sz="2800" b="0" i="0" dirty="0">
                <a:effectLst/>
                <a:latin typeface="Bahnschrift Condensed" panose="020B0502040204020203" pitchFamily="34" charset="0"/>
              </a:rPr>
              <a:t>но принципы и опыт ее использования можно </a:t>
            </a:r>
          </a:p>
          <a:p>
            <a:r>
              <a:rPr lang="ru-RU" sz="2800" b="0" i="0" dirty="0">
                <a:effectLst/>
                <a:latin typeface="Bahnschrift Condensed" panose="020B0502040204020203" pitchFamily="34" charset="0"/>
              </a:rPr>
              <a:t>применить к командной работе любого рода.</a:t>
            </a:r>
          </a:p>
          <a:p>
            <a:r>
              <a:rPr lang="ru-RU" sz="2800" b="0" i="0" dirty="0">
                <a:effectLst/>
                <a:latin typeface="Bahnschrift Condensed" panose="020B0502040204020203" pitchFamily="34" charset="0"/>
              </a:rPr>
              <a:t> Это одна из причин такой популярности методики.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853AF132-8013-B1A3-9001-5FF857E705BC}"/>
                  </a:ext>
                </a:extLst>
              </p14:cNvPr>
              <p14:cNvContentPartPr/>
              <p14:nvPr/>
            </p14:nvContentPartPr>
            <p14:xfrm>
              <a:off x="8564969" y="3219278"/>
              <a:ext cx="360" cy="792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853AF132-8013-B1A3-9001-5FF857E705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0649" y="3214958"/>
                <a:ext cx="9000" cy="1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6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араллелограмм 9">
            <a:extLst>
              <a:ext uri="{FF2B5EF4-FFF2-40B4-BE49-F238E27FC236}">
                <a16:creationId xmlns:a16="http://schemas.microsoft.com/office/drawing/2014/main" id="{C829FBEC-E70A-E985-0321-7CB14625F01E}"/>
              </a:ext>
            </a:extLst>
          </p:cNvPr>
          <p:cNvSpPr/>
          <p:nvPr/>
        </p:nvSpPr>
        <p:spPr>
          <a:xfrm>
            <a:off x="304800" y="393668"/>
            <a:ext cx="11582399" cy="1569659"/>
          </a:xfrm>
          <a:prstGeom prst="parallelogram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7DD290-86EA-3A9D-6F50-443D3AEC8E5D}"/>
              </a:ext>
            </a:extLst>
          </p:cNvPr>
          <p:cNvSpPr txBox="1"/>
          <p:nvPr/>
        </p:nvSpPr>
        <p:spPr>
          <a:xfrm>
            <a:off x="1059541" y="486001"/>
            <a:ext cx="11713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0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</a:rPr>
              <a:t>Методология </a:t>
            </a:r>
            <a:r>
              <a:rPr lang="ru-RU" sz="2800" b="1" i="0" dirty="0" err="1">
                <a:solidFill>
                  <a:schemeClr val="bg2"/>
                </a:solidFill>
                <a:effectLst/>
                <a:latin typeface="Bahnschrift Condensed" panose="020B0502040204020203" pitchFamily="34" charset="0"/>
              </a:rPr>
              <a:t>Scrum</a:t>
            </a:r>
            <a:r>
              <a:rPr lang="ru-RU" sz="2800" b="1" dirty="0">
                <a:solidFill>
                  <a:schemeClr val="bg2"/>
                </a:solidFill>
                <a:latin typeface="Bahnschrift Condensed" panose="020B0502040204020203" pitchFamily="34" charset="0"/>
              </a:rPr>
              <a:t> </a:t>
            </a:r>
            <a:r>
              <a:rPr lang="ru-RU" sz="2800" b="1" i="0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</a:rPr>
              <a:t>разработки подразумевает создание продукта </a:t>
            </a:r>
          </a:p>
          <a:p>
            <a:r>
              <a:rPr lang="ru-RU" sz="2800" b="1" i="0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</a:rPr>
              <a:t>										с новыми возможностями для бизнеса, </a:t>
            </a:r>
          </a:p>
          <a:p>
            <a:r>
              <a:rPr lang="ru-RU" sz="2800" b="1" i="0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</a:rPr>
              <a:t>											которые имеют максимальный приоритет.</a:t>
            </a:r>
            <a:r>
              <a:rPr lang="ru-RU" sz="2800" b="0" i="0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09C9C-46B8-CECF-542C-08A2D5D1EC95}"/>
              </a:ext>
            </a:extLst>
          </p:cNvPr>
          <p:cNvSpPr txBox="1"/>
          <p:nvPr/>
        </p:nvSpPr>
        <p:spPr>
          <a:xfrm>
            <a:off x="820056" y="4980563"/>
            <a:ext cx="12192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effectLst/>
                <a:latin typeface="Bahnschrift Condensed" panose="020B0502040204020203" pitchFamily="34" charset="0"/>
              </a:rPr>
              <a:t>Это делается за определенное количество</a:t>
            </a:r>
          </a:p>
          <a:p>
            <a:r>
              <a:rPr lang="ru-RU" sz="2800" b="0" i="0" dirty="0">
                <a:effectLst/>
                <a:latin typeface="Bahnschrift Condensed" panose="020B0502040204020203" pitchFamily="34" charset="0"/>
              </a:rPr>
              <a:t> 			фиксированных по длительности небольших промежутков времени (циклов), </a:t>
            </a:r>
          </a:p>
          <a:p>
            <a:r>
              <a:rPr lang="ru-RU" sz="2800" b="0" i="0" dirty="0">
                <a:effectLst/>
                <a:latin typeface="Bahnschrift Condensed" panose="020B0502040204020203" pitchFamily="34" charset="0"/>
              </a:rPr>
              <a:t>												которые называют спринтами (</a:t>
            </a:r>
            <a:r>
              <a:rPr lang="ru-RU" sz="3200" b="1" i="0" dirty="0" err="1">
                <a:effectLst/>
                <a:latin typeface="Bahnschrift Condensed" panose="020B0502040204020203" pitchFamily="34" charset="0"/>
              </a:rPr>
              <a:t>sprints</a:t>
            </a:r>
            <a:r>
              <a:rPr lang="ru-RU" sz="2800" b="0" i="0" dirty="0">
                <a:effectLst/>
                <a:latin typeface="Bahnschrift Condensed" panose="020B0502040204020203" pitchFamily="34" charset="0"/>
              </a:rPr>
              <a:t>).</a:t>
            </a:r>
            <a:endParaRPr lang="ru-RU" sz="2800" dirty="0">
              <a:latin typeface="Bahnschrift Condensed" panose="020B0502040204020203" pitchFamily="34" charset="0"/>
            </a:endParaRPr>
          </a:p>
          <a:p>
            <a:endParaRPr lang="ru-RU" sz="2800" dirty="0">
              <a:latin typeface="Bahnschrift Condensed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E022FC3-1A03-A9BC-3892-C28E3EE2E795}"/>
              </a:ext>
            </a:extLst>
          </p:cNvPr>
          <p:cNvSpPr/>
          <p:nvPr/>
        </p:nvSpPr>
        <p:spPr>
          <a:xfrm>
            <a:off x="4840514" y="2173514"/>
            <a:ext cx="2510972" cy="2510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Bahnschrift Condensed" panose="020B0502040204020203" pitchFamily="34" charset="0"/>
              </a:rPr>
              <a:t>Sprints</a:t>
            </a:r>
            <a:endParaRPr lang="ru-RU" sz="44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61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21C7756-BD73-A1B9-CACF-B80C18132E1A}"/>
              </a:ext>
            </a:extLst>
          </p:cNvPr>
          <p:cNvSpPr/>
          <p:nvPr/>
        </p:nvSpPr>
        <p:spPr>
          <a:xfrm>
            <a:off x="0" y="-94823"/>
            <a:ext cx="12192000" cy="1905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FE9694-E26C-04F3-1C84-D79F650ECC78}"/>
              </a:ext>
            </a:extLst>
          </p:cNvPr>
          <p:cNvSpPr txBox="1"/>
          <p:nvPr/>
        </p:nvSpPr>
        <p:spPr>
          <a:xfrm>
            <a:off x="1419078" y="162989"/>
            <a:ext cx="9353843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5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Главной задачей </a:t>
            </a:r>
            <a:r>
              <a:rPr lang="ru-RU" sz="2500" b="0" i="0" dirty="0" err="1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Scrum</a:t>
            </a:r>
            <a:r>
              <a:rPr lang="ru-RU" sz="25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 является быстрое создание продукта и вывод его на рынок.</a:t>
            </a:r>
          </a:p>
          <a:p>
            <a:pPr algn="l"/>
            <a:r>
              <a:rPr lang="ru-RU" sz="25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Причем речь идет о разработке решений, которых ранее не существовало. </a:t>
            </a:r>
          </a:p>
          <a:p>
            <a:pPr algn="l"/>
            <a:r>
              <a:rPr lang="ru-RU" sz="25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Суть в том, что при наличии идеи сложно заранее сказать, как пойдет разработка,</a:t>
            </a:r>
          </a:p>
          <a:p>
            <a:pPr algn="l"/>
            <a:r>
              <a:rPr lang="ru-RU" sz="25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 сколько потребуется времени, и что получится в итоге. 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F8CD6-A7BB-BF5C-FE22-ED33C46A557D}"/>
              </a:ext>
            </a:extLst>
          </p:cNvPr>
          <p:cNvSpPr txBox="1"/>
          <p:nvPr/>
        </p:nvSpPr>
        <p:spPr>
          <a:xfrm>
            <a:off x="648454" y="4737777"/>
            <a:ext cx="11367214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500" b="0" i="0" dirty="0" err="1">
                <a:effectLst/>
                <a:latin typeface="Bahnschrift Condensed" panose="020B0502040204020203" pitchFamily="34" charset="0"/>
              </a:rPr>
              <a:t>Scrum</a:t>
            </a:r>
            <a:r>
              <a:rPr lang="ru-RU" sz="2500" b="0" i="0" dirty="0">
                <a:effectLst/>
                <a:latin typeface="Bahnschrift Condensed" panose="020B0502040204020203" pitchFamily="34" charset="0"/>
              </a:rPr>
              <a:t> же позволяет разбить процесс на четкие этапы и развеять «туман неопределенности».</a:t>
            </a:r>
          </a:p>
          <a:p>
            <a:pPr algn="l"/>
            <a:r>
              <a:rPr lang="ru-RU" sz="2500" b="1" i="0" dirty="0">
                <a:effectLst/>
                <a:latin typeface="Bahnschrift Condensed" panose="020B0502040204020203" pitchFamily="34" charset="0"/>
              </a:rPr>
              <a:t>Преимуществом такого подхода, </a:t>
            </a:r>
          </a:p>
          <a:p>
            <a:pPr algn="l"/>
            <a:r>
              <a:rPr lang="ru-RU" sz="2500" b="1" i="0" dirty="0">
                <a:effectLst/>
                <a:latin typeface="Bahnschrift Condensed" panose="020B0502040204020203" pitchFamily="34" charset="0"/>
              </a:rPr>
              <a:t>помимо четкого плана, является наличие обратной связи, которая позволяет корректировать действия.</a:t>
            </a:r>
          </a:p>
          <a:p>
            <a:pPr algn="l"/>
            <a:r>
              <a:rPr lang="ru-RU" sz="2500" b="0" i="0" dirty="0">
                <a:effectLst/>
                <a:latin typeface="Bahnschrift Condensed" panose="020B0502040204020203" pitchFamily="34" charset="0"/>
              </a:rPr>
              <a:t> Иначе говоря, есть ответ на вопрос: «То ли мы делаем, чего от нас ждут?».</a:t>
            </a:r>
          </a:p>
          <a:p>
            <a:endParaRPr lang="ru-RU" dirty="0"/>
          </a:p>
        </p:txBody>
      </p:sp>
      <p:sp>
        <p:nvSpPr>
          <p:cNvPr id="5" name="Управляющая кнопка: справка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838133A-D9F2-6AA4-7BFC-9651C3FE29B0}"/>
              </a:ext>
            </a:extLst>
          </p:cNvPr>
          <p:cNvSpPr/>
          <p:nvPr/>
        </p:nvSpPr>
        <p:spPr>
          <a:xfrm>
            <a:off x="2269336" y="2087487"/>
            <a:ext cx="1042416" cy="1042416"/>
          </a:xfrm>
          <a:prstGeom prst="actionButtonHel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справка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16064D0-F09C-7424-316A-D20EEB67EAF5}"/>
              </a:ext>
            </a:extLst>
          </p:cNvPr>
          <p:cNvSpPr/>
          <p:nvPr/>
        </p:nvSpPr>
        <p:spPr>
          <a:xfrm rot="1684027">
            <a:off x="3022359" y="2426320"/>
            <a:ext cx="733572" cy="816526"/>
          </a:xfrm>
          <a:prstGeom prst="actionButtonHel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справка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D2C207E-0FF7-F6B9-08A4-391544EBF0C3}"/>
              </a:ext>
            </a:extLst>
          </p:cNvPr>
          <p:cNvSpPr/>
          <p:nvPr/>
        </p:nvSpPr>
        <p:spPr>
          <a:xfrm rot="20222022">
            <a:off x="2578180" y="2995598"/>
            <a:ext cx="733571" cy="545718"/>
          </a:xfrm>
          <a:prstGeom prst="actionButtonHel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справка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7906EDB-CBAF-39A9-C368-FE7085DE4BF9}"/>
              </a:ext>
            </a:extLst>
          </p:cNvPr>
          <p:cNvSpPr/>
          <p:nvPr/>
        </p:nvSpPr>
        <p:spPr>
          <a:xfrm rot="20222022">
            <a:off x="1946715" y="2857044"/>
            <a:ext cx="733571" cy="545718"/>
          </a:xfrm>
          <a:prstGeom prst="actionButtonHel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B29DC040-14A1-91C7-C33C-6B124BBCF610}"/>
              </a:ext>
            </a:extLst>
          </p:cNvPr>
          <p:cNvSpPr/>
          <p:nvPr/>
        </p:nvSpPr>
        <p:spPr>
          <a:xfrm>
            <a:off x="4019750" y="26585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3E38516E-316A-3CF7-9F06-207D308D530B}"/>
              </a:ext>
            </a:extLst>
          </p:cNvPr>
          <p:cNvSpPr/>
          <p:nvPr/>
        </p:nvSpPr>
        <p:spPr>
          <a:xfrm>
            <a:off x="5295900" y="2071204"/>
            <a:ext cx="1600200" cy="1600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latin typeface="Bahnschrift Condensed" panose="020B0502040204020203" pitchFamily="34" charset="0"/>
              </a:rPr>
              <a:t>?</a:t>
            </a:r>
            <a:r>
              <a:rPr lang="en-US" sz="3600" b="1" dirty="0">
                <a:latin typeface="Bahnschrift Condensed" panose="020B0502040204020203" pitchFamily="34" charset="0"/>
              </a:rPr>
              <a:t>h</a:t>
            </a:r>
            <a:endParaRPr lang="ru-RU" sz="3600" b="1" dirty="0">
              <a:latin typeface="Bahnschrift Condensed" panose="020B0502040204020203" pitchFamily="34" charset="0"/>
            </a:endParaRPr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D87AC436-20C6-1EDB-F45C-7BF8F1DB6CC1}"/>
              </a:ext>
            </a:extLst>
          </p:cNvPr>
          <p:cNvSpPr/>
          <p:nvPr/>
        </p:nvSpPr>
        <p:spPr>
          <a:xfrm>
            <a:off x="7314075" y="264527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3B681F4-33C2-D4EC-8A88-1A1240CA90A6}"/>
              </a:ext>
            </a:extLst>
          </p:cNvPr>
          <p:cNvSpPr/>
          <p:nvPr/>
        </p:nvSpPr>
        <p:spPr>
          <a:xfrm>
            <a:off x="8813159" y="3099613"/>
            <a:ext cx="476250" cy="5282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5EB3638-B2C5-D1B6-0F8B-217401D1672E}"/>
              </a:ext>
            </a:extLst>
          </p:cNvPr>
          <p:cNvSpPr/>
          <p:nvPr/>
        </p:nvSpPr>
        <p:spPr>
          <a:xfrm>
            <a:off x="9390985" y="2735556"/>
            <a:ext cx="476250" cy="892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565D1D0-EBD6-0F8F-3483-E851D2B9E149}"/>
              </a:ext>
            </a:extLst>
          </p:cNvPr>
          <p:cNvSpPr/>
          <p:nvPr/>
        </p:nvSpPr>
        <p:spPr>
          <a:xfrm>
            <a:off x="9968811" y="2301758"/>
            <a:ext cx="476250" cy="13260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799A07AA-5D9D-A475-768F-D6D91CA13DC7}"/>
                  </a:ext>
                </a:extLst>
              </p14:cNvPr>
              <p14:cNvContentPartPr/>
              <p14:nvPr/>
            </p14:nvContentPartPr>
            <p14:xfrm>
              <a:off x="8564969" y="3219278"/>
              <a:ext cx="360" cy="792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799A07AA-5D9D-A475-768F-D6D91CA13D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0649" y="3214958"/>
                <a:ext cx="9000" cy="1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673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6F8E16-476E-1366-EF9F-884B4851946F}"/>
              </a:ext>
            </a:extLst>
          </p:cNvPr>
          <p:cNvSpPr txBox="1"/>
          <p:nvPr/>
        </p:nvSpPr>
        <p:spPr>
          <a:xfrm>
            <a:off x="2769606" y="443232"/>
            <a:ext cx="66527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0" i="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Стандартный состав 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Scrum-</a:t>
            </a:r>
            <a:r>
              <a:rPr lang="ru-RU" sz="4000" b="0" i="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команды</a:t>
            </a:r>
            <a:endParaRPr lang="ru-RU" sz="4000" b="1" i="0" dirty="0">
              <a:solidFill>
                <a:srgbClr val="000000"/>
              </a:solidFill>
              <a:effectLst/>
              <a:latin typeface="Bahnschrift Condensed" panose="020B0502040204020203" pitchFamily="34" charset="0"/>
            </a:endParaRPr>
          </a:p>
          <a:p>
            <a:r>
              <a:rPr lang="ru-RU" sz="4000" dirty="0">
                <a:latin typeface="Bahnschrift Condensed" panose="020B0502040204020203" pitchFamily="34" charset="0"/>
              </a:rPr>
              <a:t>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00838E2-066A-42C8-7234-A3E13F5CCD6A}"/>
              </a:ext>
            </a:extLst>
          </p:cNvPr>
          <p:cNvSpPr/>
          <p:nvPr/>
        </p:nvSpPr>
        <p:spPr>
          <a:xfrm>
            <a:off x="416932" y="2428875"/>
            <a:ext cx="3490485" cy="3867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0" i="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«Дирижер» команды, который выполняет главную задачу — создать сплоченный и сработанный коллектив для выполнения задачи и выпуска конкретного продукта.</a:t>
            </a:r>
            <a:endParaRPr lang="ru-RU" sz="28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A36FFED-360D-1155-42E5-46AE40440EAD}"/>
              </a:ext>
            </a:extLst>
          </p:cNvPr>
          <p:cNvSpPr/>
          <p:nvPr/>
        </p:nvSpPr>
        <p:spPr>
          <a:xfrm>
            <a:off x="4249232" y="2428875"/>
            <a:ext cx="3693533" cy="3867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Разработчиками в данном случае называют любых специалистов — не только программистов. Так называют всех, кто вносит свой вклад в продукт. Это могут быть дизайнеры, композиторы , маркетологи и так далее.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97C8250-6D58-7BE3-C3F7-7F02FC9FA695}"/>
              </a:ext>
            </a:extLst>
          </p:cNvPr>
          <p:cNvSpPr/>
          <p:nvPr/>
        </p:nvSpPr>
        <p:spPr>
          <a:xfrm>
            <a:off x="8284584" y="2419350"/>
            <a:ext cx="3693533" cy="3867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0" i="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Это не заказчик, как многие могли бы подумать. Такое название проистекает из его функций — до передачи продукта им обладает владелец и никто иной.</a:t>
            </a:r>
            <a:endParaRPr lang="ru-RU" sz="28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3BB4C-85F8-7DB8-2EC5-E2C0F45A9408}"/>
              </a:ext>
            </a:extLst>
          </p:cNvPr>
          <p:cNvSpPr txBox="1"/>
          <p:nvPr/>
        </p:nvSpPr>
        <p:spPr>
          <a:xfrm>
            <a:off x="5048278" y="1844100"/>
            <a:ext cx="2095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Bahnschrift Condensed" panose="020B0502040204020203" pitchFamily="34" charset="0"/>
              </a:rPr>
              <a:t>Разработчики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A181F-56CC-5F40-907C-E75F08C131EE}"/>
              </a:ext>
            </a:extLst>
          </p:cNvPr>
          <p:cNvSpPr txBox="1"/>
          <p:nvPr/>
        </p:nvSpPr>
        <p:spPr>
          <a:xfrm>
            <a:off x="1038735" y="1844100"/>
            <a:ext cx="21788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Scrum-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мастер</a:t>
            </a:r>
            <a:endParaRPr lang="ru-RU" sz="3200" b="1" i="0" dirty="0">
              <a:solidFill>
                <a:srgbClr val="000000"/>
              </a:solidFill>
              <a:effectLst/>
              <a:latin typeface="Bahnschrift Condensed" panose="020B0502040204020203" pitchFamily="34" charset="0"/>
            </a:endParaRPr>
          </a:p>
          <a:p>
            <a:endParaRPr lang="ru-RU" sz="3200" dirty="0">
              <a:latin typeface="Bahnschrift Condense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B2FABA-1DD1-F3E0-86E8-BC76C0DDC300}"/>
              </a:ext>
            </a:extLst>
          </p:cNvPr>
          <p:cNvSpPr txBox="1"/>
          <p:nvPr/>
        </p:nvSpPr>
        <p:spPr>
          <a:xfrm>
            <a:off x="8683678" y="1844100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Bahnschrift Condensed" panose="020B0502040204020203" pitchFamily="34" charset="0"/>
              </a:rPr>
              <a:t>Владелец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282231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90E81CD7-B1A7-7D05-8392-37C7D2D1CBAB}"/>
              </a:ext>
            </a:extLst>
          </p:cNvPr>
          <p:cNvSpPr/>
          <p:nvPr/>
        </p:nvSpPr>
        <p:spPr>
          <a:xfrm>
            <a:off x="495298" y="2884339"/>
            <a:ext cx="1937999" cy="2360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_________________________________________________________________________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07D6B3-60E3-4D8E-3454-2AB6612EECFF}"/>
              </a:ext>
            </a:extLst>
          </p:cNvPr>
          <p:cNvSpPr txBox="1"/>
          <p:nvPr/>
        </p:nvSpPr>
        <p:spPr>
          <a:xfrm>
            <a:off x="569911" y="2939706"/>
            <a:ext cx="1863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Condensed" panose="020B0502040204020203" pitchFamily="34" charset="0"/>
              </a:rPr>
              <a:t>Создается план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4BAE3D-B88A-EEF0-5AA4-7E3FE39726C1}"/>
              </a:ext>
            </a:extLst>
          </p:cNvPr>
          <p:cNvSpPr txBox="1"/>
          <p:nvPr/>
        </p:nvSpPr>
        <p:spPr>
          <a:xfrm>
            <a:off x="3091344" y="2826857"/>
            <a:ext cx="160332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>
                <a:latin typeface="Bahnschrift Condensed" panose="020B0502040204020203" pitchFamily="34" charset="0"/>
              </a:rPr>
              <a:t>Запускается</a:t>
            </a:r>
          </a:p>
          <a:p>
            <a:r>
              <a:rPr lang="ru-RU" sz="2600" dirty="0">
                <a:latin typeface="Bahnschrift Condensed" panose="020B0502040204020203" pitchFamily="34" charset="0"/>
              </a:rPr>
              <a:t>     спринт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43924-6F6F-5AED-53B9-020070FBCEB8}"/>
              </a:ext>
            </a:extLst>
          </p:cNvPr>
          <p:cNvSpPr txBox="1"/>
          <p:nvPr/>
        </p:nvSpPr>
        <p:spPr>
          <a:xfrm>
            <a:off x="5191846" y="3151043"/>
            <a:ext cx="24881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>
                <a:latin typeface="Bahnschrift Condensed" panose="020B0502040204020203" pitchFamily="34" charset="0"/>
              </a:rPr>
              <a:t>Выполняется работа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19ACE-BF2F-8032-3BA7-A7F4E5C68E82}"/>
              </a:ext>
            </a:extLst>
          </p:cNvPr>
          <p:cNvSpPr txBox="1"/>
          <p:nvPr/>
        </p:nvSpPr>
        <p:spPr>
          <a:xfrm>
            <a:off x="8079409" y="2826857"/>
            <a:ext cx="298511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>
                <a:latin typeface="Bahnschrift Condensed" panose="020B0502040204020203" pitchFamily="34" charset="0"/>
              </a:rPr>
              <a:t>Заказчику презентуется </a:t>
            </a:r>
            <a:endParaRPr lang="en-US" sz="2600" dirty="0">
              <a:latin typeface="Bahnschrift Condensed" panose="020B0502040204020203" pitchFamily="34" charset="0"/>
            </a:endParaRPr>
          </a:p>
          <a:p>
            <a:r>
              <a:rPr lang="ru-RU" sz="2600" dirty="0">
                <a:latin typeface="Bahnschrift Condensed" panose="020B0502040204020203" pitchFamily="34" charset="0"/>
              </a:rPr>
              <a:t>готовое решение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EE35CA-5EA3-E2B7-F748-3F47365DBD6D}"/>
              </a:ext>
            </a:extLst>
          </p:cNvPr>
          <p:cNvSpPr txBox="1"/>
          <p:nvPr/>
        </p:nvSpPr>
        <p:spPr>
          <a:xfrm>
            <a:off x="350503" y="5590002"/>
            <a:ext cx="11658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Bahnschrift Condensed" panose="020B0502040204020203" pitchFamily="34" charset="0"/>
              </a:rPr>
              <a:t>Крайне важно понимать — промежуточных результатов здесь быть не может. Каждый спринт должен давать готовый результат. При этом допускается «доводка» проекта после спринта, но при этом на итоговом совещании нужно показать, что проект есть и работает.</a:t>
            </a:r>
            <a:endParaRPr lang="ru-RU" sz="2400" dirty="0">
              <a:latin typeface="Bahnschrift Condense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0CBAD-76E5-3A11-CC39-50FB6D56E775}"/>
              </a:ext>
            </a:extLst>
          </p:cNvPr>
          <p:cNvSpPr txBox="1"/>
          <p:nvPr/>
        </p:nvSpPr>
        <p:spPr>
          <a:xfrm>
            <a:off x="335108" y="-3406"/>
            <a:ext cx="1179194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0" i="0" dirty="0">
                <a:effectLst/>
                <a:latin typeface="Bahnschrift Condensed" panose="020B0502040204020203" pitchFamily="34" charset="0"/>
              </a:rPr>
              <a:t>Процесс разработки с помощью </a:t>
            </a:r>
            <a:r>
              <a:rPr lang="ru-RU" sz="2400" b="0" i="0" dirty="0" err="1">
                <a:effectLst/>
                <a:latin typeface="Bahnschrift Condensed" panose="020B0502040204020203" pitchFamily="34" charset="0"/>
              </a:rPr>
              <a:t>Scrum</a:t>
            </a:r>
            <a:r>
              <a:rPr lang="ru-RU" sz="2400" b="0" i="0" dirty="0">
                <a:effectLst/>
                <a:latin typeface="Bahnschrift Condensed" panose="020B0502040204020203" pitchFamily="34" charset="0"/>
              </a:rPr>
              <a:t>-методологии итеративный. При этом очень важно, что в конце спринта должен быть результат, причем готовый и функциональный, а не простая отписка уровня «сделано то-то и то-то». Для максимальной конкретизации перед каждый спринтом создается план, которому все следуют. При этом разработчики «синхронизируются» между собой, но на это нужно тратить минимум времени — не более 15 минут в день.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C30153-D6E4-DC1C-0968-CE733101CA2E}"/>
              </a:ext>
            </a:extLst>
          </p:cNvPr>
          <p:cNvSpPr txBox="1"/>
          <p:nvPr/>
        </p:nvSpPr>
        <p:spPr>
          <a:xfrm>
            <a:off x="643386" y="1842460"/>
            <a:ext cx="110728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0" i="0" dirty="0">
                <a:effectLst/>
                <a:highlight>
                  <a:srgbClr val="00FFFF"/>
                </a:highlight>
                <a:latin typeface="Bahnschrift Condensed" panose="020B0502040204020203" pitchFamily="34" charset="0"/>
              </a:rPr>
              <a:t>По итогам спринта заказчику показывают результат и получают обратную связь, после чего проект либо принимается, либо корректируется.</a:t>
            </a: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2C570A00-7069-FA9E-974B-607823F5FA39}"/>
              </a:ext>
            </a:extLst>
          </p:cNvPr>
          <p:cNvSpPr/>
          <p:nvPr/>
        </p:nvSpPr>
        <p:spPr>
          <a:xfrm>
            <a:off x="3236729" y="3843635"/>
            <a:ext cx="1325924" cy="132592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?</a:t>
            </a:r>
            <a:r>
              <a:rPr lang="en-US" dirty="0"/>
              <a:t>h</a:t>
            </a:r>
            <a:endParaRPr lang="ru-RU" dirty="0"/>
          </a:p>
        </p:txBody>
      </p:sp>
      <p:sp>
        <p:nvSpPr>
          <p:cNvPr id="47" name="Диагональная полоса 46">
            <a:extLst>
              <a:ext uri="{FF2B5EF4-FFF2-40B4-BE49-F238E27FC236}">
                <a16:creationId xmlns:a16="http://schemas.microsoft.com/office/drawing/2014/main" id="{2EB2FB3C-B6BD-E397-D3D1-8A452304AC9C}"/>
              </a:ext>
            </a:extLst>
          </p:cNvPr>
          <p:cNvSpPr/>
          <p:nvPr/>
        </p:nvSpPr>
        <p:spPr>
          <a:xfrm>
            <a:off x="6435937" y="4010273"/>
            <a:ext cx="483441" cy="979453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8" name="Диагональная полоса 47">
            <a:extLst>
              <a:ext uri="{FF2B5EF4-FFF2-40B4-BE49-F238E27FC236}">
                <a16:creationId xmlns:a16="http://schemas.microsoft.com/office/drawing/2014/main" id="{9F52EB68-B5A5-7550-64F6-71D72A042754}"/>
              </a:ext>
            </a:extLst>
          </p:cNvPr>
          <p:cNvSpPr/>
          <p:nvPr/>
        </p:nvSpPr>
        <p:spPr>
          <a:xfrm rot="1626171" flipH="1">
            <a:off x="5754326" y="4273031"/>
            <a:ext cx="862683" cy="550399"/>
          </a:xfrm>
          <a:prstGeom prst="diagStrip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F0795222-1022-4772-4707-3E16A530D1DD}"/>
              </a:ext>
            </a:extLst>
          </p:cNvPr>
          <p:cNvSpPr/>
          <p:nvPr/>
        </p:nvSpPr>
        <p:spPr>
          <a:xfrm>
            <a:off x="9223595" y="3932315"/>
            <a:ext cx="384449" cy="10704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32EFACCF-A4BB-3094-C3E3-4074B2918220}"/>
              </a:ext>
            </a:extLst>
          </p:cNvPr>
          <p:cNvSpPr/>
          <p:nvPr/>
        </p:nvSpPr>
        <p:spPr>
          <a:xfrm>
            <a:off x="8807014" y="4166885"/>
            <a:ext cx="384449" cy="8358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14D934D6-85ED-7DAF-A9CF-2F5F75D3B324}"/>
              </a:ext>
            </a:extLst>
          </p:cNvPr>
          <p:cNvSpPr/>
          <p:nvPr/>
        </p:nvSpPr>
        <p:spPr>
          <a:xfrm>
            <a:off x="8376081" y="4567455"/>
            <a:ext cx="384449" cy="4467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Стрелка: вправо 53">
            <a:extLst>
              <a:ext uri="{FF2B5EF4-FFF2-40B4-BE49-F238E27FC236}">
                <a16:creationId xmlns:a16="http://schemas.microsoft.com/office/drawing/2014/main" id="{F234A132-E1A2-F126-D5D4-F228D14C2546}"/>
              </a:ext>
            </a:extLst>
          </p:cNvPr>
          <p:cNvSpPr/>
          <p:nvPr/>
        </p:nvSpPr>
        <p:spPr>
          <a:xfrm>
            <a:off x="2700997" y="4010273"/>
            <a:ext cx="390347" cy="30941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Стрелка: вправо 54">
            <a:extLst>
              <a:ext uri="{FF2B5EF4-FFF2-40B4-BE49-F238E27FC236}">
                <a16:creationId xmlns:a16="http://schemas.microsoft.com/office/drawing/2014/main" id="{BC8BC3D6-C05F-02FF-C8DE-617BE0F17387}"/>
              </a:ext>
            </a:extLst>
          </p:cNvPr>
          <p:cNvSpPr/>
          <p:nvPr/>
        </p:nvSpPr>
        <p:spPr>
          <a:xfrm>
            <a:off x="4993033" y="3966366"/>
            <a:ext cx="390347" cy="30941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Стрелка: вправо 55">
            <a:extLst>
              <a:ext uri="{FF2B5EF4-FFF2-40B4-BE49-F238E27FC236}">
                <a16:creationId xmlns:a16="http://schemas.microsoft.com/office/drawing/2014/main" id="{4D138E90-55E5-61B3-B84F-900617C71FBF}"/>
              </a:ext>
            </a:extLst>
          </p:cNvPr>
          <p:cNvSpPr/>
          <p:nvPr/>
        </p:nvSpPr>
        <p:spPr>
          <a:xfrm>
            <a:off x="7581588" y="3909223"/>
            <a:ext cx="390347" cy="30941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82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5585C15-F916-21CB-18BE-D25D59DC6D22}"/>
              </a:ext>
            </a:extLst>
          </p:cNvPr>
          <p:cNvSpPr/>
          <p:nvPr/>
        </p:nvSpPr>
        <p:spPr>
          <a:xfrm>
            <a:off x="360399" y="302359"/>
            <a:ext cx="5735601" cy="649434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F9135D-1257-7824-2E2F-0255687C94B2}"/>
              </a:ext>
            </a:extLst>
          </p:cNvPr>
          <p:cNvSpPr txBox="1"/>
          <p:nvPr/>
        </p:nvSpPr>
        <p:spPr>
          <a:xfrm>
            <a:off x="513736" y="302359"/>
            <a:ext cx="609108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0" i="1" dirty="0" err="1">
                <a:effectLst/>
                <a:latin typeface="Bahnschrift Condensed" panose="020B0502040204020203" pitchFamily="34" charset="0"/>
              </a:rPr>
              <a:t>Преимущесва</a:t>
            </a:r>
            <a:r>
              <a:rPr lang="ru-RU" sz="2800" b="0" i="1" dirty="0">
                <a:effectLst/>
                <a:latin typeface="Bahnschrift Condensed" panose="020B0502040204020203" pitchFamily="34" charset="0"/>
              </a:rPr>
              <a:t> </a:t>
            </a:r>
            <a:r>
              <a:rPr lang="ru-RU" sz="2800" b="0" i="1" dirty="0" err="1">
                <a:effectLst/>
                <a:latin typeface="Bahnschrift Condensed" panose="020B0502040204020203" pitchFamily="34" charset="0"/>
              </a:rPr>
              <a:t>Scrum</a:t>
            </a:r>
            <a:r>
              <a:rPr lang="ru-RU" sz="2800" b="0" i="1" dirty="0">
                <a:effectLst/>
                <a:latin typeface="Bahnschrift Condensed" panose="020B0502040204020203" pitchFamily="34" charset="0"/>
              </a:rPr>
              <a:t>:</a:t>
            </a:r>
            <a:endParaRPr lang="ru-RU" sz="2800" b="0" i="0" dirty="0">
              <a:effectLst/>
              <a:latin typeface="Bahnschrift Condensed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ru-RU" sz="2800" b="0" i="0" dirty="0">
                <a:effectLst/>
                <a:latin typeface="Bahnschrift Condensed" panose="020B0502040204020203" pitchFamily="34" charset="0"/>
              </a:rPr>
              <a:t>Система позволяет решить задачу быстро и разными способами. Она позволяет экспериментировать и всячески тестировать решения, находя лучшее.</a:t>
            </a:r>
            <a:endParaRPr lang="en-US" sz="2800" b="0" i="0" dirty="0">
              <a:effectLst/>
              <a:latin typeface="Bahnschrift Condensed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endParaRPr lang="ru-RU" sz="2800" b="0" i="0" dirty="0">
              <a:effectLst/>
              <a:latin typeface="Bahnschrift Condensed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ru-RU" sz="2800" b="0" i="0" dirty="0">
                <a:effectLst/>
                <a:latin typeface="Bahnschrift Condensed" panose="020B0502040204020203" pitchFamily="34" charset="0"/>
              </a:rPr>
              <a:t>Самоорганизация команды позволяет исключить «бумажных» посредников и гибко реагировать на изменения.</a:t>
            </a:r>
            <a:endParaRPr lang="en-US" sz="2800" b="0" i="0" dirty="0">
              <a:effectLst/>
              <a:latin typeface="Bahnschrift Condensed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endParaRPr lang="ru-RU" sz="2800" b="0" i="0" dirty="0">
              <a:effectLst/>
              <a:latin typeface="Bahnschrift Condensed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ru-RU" sz="2800" b="0" i="0" dirty="0">
                <a:effectLst/>
                <a:latin typeface="Bahnschrift Condensed" panose="020B0502040204020203" pitchFamily="34" charset="0"/>
              </a:rPr>
              <a:t>Сокращается время разработки и создается готовый продукт.</a:t>
            </a:r>
            <a:br>
              <a:rPr lang="ru-RU" sz="2800" b="0" i="0" dirty="0">
                <a:effectLst/>
                <a:latin typeface="Bahnschrift Condensed" panose="020B0502040204020203" pitchFamily="34" charset="0"/>
              </a:rPr>
            </a:br>
            <a:r>
              <a:rPr lang="ru-RU" sz="2800" b="0" i="0" dirty="0">
                <a:effectLst/>
                <a:latin typeface="Bahnschrift Condensed" panose="020B0502040204020203" pitchFamily="34" charset="0"/>
              </a:rPr>
              <a:t>Команда мотивирована, потому никто не занимается «пассивным саботажем» — растягивая работу или замедляя процесс.</a:t>
            </a:r>
          </a:p>
        </p:txBody>
      </p:sp>
    </p:spTree>
    <p:extLst>
      <p:ext uri="{BB962C8B-B14F-4D97-AF65-F5344CB8AC3E}">
        <p14:creationId xmlns:p14="http://schemas.microsoft.com/office/powerpoint/2010/main" val="1796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F34599C-1BAB-46F5-1854-85BA5ACFCF43}"/>
              </a:ext>
            </a:extLst>
          </p:cNvPr>
          <p:cNvSpPr/>
          <p:nvPr/>
        </p:nvSpPr>
        <p:spPr>
          <a:xfrm>
            <a:off x="190500" y="151179"/>
            <a:ext cx="11772900" cy="6494342"/>
          </a:xfrm>
          <a:prstGeom prst="rect">
            <a:avLst/>
          </a:prstGeom>
          <a:solidFill>
            <a:srgbClr val="8636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C652C-A151-7717-6C1F-092E113020FC}"/>
              </a:ext>
            </a:extLst>
          </p:cNvPr>
          <p:cNvSpPr txBox="1"/>
          <p:nvPr/>
        </p:nvSpPr>
        <p:spPr>
          <a:xfrm>
            <a:off x="619125" y="1197620"/>
            <a:ext cx="954405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1.</a:t>
            </a:r>
            <a:r>
              <a:rPr lang="ru-RU" sz="22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Ограничения по части специализации используемых методов. Это следствие пункта 1: если нет возможности экспериментировать и проверять решения, то система будет неэффективной.</a:t>
            </a:r>
            <a:endParaRPr lang="en-US" sz="2200" b="0" i="0" dirty="0">
              <a:solidFill>
                <a:schemeClr val="bg1"/>
              </a:solidFill>
              <a:effectLst/>
              <a:latin typeface="Bahnschrift Condensed" panose="020B0502040204020203" pitchFamily="34" charset="0"/>
            </a:endParaRPr>
          </a:p>
          <a:p>
            <a:pPr algn="l"/>
            <a:endParaRPr lang="en-US" sz="2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22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2.</a:t>
            </a:r>
            <a:r>
              <a:rPr lang="ru-RU" sz="22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Ограничение по части общения между членами команды, бюрократизация процесса. Здесь все просто — система просто погрязнет в бумагах, согласованиях и так далее. То есть исчезнет сам смысл </a:t>
            </a:r>
            <a:r>
              <a:rPr lang="ru-RU" sz="2200" b="0" i="0" dirty="0" err="1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Scrum</a:t>
            </a:r>
            <a:r>
              <a:rPr lang="ru-RU" sz="22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-методики.</a:t>
            </a:r>
          </a:p>
          <a:p>
            <a:pPr algn="l"/>
            <a:endParaRPr lang="en-US" sz="2200" b="0" i="0" dirty="0">
              <a:solidFill>
                <a:schemeClr val="bg1"/>
              </a:solidFill>
              <a:effectLst/>
              <a:latin typeface="Bahnschrift Condensed" panose="020B0502040204020203" pitchFamily="34" charset="0"/>
            </a:endParaRPr>
          </a:p>
          <a:p>
            <a:r>
              <a:rPr lang="en-US" sz="22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3.</a:t>
            </a:r>
            <a:r>
              <a:rPr lang="ru-RU" sz="22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Обязательно должна быть обратная связь, а заказчик обязан вовлекаться в процесс. Иначе говоря, заказчик должен быть заинтересованным, реагировать на результат или же принимать продукт. Это подходит для программ, сайтов и так далее. Также подход оптимален при решении торговых и производственных задач, но не всех.</a:t>
            </a:r>
          </a:p>
          <a:p>
            <a:pPr algn="l"/>
            <a:endParaRPr lang="en-US" sz="2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22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4.</a:t>
            </a:r>
            <a:r>
              <a:rPr lang="ru-RU" sz="22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При низкой квалификации команды, нехватке бюджета, ресурсов и так далее, система тоже не будет функционировать. Ведь </a:t>
            </a:r>
            <a:r>
              <a:rPr lang="ru-RU" sz="2200" b="0" i="0" dirty="0" err="1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Scrum</a:t>
            </a:r>
            <a:r>
              <a:rPr lang="ru-RU" sz="2200" b="0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-методология заточена на максимальную эффективность за короткое время, а не долговременную разработку</a:t>
            </a:r>
            <a:r>
              <a:rPr lang="ru-RU" sz="2200" b="0" i="0" dirty="0">
                <a:solidFill>
                  <a:srgbClr val="3D3E4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ru-RU" sz="2200" b="0" i="0" dirty="0">
              <a:solidFill>
                <a:srgbClr val="3D3E4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BEFCD-F413-DF06-9164-103BF885CD8C}"/>
              </a:ext>
            </a:extLst>
          </p:cNvPr>
          <p:cNvSpPr txBox="1"/>
          <p:nvPr/>
        </p:nvSpPr>
        <p:spPr>
          <a:xfrm>
            <a:off x="619125" y="412790"/>
            <a:ext cx="24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Недостатки 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Scrum:</a:t>
            </a:r>
            <a:endParaRPr lang="ru-RU" sz="2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22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DE7051-8FCD-D213-5A44-E88E65DD2EBB}"/>
              </a:ext>
            </a:extLst>
          </p:cNvPr>
          <p:cNvSpPr txBox="1"/>
          <p:nvPr/>
        </p:nvSpPr>
        <p:spPr>
          <a:xfrm>
            <a:off x="2619728" y="2571750"/>
            <a:ext cx="6952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>
                <a:latin typeface="Bahnschrift Condensed" panose="020B0502040204020203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360294678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239</TotalTime>
  <Words>699</Words>
  <Application>Microsoft Office PowerPoint</Application>
  <PresentationFormat>Широкоэкранный</PresentationFormat>
  <Paragraphs>60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Bahnschrift Condensed</vt:lpstr>
      <vt:lpstr>Calibri</vt:lpstr>
      <vt:lpstr>Calibri Light</vt:lpstr>
      <vt:lpstr>Roboto</vt:lpstr>
      <vt:lpstr>Метрополия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Pestov</dc:creator>
  <cp:lastModifiedBy>Vlad Pestov</cp:lastModifiedBy>
  <cp:revision>3</cp:revision>
  <dcterms:created xsi:type="dcterms:W3CDTF">2022-09-14T14:24:18Z</dcterms:created>
  <dcterms:modified xsi:type="dcterms:W3CDTF">2022-09-15T18:28:03Z</dcterms:modified>
</cp:coreProperties>
</file>