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2" r:id="rId1"/>
  </p:sldMasterIdLst>
  <p:notesMasterIdLst>
    <p:notesMasterId r:id="rId28"/>
  </p:notesMasterIdLst>
  <p:sldIdLst>
    <p:sldId id="256" r:id="rId2"/>
    <p:sldId id="257" r:id="rId3"/>
    <p:sldId id="258" r:id="rId4"/>
    <p:sldId id="259" r:id="rId5"/>
    <p:sldId id="260" r:id="rId6"/>
    <p:sldId id="261" r:id="rId7"/>
    <p:sldId id="262" r:id="rId8"/>
    <p:sldId id="263" r:id="rId9"/>
    <p:sldId id="265" r:id="rId10"/>
    <p:sldId id="264" r:id="rId11"/>
    <p:sldId id="270" r:id="rId12"/>
    <p:sldId id="266" r:id="rId13"/>
    <p:sldId id="271" r:id="rId14"/>
    <p:sldId id="272" r:id="rId15"/>
    <p:sldId id="273" r:id="rId16"/>
    <p:sldId id="274" r:id="rId17"/>
    <p:sldId id="275" r:id="rId18"/>
    <p:sldId id="276" r:id="rId19"/>
    <p:sldId id="277" r:id="rId20"/>
    <p:sldId id="278" r:id="rId21"/>
    <p:sldId id="279" r:id="rId22"/>
    <p:sldId id="280" r:id="rId23"/>
    <p:sldId id="269" r:id="rId24"/>
    <p:sldId id="282" r:id="rId25"/>
    <p:sldId id="267" r:id="rId26"/>
    <p:sldId id="268" r:id="rId2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392B"/>
    <a:srgbClr val="EF1D23"/>
    <a:srgbClr val="3E3E3F"/>
    <a:srgbClr val="C0392B"/>
    <a:srgbClr val="2B80B9"/>
    <a:srgbClr val="3E7BB8"/>
    <a:srgbClr val="2C82C9"/>
    <a:srgbClr val="2980B9"/>
    <a:srgbClr val="86CA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51" autoAdjust="0"/>
    <p:restoredTop sz="94660"/>
  </p:normalViewPr>
  <p:slideViewPr>
    <p:cSldViewPr snapToGrid="0">
      <p:cViewPr>
        <p:scale>
          <a:sx n="55" d="100"/>
          <a:sy n="55" d="100"/>
        </p:scale>
        <p:origin x="558"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9E7E49-CFB0-474E-87BA-1624FC5FDA17}" type="doc">
      <dgm:prSet loTypeId="urn:microsoft.com/office/officeart/2005/8/layout/equation2" loCatId="process" qsTypeId="urn:microsoft.com/office/officeart/2005/8/quickstyle/simple3" qsCatId="simple" csTypeId="urn:microsoft.com/office/officeart/2005/8/colors/colorful3" csCatId="colorful" phldr="1"/>
      <dgm:spPr/>
    </dgm:pt>
    <dgm:pt modelId="{CA725BA6-A8DC-4B04-B9AD-D21409308B2E}">
      <dgm:prSet phldrT="[Texto]"/>
      <dgm:spPr/>
      <dgm:t>
        <a:bodyPr/>
        <a:lstStyle/>
        <a:p>
          <a:r>
            <a:rPr lang="es-ES" b="1" dirty="0"/>
            <a:t>Empresa independiente</a:t>
          </a:r>
        </a:p>
        <a:p>
          <a:r>
            <a:rPr lang="es-ES" b="1" dirty="0"/>
            <a:t>$25.000.000</a:t>
          </a:r>
          <a:endParaRPr lang="es-CO" b="1" dirty="0"/>
        </a:p>
      </dgm:t>
    </dgm:pt>
    <dgm:pt modelId="{5579871B-EFC3-4C1E-96BF-15F66D5DE9D7}" type="parTrans" cxnId="{65B3C9B6-BA43-4704-BF58-FA4188BE600D}">
      <dgm:prSet/>
      <dgm:spPr/>
      <dgm:t>
        <a:bodyPr/>
        <a:lstStyle/>
        <a:p>
          <a:endParaRPr lang="es-CO"/>
        </a:p>
      </dgm:t>
    </dgm:pt>
    <dgm:pt modelId="{163453AD-5F96-4A96-8AA0-112E9A53EC0C}" type="sibTrans" cxnId="{65B3C9B6-BA43-4704-BF58-FA4188BE600D}">
      <dgm:prSet/>
      <dgm:spPr/>
      <dgm:t>
        <a:bodyPr/>
        <a:lstStyle/>
        <a:p>
          <a:endParaRPr lang="es-CO"/>
        </a:p>
      </dgm:t>
    </dgm:pt>
    <dgm:pt modelId="{B766C943-F0DC-4E4D-80D5-E6FD268E71AB}">
      <dgm:prSet phldrT="[Texto]"/>
      <dgm:spPr/>
      <dgm:t>
        <a:bodyPr/>
        <a:lstStyle/>
        <a:p>
          <a:r>
            <a:rPr lang="es-CO" b="1" dirty="0"/>
            <a:t>Convenio FESC</a:t>
          </a:r>
        </a:p>
        <a:p>
          <a:r>
            <a:rPr lang="es-CO" b="1" dirty="0"/>
            <a:t>$2.400.000</a:t>
          </a:r>
        </a:p>
      </dgm:t>
    </dgm:pt>
    <dgm:pt modelId="{F44E8D77-298D-4399-B5F8-DFEC8B80B303}" type="parTrans" cxnId="{63DC8F24-72C4-40C2-8E4C-65656E3F16CE}">
      <dgm:prSet/>
      <dgm:spPr/>
      <dgm:t>
        <a:bodyPr/>
        <a:lstStyle/>
        <a:p>
          <a:endParaRPr lang="es-CO"/>
        </a:p>
      </dgm:t>
    </dgm:pt>
    <dgm:pt modelId="{A2FF525B-66B8-4834-8CA4-A1EB8A0BACE2}" type="sibTrans" cxnId="{63DC8F24-72C4-40C2-8E4C-65656E3F16CE}">
      <dgm:prSet/>
      <dgm:spPr/>
      <dgm:t>
        <a:bodyPr/>
        <a:lstStyle/>
        <a:p>
          <a:endParaRPr lang="es-CO"/>
        </a:p>
      </dgm:t>
    </dgm:pt>
    <dgm:pt modelId="{98817BBF-F0EE-4191-9D45-EDB71EAC62A8}">
      <dgm:prSet phldrT="[Texto]" custT="1"/>
      <dgm:spPr/>
      <dgm:t>
        <a:bodyPr/>
        <a:lstStyle/>
        <a:p>
          <a:r>
            <a:rPr lang="es-CO" sz="4400" dirty="0"/>
            <a:t>Alianza </a:t>
          </a:r>
        </a:p>
        <a:p>
          <a:r>
            <a:rPr lang="es-CO" sz="3200" b="1" dirty="0"/>
            <a:t>FESC - </a:t>
          </a:r>
          <a:r>
            <a:rPr lang="es-CO" sz="3200" b="1" dirty="0" err="1"/>
            <a:t>Acodres</a:t>
          </a:r>
          <a:endParaRPr lang="es-CO" sz="3200" b="1" dirty="0"/>
        </a:p>
      </dgm:t>
    </dgm:pt>
    <dgm:pt modelId="{9C5E62A2-5BF5-4560-8496-1A54D4596D75}" type="parTrans" cxnId="{B4840A43-49AB-4629-BBBB-C1799A15012C}">
      <dgm:prSet/>
      <dgm:spPr/>
      <dgm:t>
        <a:bodyPr/>
        <a:lstStyle/>
        <a:p>
          <a:endParaRPr lang="es-CO"/>
        </a:p>
      </dgm:t>
    </dgm:pt>
    <dgm:pt modelId="{2F7169CC-8566-4126-A8FF-7F01A25AEFE7}" type="sibTrans" cxnId="{B4840A43-49AB-4629-BBBB-C1799A15012C}">
      <dgm:prSet/>
      <dgm:spPr/>
      <dgm:t>
        <a:bodyPr/>
        <a:lstStyle/>
        <a:p>
          <a:endParaRPr lang="es-CO"/>
        </a:p>
      </dgm:t>
    </dgm:pt>
    <dgm:pt modelId="{34876611-412A-4AA6-93C9-3B9C9A631B0A}">
      <dgm:prSet/>
      <dgm:spPr/>
      <dgm:t>
        <a:bodyPr/>
        <a:lstStyle/>
        <a:p>
          <a:r>
            <a:rPr lang="es-ES" b="1" dirty="0"/>
            <a:t>Ingeniero independiente</a:t>
          </a:r>
        </a:p>
        <a:p>
          <a:r>
            <a:rPr lang="es-ES" b="1" dirty="0"/>
            <a:t>$10.000.000</a:t>
          </a:r>
        </a:p>
      </dgm:t>
    </dgm:pt>
    <dgm:pt modelId="{B7D99E3C-6D85-4D51-B54A-6602C546AA01}" type="parTrans" cxnId="{2C2BFDA8-05D0-4FD4-A5ED-FEAB4D51DC8A}">
      <dgm:prSet/>
      <dgm:spPr/>
      <dgm:t>
        <a:bodyPr/>
        <a:lstStyle/>
        <a:p>
          <a:endParaRPr lang="es-CO"/>
        </a:p>
      </dgm:t>
    </dgm:pt>
    <dgm:pt modelId="{4264D034-454E-4DB5-879C-D963FA52A10C}" type="sibTrans" cxnId="{2C2BFDA8-05D0-4FD4-A5ED-FEAB4D51DC8A}">
      <dgm:prSet/>
      <dgm:spPr/>
      <dgm:t>
        <a:bodyPr/>
        <a:lstStyle/>
        <a:p>
          <a:endParaRPr lang="es-CO"/>
        </a:p>
      </dgm:t>
    </dgm:pt>
    <dgm:pt modelId="{FC368889-EA03-425B-9AF8-A2C4CD1000EA}" type="pres">
      <dgm:prSet presAssocID="{E89E7E49-CFB0-474E-87BA-1624FC5FDA17}" presName="Name0" presStyleCnt="0">
        <dgm:presLayoutVars>
          <dgm:dir val="rev"/>
          <dgm:resizeHandles val="exact"/>
        </dgm:presLayoutVars>
      </dgm:prSet>
      <dgm:spPr/>
    </dgm:pt>
    <dgm:pt modelId="{DEF79505-6274-48D3-B337-E90E169BEB2A}" type="pres">
      <dgm:prSet presAssocID="{E89E7E49-CFB0-474E-87BA-1624FC5FDA17}" presName="vNodes" presStyleCnt="0"/>
      <dgm:spPr/>
    </dgm:pt>
    <dgm:pt modelId="{C8B626EC-F960-4B47-9937-4C8C38D18F5A}" type="pres">
      <dgm:prSet presAssocID="{CA725BA6-A8DC-4B04-B9AD-D21409308B2E}" presName="node" presStyleLbl="node1" presStyleIdx="0" presStyleCnt="4" custScaleX="370310" custLinFactY="80070" custLinFactNeighborX="23347" custLinFactNeighborY="100000">
        <dgm:presLayoutVars>
          <dgm:bulletEnabled val="1"/>
        </dgm:presLayoutVars>
      </dgm:prSet>
      <dgm:spPr/>
    </dgm:pt>
    <dgm:pt modelId="{4E68CD38-D6B9-4201-9091-FBDF8840C371}" type="pres">
      <dgm:prSet presAssocID="{163453AD-5F96-4A96-8AA0-112E9A53EC0C}" presName="spacerT" presStyleCnt="0"/>
      <dgm:spPr/>
    </dgm:pt>
    <dgm:pt modelId="{A5A24C73-7DA0-49A5-B572-0D13E210F968}" type="pres">
      <dgm:prSet presAssocID="{163453AD-5F96-4A96-8AA0-112E9A53EC0C}" presName="sibTrans" presStyleLbl="sibTrans2D1" presStyleIdx="0" presStyleCnt="3" custLinFactX="-163379" custLinFactNeighborX="-200000" custLinFactNeighborY="-36816"/>
      <dgm:spPr/>
    </dgm:pt>
    <dgm:pt modelId="{A09C4350-3184-4A09-8196-4412D3B21814}" type="pres">
      <dgm:prSet presAssocID="{163453AD-5F96-4A96-8AA0-112E9A53EC0C}" presName="spacerB" presStyleCnt="0"/>
      <dgm:spPr/>
    </dgm:pt>
    <dgm:pt modelId="{5BD7C06B-AA8F-404C-B99D-4EFD3ED34CBF}" type="pres">
      <dgm:prSet presAssocID="{34876611-412A-4AA6-93C9-3B9C9A631B0A}" presName="node" presStyleLbl="node1" presStyleIdx="1" presStyleCnt="4" custScaleX="361087" custLinFactY="30093" custLinFactNeighborX="2264" custLinFactNeighborY="100000">
        <dgm:presLayoutVars>
          <dgm:bulletEnabled val="1"/>
        </dgm:presLayoutVars>
      </dgm:prSet>
      <dgm:spPr/>
    </dgm:pt>
    <dgm:pt modelId="{2AF7E58B-4D35-4954-9EF9-010DE847E75A}" type="pres">
      <dgm:prSet presAssocID="{4264D034-454E-4DB5-879C-D963FA52A10C}" presName="spacerT" presStyleCnt="0"/>
      <dgm:spPr/>
    </dgm:pt>
    <dgm:pt modelId="{1D5CD4AD-8B67-4075-9A87-0FA684806E8D}" type="pres">
      <dgm:prSet presAssocID="{4264D034-454E-4DB5-879C-D963FA52A10C}" presName="sibTrans" presStyleLbl="sibTrans2D1" presStyleIdx="1" presStyleCnt="3" custLinFactX="-158959" custLinFactY="135576" custLinFactNeighborX="-200000" custLinFactNeighborY="200000"/>
      <dgm:spPr/>
    </dgm:pt>
    <dgm:pt modelId="{1004C342-95C4-471B-B86B-346425219EA3}" type="pres">
      <dgm:prSet presAssocID="{4264D034-454E-4DB5-879C-D963FA52A10C}" presName="spacerB" presStyleCnt="0"/>
      <dgm:spPr/>
    </dgm:pt>
    <dgm:pt modelId="{89490B40-6791-4E6C-9FC8-77FBB913A6B5}" type="pres">
      <dgm:prSet presAssocID="{B766C943-F0DC-4E4D-80D5-E6FD268E71AB}" presName="node" presStyleLbl="node1" presStyleIdx="2" presStyleCnt="4" custScaleX="309402">
        <dgm:presLayoutVars>
          <dgm:bulletEnabled val="1"/>
        </dgm:presLayoutVars>
      </dgm:prSet>
      <dgm:spPr/>
    </dgm:pt>
    <dgm:pt modelId="{98FAEAB9-3543-45C7-ADB8-71D164188FB5}" type="pres">
      <dgm:prSet presAssocID="{E89E7E49-CFB0-474E-87BA-1624FC5FDA17}" presName="sibTransLast" presStyleLbl="sibTrans2D1" presStyleIdx="2" presStyleCnt="3" custFlipHor="0" custScaleX="165940" custScaleY="28754"/>
      <dgm:spPr/>
    </dgm:pt>
    <dgm:pt modelId="{64BD8F37-DC78-467D-9C7E-E7F0489279B2}" type="pres">
      <dgm:prSet presAssocID="{E89E7E49-CFB0-474E-87BA-1624FC5FDA17}" presName="connectorText" presStyleLbl="sibTrans2D1" presStyleIdx="2" presStyleCnt="3"/>
      <dgm:spPr/>
    </dgm:pt>
    <dgm:pt modelId="{44C28567-5FA3-4763-A0D9-12D7EDED77EA}" type="pres">
      <dgm:prSet presAssocID="{E89E7E49-CFB0-474E-87BA-1624FC5FDA17}" presName="lastNode" presStyleLbl="node1" presStyleIdx="3" presStyleCnt="4" custScaleX="213909" custScaleY="168911" custLinFactNeighborX="-9964">
        <dgm:presLayoutVars>
          <dgm:bulletEnabled val="1"/>
        </dgm:presLayoutVars>
      </dgm:prSet>
      <dgm:spPr/>
    </dgm:pt>
  </dgm:ptLst>
  <dgm:cxnLst>
    <dgm:cxn modelId="{D6CD5F8E-9AF8-4EE6-AEE6-CD83BF663093}" type="presOf" srcId="{163453AD-5F96-4A96-8AA0-112E9A53EC0C}" destId="{A5A24C73-7DA0-49A5-B572-0D13E210F968}" srcOrd="0" destOrd="0" presId="urn:microsoft.com/office/officeart/2005/8/layout/equation2"/>
    <dgm:cxn modelId="{30329BC9-5A0C-48CA-8003-CC4E9D2385C1}" type="presOf" srcId="{CA725BA6-A8DC-4B04-B9AD-D21409308B2E}" destId="{C8B626EC-F960-4B47-9937-4C8C38D18F5A}" srcOrd="0" destOrd="0" presId="urn:microsoft.com/office/officeart/2005/8/layout/equation2"/>
    <dgm:cxn modelId="{63DC8F24-72C4-40C2-8E4C-65656E3F16CE}" srcId="{E89E7E49-CFB0-474E-87BA-1624FC5FDA17}" destId="{B766C943-F0DC-4E4D-80D5-E6FD268E71AB}" srcOrd="2" destOrd="0" parTransId="{F44E8D77-298D-4399-B5F8-DFEC8B80B303}" sibTransId="{A2FF525B-66B8-4834-8CA4-A1EB8A0BACE2}"/>
    <dgm:cxn modelId="{20B26462-9EF7-49DA-960D-110F5951178F}" type="presOf" srcId="{A2FF525B-66B8-4834-8CA4-A1EB8A0BACE2}" destId="{64BD8F37-DC78-467D-9C7E-E7F0489279B2}" srcOrd="1" destOrd="0" presId="urn:microsoft.com/office/officeart/2005/8/layout/equation2"/>
    <dgm:cxn modelId="{B7516FE3-42E7-42C0-8597-910B1FB4CF21}" type="presOf" srcId="{4264D034-454E-4DB5-879C-D963FA52A10C}" destId="{1D5CD4AD-8B67-4075-9A87-0FA684806E8D}" srcOrd="0" destOrd="0" presId="urn:microsoft.com/office/officeart/2005/8/layout/equation2"/>
    <dgm:cxn modelId="{4C2AF0B2-1A63-4F8B-A6A3-962F88E8C0DA}" type="presOf" srcId="{98817BBF-F0EE-4191-9D45-EDB71EAC62A8}" destId="{44C28567-5FA3-4763-A0D9-12D7EDED77EA}" srcOrd="0" destOrd="0" presId="urn:microsoft.com/office/officeart/2005/8/layout/equation2"/>
    <dgm:cxn modelId="{65B3C9B6-BA43-4704-BF58-FA4188BE600D}" srcId="{E89E7E49-CFB0-474E-87BA-1624FC5FDA17}" destId="{CA725BA6-A8DC-4B04-B9AD-D21409308B2E}" srcOrd="0" destOrd="0" parTransId="{5579871B-EFC3-4C1E-96BF-15F66D5DE9D7}" sibTransId="{163453AD-5F96-4A96-8AA0-112E9A53EC0C}"/>
    <dgm:cxn modelId="{9FCFBDFD-44C0-4A8E-9835-F7AACEAFB8C4}" type="presOf" srcId="{34876611-412A-4AA6-93C9-3B9C9A631B0A}" destId="{5BD7C06B-AA8F-404C-B99D-4EFD3ED34CBF}" srcOrd="0" destOrd="0" presId="urn:microsoft.com/office/officeart/2005/8/layout/equation2"/>
    <dgm:cxn modelId="{D41349FE-FC29-4115-AADD-9995B45AC02A}" type="presOf" srcId="{A2FF525B-66B8-4834-8CA4-A1EB8A0BACE2}" destId="{98FAEAB9-3543-45C7-ADB8-71D164188FB5}" srcOrd="0" destOrd="0" presId="urn:microsoft.com/office/officeart/2005/8/layout/equation2"/>
    <dgm:cxn modelId="{46778123-1D99-4C7F-B7DF-758949A9A2C4}" type="presOf" srcId="{B766C943-F0DC-4E4D-80D5-E6FD268E71AB}" destId="{89490B40-6791-4E6C-9FC8-77FBB913A6B5}" srcOrd="0" destOrd="0" presId="urn:microsoft.com/office/officeart/2005/8/layout/equation2"/>
    <dgm:cxn modelId="{B4840A43-49AB-4629-BBBB-C1799A15012C}" srcId="{E89E7E49-CFB0-474E-87BA-1624FC5FDA17}" destId="{98817BBF-F0EE-4191-9D45-EDB71EAC62A8}" srcOrd="3" destOrd="0" parTransId="{9C5E62A2-5BF5-4560-8496-1A54D4596D75}" sibTransId="{2F7169CC-8566-4126-A8FF-7F01A25AEFE7}"/>
    <dgm:cxn modelId="{CE1A2599-71CE-41CA-8652-BEF34B97B2FF}" type="presOf" srcId="{E89E7E49-CFB0-474E-87BA-1624FC5FDA17}" destId="{FC368889-EA03-425B-9AF8-A2C4CD1000EA}" srcOrd="0" destOrd="0" presId="urn:microsoft.com/office/officeart/2005/8/layout/equation2"/>
    <dgm:cxn modelId="{2C2BFDA8-05D0-4FD4-A5ED-FEAB4D51DC8A}" srcId="{E89E7E49-CFB0-474E-87BA-1624FC5FDA17}" destId="{34876611-412A-4AA6-93C9-3B9C9A631B0A}" srcOrd="1" destOrd="0" parTransId="{B7D99E3C-6D85-4D51-B54A-6602C546AA01}" sibTransId="{4264D034-454E-4DB5-879C-D963FA52A10C}"/>
    <dgm:cxn modelId="{98A46DED-A13E-4A66-8EA1-D00BB84C8236}" type="presParOf" srcId="{FC368889-EA03-425B-9AF8-A2C4CD1000EA}" destId="{DEF79505-6274-48D3-B337-E90E169BEB2A}" srcOrd="0" destOrd="0" presId="urn:microsoft.com/office/officeart/2005/8/layout/equation2"/>
    <dgm:cxn modelId="{B025FC09-1866-4D27-9A0A-0AA5393AA653}" type="presParOf" srcId="{DEF79505-6274-48D3-B337-E90E169BEB2A}" destId="{C8B626EC-F960-4B47-9937-4C8C38D18F5A}" srcOrd="0" destOrd="0" presId="urn:microsoft.com/office/officeart/2005/8/layout/equation2"/>
    <dgm:cxn modelId="{2D3FDDE0-2DEA-47AE-A6B3-A7EDBB7E7EB6}" type="presParOf" srcId="{DEF79505-6274-48D3-B337-E90E169BEB2A}" destId="{4E68CD38-D6B9-4201-9091-FBDF8840C371}" srcOrd="1" destOrd="0" presId="urn:microsoft.com/office/officeart/2005/8/layout/equation2"/>
    <dgm:cxn modelId="{25491522-AD8E-4D76-89DE-5DA44561B341}" type="presParOf" srcId="{DEF79505-6274-48D3-B337-E90E169BEB2A}" destId="{A5A24C73-7DA0-49A5-B572-0D13E210F968}" srcOrd="2" destOrd="0" presId="urn:microsoft.com/office/officeart/2005/8/layout/equation2"/>
    <dgm:cxn modelId="{22B93CB1-55D2-4602-AC7F-BB18B7019AAD}" type="presParOf" srcId="{DEF79505-6274-48D3-B337-E90E169BEB2A}" destId="{A09C4350-3184-4A09-8196-4412D3B21814}" srcOrd="3" destOrd="0" presId="urn:microsoft.com/office/officeart/2005/8/layout/equation2"/>
    <dgm:cxn modelId="{71D374BA-2E63-4D86-BAF3-4413CCEA22AF}" type="presParOf" srcId="{DEF79505-6274-48D3-B337-E90E169BEB2A}" destId="{5BD7C06B-AA8F-404C-B99D-4EFD3ED34CBF}" srcOrd="4" destOrd="0" presId="urn:microsoft.com/office/officeart/2005/8/layout/equation2"/>
    <dgm:cxn modelId="{A725E9FB-4B9B-4E44-B2B8-DA448A28205D}" type="presParOf" srcId="{DEF79505-6274-48D3-B337-E90E169BEB2A}" destId="{2AF7E58B-4D35-4954-9EF9-010DE847E75A}" srcOrd="5" destOrd="0" presId="urn:microsoft.com/office/officeart/2005/8/layout/equation2"/>
    <dgm:cxn modelId="{4DAA0E35-3CF4-44DD-807A-DB644567E0F2}" type="presParOf" srcId="{DEF79505-6274-48D3-B337-E90E169BEB2A}" destId="{1D5CD4AD-8B67-4075-9A87-0FA684806E8D}" srcOrd="6" destOrd="0" presId="urn:microsoft.com/office/officeart/2005/8/layout/equation2"/>
    <dgm:cxn modelId="{1CEDEACC-F163-4E38-B3CF-07579280DFE3}" type="presParOf" srcId="{DEF79505-6274-48D3-B337-E90E169BEB2A}" destId="{1004C342-95C4-471B-B86B-346425219EA3}" srcOrd="7" destOrd="0" presId="urn:microsoft.com/office/officeart/2005/8/layout/equation2"/>
    <dgm:cxn modelId="{85A07623-9B92-41FA-85AB-FADDD04EF3D0}" type="presParOf" srcId="{DEF79505-6274-48D3-B337-E90E169BEB2A}" destId="{89490B40-6791-4E6C-9FC8-77FBB913A6B5}" srcOrd="8" destOrd="0" presId="urn:microsoft.com/office/officeart/2005/8/layout/equation2"/>
    <dgm:cxn modelId="{DFC05A48-C900-4A59-ADFD-AF43D537149F}" type="presParOf" srcId="{FC368889-EA03-425B-9AF8-A2C4CD1000EA}" destId="{98FAEAB9-3543-45C7-ADB8-71D164188FB5}" srcOrd="1" destOrd="0" presId="urn:microsoft.com/office/officeart/2005/8/layout/equation2"/>
    <dgm:cxn modelId="{49CB3050-31EE-44E7-9CDD-E9E5FC269FDE}" type="presParOf" srcId="{98FAEAB9-3543-45C7-ADB8-71D164188FB5}" destId="{64BD8F37-DC78-467D-9C7E-E7F0489279B2}" srcOrd="0" destOrd="0" presId="urn:microsoft.com/office/officeart/2005/8/layout/equation2"/>
    <dgm:cxn modelId="{27E95922-6BAD-4E93-AE85-2A7007490AE2}" type="presParOf" srcId="{FC368889-EA03-425B-9AF8-A2C4CD1000EA}" destId="{44C28567-5FA3-4763-A0D9-12D7EDED77EA}"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626EC-F960-4B47-9937-4C8C38D18F5A}">
      <dsp:nvSpPr>
        <dsp:cNvPr id="0" name=""/>
        <dsp:cNvSpPr/>
      </dsp:nvSpPr>
      <dsp:spPr>
        <a:xfrm>
          <a:off x="4642632" y="1318167"/>
          <a:ext cx="3520162" cy="950598"/>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ES" sz="1800" b="1" kern="1200" dirty="0"/>
            <a:t>Empresa independiente</a:t>
          </a:r>
        </a:p>
        <a:p>
          <a:pPr marL="0" lvl="0" indent="0" algn="ctr" defTabSz="800100">
            <a:lnSpc>
              <a:spcPct val="90000"/>
            </a:lnSpc>
            <a:spcBef>
              <a:spcPct val="0"/>
            </a:spcBef>
            <a:spcAft>
              <a:spcPct val="35000"/>
            </a:spcAft>
            <a:buNone/>
          </a:pPr>
          <a:r>
            <a:rPr lang="es-ES" sz="1800" b="1" kern="1200" dirty="0"/>
            <a:t>$25.000.000</a:t>
          </a:r>
          <a:endParaRPr lang="es-CO" sz="1800" b="1" kern="1200" dirty="0"/>
        </a:p>
      </dsp:txBody>
      <dsp:txXfrm>
        <a:off x="5158148" y="1457379"/>
        <a:ext cx="2489130" cy="672174"/>
      </dsp:txXfrm>
    </dsp:sp>
    <dsp:sp modelId="{A5A24C73-7DA0-49A5-B572-0D13E210F968}">
      <dsp:nvSpPr>
        <dsp:cNvPr id="0" name=""/>
        <dsp:cNvSpPr/>
      </dsp:nvSpPr>
      <dsp:spPr>
        <a:xfrm>
          <a:off x="4120839" y="1479204"/>
          <a:ext cx="551347" cy="551347"/>
        </a:xfrm>
        <a:prstGeom prst="mathPlus">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CO" sz="900" kern="1200"/>
        </a:p>
      </dsp:txBody>
      <dsp:txXfrm>
        <a:off x="4193920" y="1690039"/>
        <a:ext cx="405185" cy="129677"/>
      </dsp:txXfrm>
    </dsp:sp>
    <dsp:sp modelId="{5BD7C06B-AA8F-404C-B99D-4EFD3ED34CBF}">
      <dsp:nvSpPr>
        <dsp:cNvPr id="0" name=""/>
        <dsp:cNvSpPr/>
      </dsp:nvSpPr>
      <dsp:spPr>
        <a:xfrm>
          <a:off x="4705270" y="2499410"/>
          <a:ext cx="3432489" cy="950598"/>
        </a:xfrm>
        <a:prstGeom prst="ellipse">
          <a:avLst/>
        </a:prstGeom>
        <a:gradFill rotWithShape="0">
          <a:gsLst>
            <a:gs pos="0">
              <a:schemeClr val="accent3">
                <a:hueOff val="903533"/>
                <a:satOff val="33333"/>
                <a:lumOff val="-4902"/>
                <a:alphaOff val="0"/>
                <a:lumMod val="110000"/>
                <a:satMod val="105000"/>
                <a:tint val="67000"/>
              </a:schemeClr>
            </a:gs>
            <a:gs pos="50000">
              <a:schemeClr val="accent3">
                <a:hueOff val="903533"/>
                <a:satOff val="33333"/>
                <a:lumOff val="-4902"/>
                <a:alphaOff val="0"/>
                <a:lumMod val="105000"/>
                <a:satMod val="103000"/>
                <a:tint val="73000"/>
              </a:schemeClr>
            </a:gs>
            <a:gs pos="100000">
              <a:schemeClr val="accent3">
                <a:hueOff val="903533"/>
                <a:satOff val="33333"/>
                <a:lumOff val="-490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ES" sz="1800" b="1" kern="1200" dirty="0"/>
            <a:t>Ingeniero independiente</a:t>
          </a:r>
        </a:p>
        <a:p>
          <a:pPr marL="0" lvl="0" indent="0" algn="ctr" defTabSz="800100">
            <a:lnSpc>
              <a:spcPct val="90000"/>
            </a:lnSpc>
            <a:spcBef>
              <a:spcPct val="0"/>
            </a:spcBef>
            <a:spcAft>
              <a:spcPct val="35000"/>
            </a:spcAft>
            <a:buNone/>
          </a:pPr>
          <a:r>
            <a:rPr lang="es-ES" sz="1800" b="1" kern="1200" dirty="0"/>
            <a:t>$10.000.000</a:t>
          </a:r>
        </a:p>
      </dsp:txBody>
      <dsp:txXfrm>
        <a:off x="5207946" y="2638622"/>
        <a:ext cx="2427137" cy="672174"/>
      </dsp:txXfrm>
    </dsp:sp>
    <dsp:sp modelId="{1D5CD4AD-8B67-4075-9A87-0FA684806E8D}">
      <dsp:nvSpPr>
        <dsp:cNvPr id="0" name=""/>
        <dsp:cNvSpPr/>
      </dsp:nvSpPr>
      <dsp:spPr>
        <a:xfrm>
          <a:off x="4145209" y="4065817"/>
          <a:ext cx="551347" cy="551347"/>
        </a:xfrm>
        <a:prstGeom prst="mathPlus">
          <a:avLst/>
        </a:prstGeom>
        <a:gradFill rotWithShape="0">
          <a:gsLst>
            <a:gs pos="0">
              <a:schemeClr val="accent3">
                <a:hueOff val="1355300"/>
                <a:satOff val="50000"/>
                <a:lumOff val="-7353"/>
                <a:alphaOff val="0"/>
                <a:lumMod val="110000"/>
                <a:satMod val="105000"/>
                <a:tint val="67000"/>
              </a:schemeClr>
            </a:gs>
            <a:gs pos="50000">
              <a:schemeClr val="accent3">
                <a:hueOff val="1355300"/>
                <a:satOff val="50000"/>
                <a:lumOff val="-7353"/>
                <a:alphaOff val="0"/>
                <a:lumMod val="105000"/>
                <a:satMod val="103000"/>
                <a:tint val="73000"/>
              </a:schemeClr>
            </a:gs>
            <a:gs pos="100000">
              <a:schemeClr val="accent3">
                <a:hueOff val="1355300"/>
                <a:satOff val="50000"/>
                <a:lumOff val="-7353"/>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CO" sz="900" kern="1200"/>
        </a:p>
      </dsp:txBody>
      <dsp:txXfrm>
        <a:off x="4218290" y="4276652"/>
        <a:ext cx="405185" cy="129677"/>
      </dsp:txXfrm>
    </dsp:sp>
    <dsp:sp modelId="{89490B40-6791-4E6C-9FC8-77FBB913A6B5}">
      <dsp:nvSpPr>
        <dsp:cNvPr id="0" name=""/>
        <dsp:cNvSpPr/>
      </dsp:nvSpPr>
      <dsp:spPr>
        <a:xfrm>
          <a:off x="4929407" y="3792481"/>
          <a:ext cx="2941172" cy="950598"/>
        </a:xfrm>
        <a:prstGeom prst="ellipse">
          <a:avLst/>
        </a:prstGeom>
        <a:gradFill rotWithShape="0">
          <a:gsLst>
            <a:gs pos="0">
              <a:schemeClr val="accent3">
                <a:hueOff val="1807066"/>
                <a:satOff val="66667"/>
                <a:lumOff val="-9804"/>
                <a:alphaOff val="0"/>
                <a:lumMod val="110000"/>
                <a:satMod val="105000"/>
                <a:tint val="67000"/>
              </a:schemeClr>
            </a:gs>
            <a:gs pos="50000">
              <a:schemeClr val="accent3">
                <a:hueOff val="1807066"/>
                <a:satOff val="66667"/>
                <a:lumOff val="-9804"/>
                <a:alphaOff val="0"/>
                <a:lumMod val="105000"/>
                <a:satMod val="103000"/>
                <a:tint val="73000"/>
              </a:schemeClr>
            </a:gs>
            <a:gs pos="100000">
              <a:schemeClr val="accent3">
                <a:hueOff val="1807066"/>
                <a:satOff val="66667"/>
                <a:lumOff val="-98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CO" sz="1800" b="1" kern="1200" dirty="0"/>
            <a:t>Convenio FESC</a:t>
          </a:r>
        </a:p>
        <a:p>
          <a:pPr marL="0" lvl="0" indent="0" algn="ctr" defTabSz="800100">
            <a:lnSpc>
              <a:spcPct val="90000"/>
            </a:lnSpc>
            <a:spcBef>
              <a:spcPct val="0"/>
            </a:spcBef>
            <a:spcAft>
              <a:spcPct val="35000"/>
            </a:spcAft>
            <a:buNone/>
          </a:pPr>
          <a:r>
            <a:rPr lang="es-CO" sz="1800" b="1" kern="1200" dirty="0"/>
            <a:t>$2.400.000</a:t>
          </a:r>
        </a:p>
      </dsp:txBody>
      <dsp:txXfrm>
        <a:off x="5360132" y="3931693"/>
        <a:ext cx="2079722" cy="672174"/>
      </dsp:txXfrm>
    </dsp:sp>
    <dsp:sp modelId="{98FAEAB9-3543-45C7-ADB8-71D164188FB5}">
      <dsp:nvSpPr>
        <dsp:cNvPr id="0" name=""/>
        <dsp:cNvSpPr/>
      </dsp:nvSpPr>
      <dsp:spPr>
        <a:xfrm rot="11149533">
          <a:off x="4053111" y="2769871"/>
          <a:ext cx="62563" cy="101680"/>
        </a:xfrm>
        <a:prstGeom prst="rightArrow">
          <a:avLst>
            <a:gd name="adj1" fmla="val 60000"/>
            <a:gd name="adj2" fmla="val 50000"/>
          </a:avLst>
        </a:prstGeom>
        <a:gradFill rotWithShape="0">
          <a:gsLst>
            <a:gs pos="0">
              <a:schemeClr val="accent3">
                <a:hueOff val="2710599"/>
                <a:satOff val="100000"/>
                <a:lumOff val="-14706"/>
                <a:alphaOff val="0"/>
                <a:lumMod val="110000"/>
                <a:satMod val="105000"/>
                <a:tint val="67000"/>
              </a:schemeClr>
            </a:gs>
            <a:gs pos="50000">
              <a:schemeClr val="accent3">
                <a:hueOff val="2710599"/>
                <a:satOff val="100000"/>
                <a:lumOff val="-14706"/>
                <a:alphaOff val="0"/>
                <a:lumMod val="105000"/>
                <a:satMod val="103000"/>
                <a:tint val="73000"/>
              </a:schemeClr>
            </a:gs>
            <a:gs pos="100000">
              <a:schemeClr val="accent3">
                <a:hueOff val="2710599"/>
                <a:satOff val="100000"/>
                <a:lumOff val="-14706"/>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CO" sz="500" kern="1200"/>
        </a:p>
      </dsp:txBody>
      <dsp:txXfrm rot="10800000">
        <a:off x="4071832" y="2791160"/>
        <a:ext cx="43794" cy="61008"/>
      </dsp:txXfrm>
    </dsp:sp>
    <dsp:sp modelId="{44C28567-5FA3-4763-A0D9-12D7EDED77EA}">
      <dsp:nvSpPr>
        <dsp:cNvPr id="0" name=""/>
        <dsp:cNvSpPr/>
      </dsp:nvSpPr>
      <dsp:spPr>
        <a:xfrm>
          <a:off x="0" y="1005791"/>
          <a:ext cx="4066833" cy="3211332"/>
        </a:xfrm>
        <a:prstGeom prst="ellipse">
          <a:avLst/>
        </a:prstGeom>
        <a:gradFill rotWithShape="0">
          <a:gsLst>
            <a:gs pos="0">
              <a:schemeClr val="accent3">
                <a:hueOff val="2710599"/>
                <a:satOff val="100000"/>
                <a:lumOff val="-14706"/>
                <a:alphaOff val="0"/>
                <a:lumMod val="110000"/>
                <a:satMod val="105000"/>
                <a:tint val="67000"/>
              </a:schemeClr>
            </a:gs>
            <a:gs pos="50000">
              <a:schemeClr val="accent3">
                <a:hueOff val="2710599"/>
                <a:satOff val="100000"/>
                <a:lumOff val="-14706"/>
                <a:alphaOff val="0"/>
                <a:lumMod val="105000"/>
                <a:satMod val="103000"/>
                <a:tint val="73000"/>
              </a:schemeClr>
            </a:gs>
            <a:gs pos="100000">
              <a:schemeClr val="accent3">
                <a:hueOff val="2710599"/>
                <a:satOff val="100000"/>
                <a:lumOff val="-1470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s-CO" sz="4400" kern="1200" dirty="0"/>
            <a:t>Alianza </a:t>
          </a:r>
        </a:p>
        <a:p>
          <a:pPr marL="0" lvl="0" indent="0" algn="ctr" defTabSz="1955800">
            <a:lnSpc>
              <a:spcPct val="90000"/>
            </a:lnSpc>
            <a:spcBef>
              <a:spcPct val="0"/>
            </a:spcBef>
            <a:spcAft>
              <a:spcPct val="35000"/>
            </a:spcAft>
            <a:buNone/>
          </a:pPr>
          <a:r>
            <a:rPr lang="es-CO" sz="3200" b="1" kern="1200" dirty="0"/>
            <a:t>FESC - </a:t>
          </a:r>
          <a:r>
            <a:rPr lang="es-CO" sz="3200" b="1" kern="1200" dirty="0" err="1"/>
            <a:t>Acodres</a:t>
          </a:r>
          <a:endParaRPr lang="es-CO" sz="3200" b="1" kern="1200" dirty="0"/>
        </a:p>
      </dsp:txBody>
      <dsp:txXfrm>
        <a:off x="595574" y="1476080"/>
        <a:ext cx="2875685" cy="227075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6D4BA-C058-435F-B235-3DD17BD97FD0}" type="datetimeFigureOut">
              <a:rPr lang="es-ES" smtClean="0"/>
              <a:t>05/12/2016</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EFA9C-9A93-4573-B414-6828B433347B}" type="slidenum">
              <a:rPr lang="es-ES" smtClean="0"/>
              <a:t>‹Nº›</a:t>
            </a:fld>
            <a:endParaRPr lang="es-ES"/>
          </a:p>
        </p:txBody>
      </p:sp>
    </p:spTree>
    <p:extLst>
      <p:ext uri="{BB962C8B-B14F-4D97-AF65-F5344CB8AC3E}">
        <p14:creationId xmlns:p14="http://schemas.microsoft.com/office/powerpoint/2010/main" val="301407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ES"/>
          </a:p>
        </p:txBody>
      </p:sp>
      <p:sp>
        <p:nvSpPr>
          <p:cNvPr id="4" name="Marcador de fecha 3"/>
          <p:cNvSpPr>
            <a:spLocks noGrp="1"/>
          </p:cNvSpPr>
          <p:nvPr>
            <p:ph type="dt" sz="half" idx="10"/>
          </p:nvPr>
        </p:nvSpPr>
        <p:spPr/>
        <p:txBody>
          <a:bodyPr/>
          <a:lstStyle/>
          <a:p>
            <a:fld id="{93785050-FECF-4756-882C-5703C1A5FF4B}" type="datetimeFigureOut">
              <a:rPr lang="es-ES" smtClean="0"/>
              <a:t>04/12/2016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136B83F-8582-4086-AF06-6E69CD7D153A}" type="slidenum">
              <a:rPr lang="es-ES" smtClean="0"/>
              <a:t>‹Nº›</a:t>
            </a:fld>
            <a:endParaRPr lang="es-ES"/>
          </a:p>
        </p:txBody>
      </p:sp>
    </p:spTree>
    <p:extLst>
      <p:ext uri="{BB962C8B-B14F-4D97-AF65-F5344CB8AC3E}">
        <p14:creationId xmlns:p14="http://schemas.microsoft.com/office/powerpoint/2010/main" val="47432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a:p>
        </p:txBody>
      </p:sp>
      <p:sp>
        <p:nvSpPr>
          <p:cNvPr id="4" name="Marcador de fecha 3"/>
          <p:cNvSpPr>
            <a:spLocks noGrp="1"/>
          </p:cNvSpPr>
          <p:nvPr>
            <p:ph type="dt" sz="half" idx="10"/>
          </p:nvPr>
        </p:nvSpPr>
        <p:spPr/>
        <p:txBody>
          <a:bodyPr/>
          <a:lstStyle/>
          <a:p>
            <a:fld id="{93785050-FECF-4756-882C-5703C1A5FF4B}" type="datetimeFigureOut">
              <a:rPr lang="es-ES" smtClean="0"/>
              <a:t>04/12/2016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136B83F-8582-4086-AF06-6E69CD7D153A}" type="slidenum">
              <a:rPr lang="es-ES" smtClean="0"/>
              <a:t>‹Nº›</a:t>
            </a:fld>
            <a:endParaRPr lang="es-ES"/>
          </a:p>
        </p:txBody>
      </p:sp>
    </p:spTree>
    <p:extLst>
      <p:ext uri="{BB962C8B-B14F-4D97-AF65-F5344CB8AC3E}">
        <p14:creationId xmlns:p14="http://schemas.microsoft.com/office/powerpoint/2010/main" val="353771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a:p>
        </p:txBody>
      </p:sp>
      <p:sp>
        <p:nvSpPr>
          <p:cNvPr id="4" name="Marcador de fecha 3"/>
          <p:cNvSpPr>
            <a:spLocks noGrp="1"/>
          </p:cNvSpPr>
          <p:nvPr>
            <p:ph type="dt" sz="half" idx="10"/>
          </p:nvPr>
        </p:nvSpPr>
        <p:spPr/>
        <p:txBody>
          <a:bodyPr/>
          <a:lstStyle/>
          <a:p>
            <a:fld id="{93785050-FECF-4756-882C-5703C1A5FF4B}" type="datetimeFigureOut">
              <a:rPr lang="es-ES" smtClean="0"/>
              <a:t>04/12/2016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136B83F-8582-4086-AF06-6E69CD7D153A}" type="slidenum">
              <a:rPr lang="es-ES" smtClean="0"/>
              <a:t>‹Nº›</a:t>
            </a:fld>
            <a:endParaRPr lang="es-ES"/>
          </a:p>
        </p:txBody>
      </p:sp>
    </p:spTree>
    <p:extLst>
      <p:ext uri="{BB962C8B-B14F-4D97-AF65-F5344CB8AC3E}">
        <p14:creationId xmlns:p14="http://schemas.microsoft.com/office/powerpoint/2010/main" val="354719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a:p>
        </p:txBody>
      </p:sp>
      <p:sp>
        <p:nvSpPr>
          <p:cNvPr id="4" name="Marcador de fecha 3"/>
          <p:cNvSpPr>
            <a:spLocks noGrp="1"/>
          </p:cNvSpPr>
          <p:nvPr>
            <p:ph type="dt" sz="half" idx="10"/>
          </p:nvPr>
        </p:nvSpPr>
        <p:spPr/>
        <p:txBody>
          <a:bodyPr/>
          <a:lstStyle/>
          <a:p>
            <a:fld id="{93785050-FECF-4756-882C-5703C1A5FF4B}" type="datetimeFigureOut">
              <a:rPr lang="es-ES" smtClean="0"/>
              <a:t>04/12/2016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136B83F-8582-4086-AF06-6E69CD7D153A}" type="slidenum">
              <a:rPr lang="es-ES" smtClean="0"/>
              <a:t>‹Nº›</a:t>
            </a:fld>
            <a:endParaRPr lang="es-ES"/>
          </a:p>
        </p:txBody>
      </p:sp>
    </p:spTree>
    <p:extLst>
      <p:ext uri="{BB962C8B-B14F-4D97-AF65-F5344CB8AC3E}">
        <p14:creationId xmlns:p14="http://schemas.microsoft.com/office/powerpoint/2010/main" val="3792568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93785050-FECF-4756-882C-5703C1A5FF4B}" type="datetimeFigureOut">
              <a:rPr lang="es-ES" smtClean="0"/>
              <a:t>04/12/2016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136B83F-8582-4086-AF06-6E69CD7D153A}" type="slidenum">
              <a:rPr lang="es-ES" smtClean="0"/>
              <a:t>‹Nº›</a:t>
            </a:fld>
            <a:endParaRPr lang="es-ES"/>
          </a:p>
        </p:txBody>
      </p:sp>
    </p:spTree>
    <p:extLst>
      <p:ext uri="{BB962C8B-B14F-4D97-AF65-F5344CB8AC3E}">
        <p14:creationId xmlns:p14="http://schemas.microsoft.com/office/powerpoint/2010/main" val="2236970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a:p>
        </p:txBody>
      </p:sp>
      <p:sp>
        <p:nvSpPr>
          <p:cNvPr id="5" name="Marcador de fecha 4"/>
          <p:cNvSpPr>
            <a:spLocks noGrp="1"/>
          </p:cNvSpPr>
          <p:nvPr>
            <p:ph type="dt" sz="half" idx="10"/>
          </p:nvPr>
        </p:nvSpPr>
        <p:spPr/>
        <p:txBody>
          <a:bodyPr/>
          <a:lstStyle/>
          <a:p>
            <a:fld id="{93785050-FECF-4756-882C-5703C1A5FF4B}" type="datetimeFigureOut">
              <a:rPr lang="es-ES" smtClean="0"/>
              <a:t>04/12/2016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136B83F-8582-4086-AF06-6E69CD7D153A}" type="slidenum">
              <a:rPr lang="es-ES" smtClean="0"/>
              <a:t>‹Nº›</a:t>
            </a:fld>
            <a:endParaRPr lang="es-ES"/>
          </a:p>
        </p:txBody>
      </p:sp>
    </p:spTree>
    <p:extLst>
      <p:ext uri="{BB962C8B-B14F-4D97-AF65-F5344CB8AC3E}">
        <p14:creationId xmlns:p14="http://schemas.microsoft.com/office/powerpoint/2010/main" val="4234942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a:p>
        </p:txBody>
      </p:sp>
      <p:sp>
        <p:nvSpPr>
          <p:cNvPr id="7" name="Marcador de fecha 6"/>
          <p:cNvSpPr>
            <a:spLocks noGrp="1"/>
          </p:cNvSpPr>
          <p:nvPr>
            <p:ph type="dt" sz="half" idx="10"/>
          </p:nvPr>
        </p:nvSpPr>
        <p:spPr/>
        <p:txBody>
          <a:bodyPr/>
          <a:lstStyle/>
          <a:p>
            <a:fld id="{93785050-FECF-4756-882C-5703C1A5FF4B}" type="datetimeFigureOut">
              <a:rPr lang="es-ES" smtClean="0"/>
              <a:t>04/12/2016</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4136B83F-8582-4086-AF06-6E69CD7D153A}" type="slidenum">
              <a:rPr lang="es-ES" smtClean="0"/>
              <a:t>‹Nº›</a:t>
            </a:fld>
            <a:endParaRPr lang="es-ES"/>
          </a:p>
        </p:txBody>
      </p:sp>
    </p:spTree>
    <p:extLst>
      <p:ext uri="{BB962C8B-B14F-4D97-AF65-F5344CB8AC3E}">
        <p14:creationId xmlns:p14="http://schemas.microsoft.com/office/powerpoint/2010/main" val="3719182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
          </a:p>
        </p:txBody>
      </p:sp>
      <p:sp>
        <p:nvSpPr>
          <p:cNvPr id="3" name="Marcador de fecha 2"/>
          <p:cNvSpPr>
            <a:spLocks noGrp="1"/>
          </p:cNvSpPr>
          <p:nvPr>
            <p:ph type="dt" sz="half" idx="10"/>
          </p:nvPr>
        </p:nvSpPr>
        <p:spPr/>
        <p:txBody>
          <a:bodyPr/>
          <a:lstStyle/>
          <a:p>
            <a:fld id="{93785050-FECF-4756-882C-5703C1A5FF4B}" type="datetimeFigureOut">
              <a:rPr lang="es-ES" smtClean="0"/>
              <a:t>04/12/2016</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4136B83F-8582-4086-AF06-6E69CD7D153A}" type="slidenum">
              <a:rPr lang="es-ES" smtClean="0"/>
              <a:t>‹Nº›</a:t>
            </a:fld>
            <a:endParaRPr lang="es-ES"/>
          </a:p>
        </p:txBody>
      </p:sp>
    </p:spTree>
    <p:extLst>
      <p:ext uri="{BB962C8B-B14F-4D97-AF65-F5344CB8AC3E}">
        <p14:creationId xmlns:p14="http://schemas.microsoft.com/office/powerpoint/2010/main" val="3374027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785050-FECF-4756-882C-5703C1A5FF4B}" type="datetimeFigureOut">
              <a:rPr lang="es-ES" smtClean="0"/>
              <a:t>04/12/2016</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4136B83F-8582-4086-AF06-6E69CD7D153A}" type="slidenum">
              <a:rPr lang="es-ES" smtClean="0"/>
              <a:t>‹Nº›</a:t>
            </a:fld>
            <a:endParaRPr lang="es-ES"/>
          </a:p>
        </p:txBody>
      </p:sp>
    </p:spTree>
    <p:extLst>
      <p:ext uri="{BB962C8B-B14F-4D97-AF65-F5344CB8AC3E}">
        <p14:creationId xmlns:p14="http://schemas.microsoft.com/office/powerpoint/2010/main" val="236012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93785050-FECF-4756-882C-5703C1A5FF4B}" type="datetimeFigureOut">
              <a:rPr lang="es-ES" smtClean="0"/>
              <a:t>04/12/2016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136B83F-8582-4086-AF06-6E69CD7D153A}" type="slidenum">
              <a:rPr lang="es-ES" smtClean="0"/>
              <a:t>‹Nº›</a:t>
            </a:fld>
            <a:endParaRPr lang="es-ES"/>
          </a:p>
        </p:txBody>
      </p:sp>
    </p:spTree>
    <p:extLst>
      <p:ext uri="{BB962C8B-B14F-4D97-AF65-F5344CB8AC3E}">
        <p14:creationId xmlns:p14="http://schemas.microsoft.com/office/powerpoint/2010/main" val="291105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93785050-FECF-4756-882C-5703C1A5FF4B}" type="datetimeFigureOut">
              <a:rPr lang="es-ES" smtClean="0"/>
              <a:t>04/12/2016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136B83F-8582-4086-AF06-6E69CD7D153A}" type="slidenum">
              <a:rPr lang="es-ES" smtClean="0"/>
              <a:t>‹Nº›</a:t>
            </a:fld>
            <a:endParaRPr lang="es-ES"/>
          </a:p>
        </p:txBody>
      </p:sp>
    </p:spTree>
    <p:extLst>
      <p:ext uri="{BB962C8B-B14F-4D97-AF65-F5344CB8AC3E}">
        <p14:creationId xmlns:p14="http://schemas.microsoft.com/office/powerpoint/2010/main" val="1913200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accent1">
                <a:lumMod val="75000"/>
              </a:schemeClr>
            </a:gs>
            <a:gs pos="100000">
              <a:srgbClr val="2980B9"/>
            </a:gs>
            <a:gs pos="13000">
              <a:srgbClr val="2980B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85050-FECF-4756-882C-5703C1A5FF4B}" type="datetimeFigureOut">
              <a:rPr lang="es-ES" smtClean="0"/>
              <a:t>04/12/2016</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36B83F-8582-4086-AF06-6E69CD7D153A}" type="slidenum">
              <a:rPr lang="es-ES" smtClean="0"/>
              <a:t>‹Nº›</a:t>
            </a:fld>
            <a:endParaRPr lang="es-ES"/>
          </a:p>
        </p:txBody>
      </p:sp>
    </p:spTree>
    <p:extLst>
      <p:ext uri="{BB962C8B-B14F-4D97-AF65-F5344CB8AC3E}">
        <p14:creationId xmlns:p14="http://schemas.microsoft.com/office/powerpoint/2010/main" val="3600628150"/>
      </p:ext>
    </p:extLst>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5.png"/><Relationship Id="rId5" Type="http://schemas.openxmlformats.org/officeDocument/2006/relationships/image" Target="../media/image10.png"/><Relationship Id="rId10" Type="http://schemas.openxmlformats.org/officeDocument/2006/relationships/image" Target="../media/image18.png"/><Relationship Id="rId4" Type="http://schemas.openxmlformats.org/officeDocument/2006/relationships/image" Target="../media/image9.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0" y="5587690"/>
            <a:ext cx="12192000" cy="1008755"/>
          </a:xfrm>
          <a:prstGeom prst="rect">
            <a:avLst/>
          </a:prstGeom>
          <a:pattFill prst="pct75">
            <a:fgClr>
              <a:schemeClr val="lt1"/>
            </a:fgClr>
            <a:bgClr>
              <a:schemeClr val="bg1">
                <a:lumMod val="65000"/>
              </a:schemeClr>
            </a:bgClr>
          </a:patt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1034" name="Picture 10" descr="avatar, female, girl, person, user, wo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398347">
            <a:off x="2176272" y="2038535"/>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vatar, male, man, person, suit, use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090113">
            <a:off x="-11523" y="2016381"/>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person, profile, us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109" y="155389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mputer, laptop, notebook, screen, technology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551" y="2695719"/>
            <a:ext cx="2180491" cy="218049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3253158" y="2491152"/>
            <a:ext cx="8710246" cy="1815882"/>
          </a:xfrm>
          <a:prstGeom prst="rect">
            <a:avLst/>
          </a:prstGeom>
          <a:noFill/>
        </p:spPr>
        <p:txBody>
          <a:bodyPr wrap="square" rtlCol="0">
            <a:spAutoFit/>
          </a:bodyPr>
          <a:lstStyle/>
          <a:p>
            <a:pPr algn="just"/>
            <a:r>
              <a:rPr lang="es-ES" sz="2800" dirty="0">
                <a:solidFill>
                  <a:srgbClr val="3E3E3F"/>
                </a:solidFill>
                <a:latin typeface="Franklin Gothic Demi" panose="020B0703020102020204" pitchFamily="34" charset="0"/>
              </a:rPr>
              <a:t>PLATAFORMA</a:t>
            </a:r>
            <a:r>
              <a:rPr lang="es-ES" sz="2800" dirty="0">
                <a:solidFill>
                  <a:schemeClr val="bg1"/>
                </a:solidFill>
                <a:latin typeface="Franklin Gothic Demi" panose="020B0703020102020204" pitchFamily="34" charset="0"/>
              </a:rPr>
              <a:t> PARA EL </a:t>
            </a:r>
            <a:r>
              <a:rPr lang="es-ES" sz="2800" dirty="0">
                <a:solidFill>
                  <a:srgbClr val="3E3E3F"/>
                </a:solidFill>
                <a:latin typeface="Franklin Gothic Demi" panose="020B0703020102020204" pitchFamily="34" charset="0"/>
              </a:rPr>
              <a:t>ANÁLISIS</a:t>
            </a:r>
            <a:r>
              <a:rPr lang="es-ES" sz="2800" dirty="0">
                <a:solidFill>
                  <a:schemeClr val="bg1"/>
                </a:solidFill>
                <a:latin typeface="Franklin Gothic Demi" panose="020B0703020102020204" pitchFamily="34" charset="0"/>
              </a:rPr>
              <a:t> DE </a:t>
            </a:r>
            <a:r>
              <a:rPr lang="es-ES" sz="2800" dirty="0">
                <a:solidFill>
                  <a:srgbClr val="3E3E3F"/>
                </a:solidFill>
                <a:latin typeface="Franklin Gothic Demi" panose="020B0703020102020204" pitchFamily="34" charset="0"/>
              </a:rPr>
              <a:t>INDICADORES</a:t>
            </a:r>
            <a:r>
              <a:rPr lang="es-ES" sz="2800" dirty="0">
                <a:solidFill>
                  <a:schemeClr val="bg1"/>
                </a:solidFill>
                <a:latin typeface="Franklin Gothic Demi" panose="020B0703020102020204" pitchFamily="34" charset="0"/>
              </a:rPr>
              <a:t> DE LA ASOCIACIÓN  COLOMBIANA DE LA INDUSTRIA </a:t>
            </a:r>
            <a:r>
              <a:rPr lang="es-ES" sz="2800" dirty="0">
                <a:solidFill>
                  <a:srgbClr val="3E3E3F"/>
                </a:solidFill>
                <a:latin typeface="Franklin Gothic Demi" panose="020B0703020102020204" pitchFamily="34" charset="0"/>
              </a:rPr>
              <a:t>GASTRONÓMICA</a:t>
            </a:r>
            <a:r>
              <a:rPr lang="es-ES" sz="2800" dirty="0">
                <a:solidFill>
                  <a:schemeClr val="bg1"/>
                </a:solidFill>
                <a:latin typeface="Franklin Gothic Demi" panose="020B0703020102020204" pitchFamily="34" charset="0"/>
              </a:rPr>
              <a:t> (ACODRES) CAPÍTULO NORTE DE SANTANDER</a:t>
            </a:r>
            <a:endParaRPr lang="es-ES" sz="2800" dirty="0">
              <a:solidFill>
                <a:schemeClr val="bg1"/>
              </a:solidFill>
              <a:latin typeface="Franklin Gothic Demi" panose="020B0703020102020204" pitchFamily="34" charset="0"/>
            </a:endParaRPr>
          </a:p>
        </p:txBody>
      </p:sp>
      <p:pic>
        <p:nvPicPr>
          <p:cNvPr id="8" name="Imagen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4980" y="5878031"/>
            <a:ext cx="1110155" cy="613345"/>
          </a:xfrm>
          <a:prstGeom prst="rect">
            <a:avLst/>
          </a:prstGeom>
        </p:spPr>
      </p:pic>
      <p:pic>
        <p:nvPicPr>
          <p:cNvPr id="9" name="Imagen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33924" y="5655183"/>
            <a:ext cx="3003861" cy="836193"/>
          </a:xfrm>
          <a:prstGeom prst="rect">
            <a:avLst/>
          </a:prstGeom>
        </p:spPr>
      </p:pic>
      <p:pic>
        <p:nvPicPr>
          <p:cNvPr id="1042" name="Picture 18" descr="cloud, overcast, weather, winter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8272" y="41033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loud, overcast, weather, winter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96960" y="1023802"/>
            <a:ext cx="1219200" cy="121920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upo 15"/>
          <p:cNvGrpSpPr/>
          <p:nvPr/>
        </p:nvGrpSpPr>
        <p:grpSpPr>
          <a:xfrm>
            <a:off x="4672425" y="314232"/>
            <a:ext cx="1561499" cy="1561499"/>
            <a:chOff x="4672425" y="314232"/>
            <a:chExt cx="1561499" cy="1561499"/>
          </a:xfrm>
        </p:grpSpPr>
        <p:sp>
          <p:nvSpPr>
            <p:cNvPr id="11" name="Elipse 10"/>
            <p:cNvSpPr/>
            <p:nvPr/>
          </p:nvSpPr>
          <p:spPr>
            <a:xfrm>
              <a:off x="4672425" y="314232"/>
              <a:ext cx="1561499" cy="156149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1050" name="Picture 26" descr="cloud, database, host, hosting, server, settings, share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3301" y="485382"/>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CuadroTexto 11"/>
          <p:cNvSpPr txBox="1"/>
          <p:nvPr/>
        </p:nvSpPr>
        <p:spPr>
          <a:xfrm>
            <a:off x="9176345" y="4301030"/>
            <a:ext cx="3294184" cy="646331"/>
          </a:xfrm>
          <a:prstGeom prst="rect">
            <a:avLst/>
          </a:prstGeom>
          <a:noFill/>
        </p:spPr>
        <p:txBody>
          <a:bodyPr wrap="square" rtlCol="0">
            <a:spAutoFit/>
          </a:bodyPr>
          <a:lstStyle/>
          <a:p>
            <a:r>
              <a:rPr lang="es-ES" dirty="0">
                <a:solidFill>
                  <a:schemeClr val="bg1"/>
                </a:solidFill>
                <a:latin typeface="Franklin Gothic Book" panose="020B0503020102020204" pitchFamily="34" charset="0"/>
              </a:rPr>
              <a:t>CARLOS SUAREZ QUINTERO</a:t>
            </a:r>
          </a:p>
          <a:p>
            <a:r>
              <a:rPr lang="es-ES" dirty="0">
                <a:solidFill>
                  <a:schemeClr val="bg1"/>
                </a:solidFill>
                <a:latin typeface="Franklin Gothic Book" panose="020B0503020102020204" pitchFamily="34" charset="0"/>
              </a:rPr>
              <a:t>ING. KARLA SANCHEZ</a:t>
            </a:r>
          </a:p>
        </p:txBody>
      </p:sp>
      <p:grpSp>
        <p:nvGrpSpPr>
          <p:cNvPr id="17" name="Grupo 16"/>
          <p:cNvGrpSpPr/>
          <p:nvPr/>
        </p:nvGrpSpPr>
        <p:grpSpPr>
          <a:xfrm>
            <a:off x="8528515" y="995169"/>
            <a:ext cx="1219200" cy="1219200"/>
            <a:chOff x="8528515" y="995169"/>
            <a:chExt cx="1219200" cy="1219200"/>
          </a:xfrm>
        </p:grpSpPr>
        <p:pic>
          <p:nvPicPr>
            <p:cNvPr id="1040" name="Picture 16" descr="cloud, overcast, weather, winter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8515" y="99516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food, fruit, healthy, kitchen, vegetable ic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67609" y="1351882"/>
              <a:ext cx="684010" cy="6840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o 13"/>
          <p:cNvGrpSpPr/>
          <p:nvPr/>
        </p:nvGrpSpPr>
        <p:grpSpPr>
          <a:xfrm>
            <a:off x="512805" y="247750"/>
            <a:ext cx="1219200" cy="1219200"/>
            <a:chOff x="512805" y="247750"/>
            <a:chExt cx="1219200" cy="1219200"/>
          </a:xfrm>
        </p:grpSpPr>
        <p:pic>
          <p:nvPicPr>
            <p:cNvPr id="1044" name="Picture 20" descr="cloud, overcast, weather, winter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512805" y="24775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fast, food ic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1985" y="685800"/>
              <a:ext cx="665379" cy="6653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upo 14"/>
          <p:cNvGrpSpPr/>
          <p:nvPr/>
        </p:nvGrpSpPr>
        <p:grpSpPr>
          <a:xfrm>
            <a:off x="2827682" y="410338"/>
            <a:ext cx="1219200" cy="1219200"/>
            <a:chOff x="2827682" y="410338"/>
            <a:chExt cx="1219200" cy="1219200"/>
          </a:xfrm>
        </p:grpSpPr>
        <p:pic>
          <p:nvPicPr>
            <p:cNvPr id="1046" name="Picture 22" descr="cloud, overcast, weather, winter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7682" y="41033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alcohol, drink, food, glass, glasses, wine icon"/>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13658" y="857350"/>
              <a:ext cx="458831" cy="45883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38128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503214" y="826477"/>
            <a:ext cx="5092356" cy="1323439"/>
          </a:xfrm>
          <a:prstGeom prst="rect">
            <a:avLst/>
          </a:prstGeom>
          <a:noFill/>
        </p:spPr>
        <p:txBody>
          <a:bodyPr wrap="none" rtlCol="0">
            <a:spAutoFit/>
          </a:bodyPr>
          <a:lstStyle/>
          <a:p>
            <a:pPr algn="ctr"/>
            <a:r>
              <a:rPr lang="es-ES" sz="8000" dirty="0">
                <a:solidFill>
                  <a:schemeClr val="bg1"/>
                </a:solidFill>
                <a:latin typeface="Franklin Gothic Demi" panose="020B0703020102020204" pitchFamily="34" charset="0"/>
              </a:rPr>
              <a:t>OBJETIVOS</a:t>
            </a:r>
          </a:p>
        </p:txBody>
      </p:sp>
      <p:sp>
        <p:nvSpPr>
          <p:cNvPr id="3" name="Rectángulo: esquinas redondeadas 2"/>
          <p:cNvSpPr/>
          <p:nvPr/>
        </p:nvSpPr>
        <p:spPr>
          <a:xfrm>
            <a:off x="940777" y="2022231"/>
            <a:ext cx="10568354" cy="13891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4" name="CuadroTexto 3"/>
          <p:cNvSpPr txBox="1"/>
          <p:nvPr/>
        </p:nvSpPr>
        <p:spPr>
          <a:xfrm>
            <a:off x="1441939" y="2145331"/>
            <a:ext cx="9566030" cy="1200329"/>
          </a:xfrm>
          <a:prstGeom prst="rect">
            <a:avLst/>
          </a:prstGeom>
          <a:noFill/>
        </p:spPr>
        <p:txBody>
          <a:bodyPr wrap="square" rtlCol="0">
            <a:spAutoFit/>
          </a:bodyPr>
          <a:lstStyle/>
          <a:p>
            <a:r>
              <a:rPr lang="es-ES" dirty="0"/>
              <a:t>Desarrollar e implementar una plataforma, en la nube, que sea capaz de realizar un análisis</a:t>
            </a:r>
          </a:p>
          <a:p>
            <a:r>
              <a:rPr lang="es-ES" dirty="0"/>
              <a:t>masivo </a:t>
            </a:r>
            <a:r>
              <a:rPr lang="es-ES" dirty="0" err="1"/>
              <a:t>on</a:t>
            </a:r>
            <a:r>
              <a:rPr lang="es-ES" dirty="0"/>
              <a:t> line de datos puntuales para la Asociación Colombiana de la Industria Gastronómica (ACODRES) en Norte de Santander, en donde los datos serán analizados en tiempo real para la generación de informes.</a:t>
            </a:r>
            <a:endParaRPr lang="es-ES" dirty="0"/>
          </a:p>
        </p:txBody>
      </p:sp>
      <p:sp>
        <p:nvSpPr>
          <p:cNvPr id="5" name="Elipse 4"/>
          <p:cNvSpPr/>
          <p:nvPr/>
        </p:nvSpPr>
        <p:spPr>
          <a:xfrm>
            <a:off x="1107831" y="3991708"/>
            <a:ext cx="2461846" cy="24618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6" name="Elipse 5"/>
          <p:cNvSpPr/>
          <p:nvPr/>
        </p:nvSpPr>
        <p:spPr>
          <a:xfrm>
            <a:off x="4355124" y="4021013"/>
            <a:ext cx="2461846" cy="24618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7" name="Elipse 6"/>
          <p:cNvSpPr/>
          <p:nvPr/>
        </p:nvSpPr>
        <p:spPr>
          <a:xfrm>
            <a:off x="7625862" y="4056183"/>
            <a:ext cx="2461846" cy="24618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8" name="CuadroTexto 7"/>
          <p:cNvSpPr txBox="1"/>
          <p:nvPr/>
        </p:nvSpPr>
        <p:spPr>
          <a:xfrm>
            <a:off x="1494694" y="5007911"/>
            <a:ext cx="1863969" cy="523220"/>
          </a:xfrm>
          <a:prstGeom prst="rect">
            <a:avLst/>
          </a:prstGeom>
          <a:noFill/>
        </p:spPr>
        <p:txBody>
          <a:bodyPr wrap="square" rtlCol="0">
            <a:spAutoFit/>
          </a:bodyPr>
          <a:lstStyle/>
          <a:p>
            <a:r>
              <a:rPr lang="es-ES" sz="2800" dirty="0"/>
              <a:t>ANÁLISIS</a:t>
            </a:r>
          </a:p>
        </p:txBody>
      </p:sp>
      <p:sp>
        <p:nvSpPr>
          <p:cNvPr id="9" name="CuadroTexto 8"/>
          <p:cNvSpPr txBox="1"/>
          <p:nvPr/>
        </p:nvSpPr>
        <p:spPr>
          <a:xfrm>
            <a:off x="4812327" y="5019633"/>
            <a:ext cx="1863969" cy="523220"/>
          </a:xfrm>
          <a:prstGeom prst="rect">
            <a:avLst/>
          </a:prstGeom>
          <a:noFill/>
        </p:spPr>
        <p:txBody>
          <a:bodyPr wrap="square" rtlCol="0">
            <a:spAutoFit/>
          </a:bodyPr>
          <a:lstStyle/>
          <a:p>
            <a:r>
              <a:rPr lang="es-ES" sz="2800" dirty="0"/>
              <a:t>MAPEO</a:t>
            </a:r>
          </a:p>
        </p:txBody>
      </p:sp>
      <p:sp>
        <p:nvSpPr>
          <p:cNvPr id="10" name="CuadroTexto 9"/>
          <p:cNvSpPr txBox="1"/>
          <p:nvPr/>
        </p:nvSpPr>
        <p:spPr>
          <a:xfrm>
            <a:off x="7795850" y="5023332"/>
            <a:ext cx="2291858" cy="523220"/>
          </a:xfrm>
          <a:prstGeom prst="rect">
            <a:avLst/>
          </a:prstGeom>
          <a:noFill/>
        </p:spPr>
        <p:txBody>
          <a:bodyPr wrap="square" rtlCol="0">
            <a:spAutoFit/>
          </a:bodyPr>
          <a:lstStyle/>
          <a:p>
            <a:r>
              <a:rPr lang="es-ES" sz="2800" dirty="0"/>
              <a:t>DESAROLLO</a:t>
            </a:r>
          </a:p>
        </p:txBody>
      </p:sp>
      <p:sp>
        <p:nvSpPr>
          <p:cNvPr id="11" name="Flecha: a la derecha 10"/>
          <p:cNvSpPr/>
          <p:nvPr/>
        </p:nvSpPr>
        <p:spPr>
          <a:xfrm>
            <a:off x="3555026" y="5019633"/>
            <a:ext cx="1014050" cy="597877"/>
          </a:xfrm>
          <a:prstGeom prst="rightArrow">
            <a:avLst/>
          </a:prstGeom>
          <a:solidFill>
            <a:srgbClr val="EF1D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a la derecha 11"/>
          <p:cNvSpPr/>
          <p:nvPr/>
        </p:nvSpPr>
        <p:spPr>
          <a:xfrm>
            <a:off x="6773018" y="5051363"/>
            <a:ext cx="1014050" cy="597877"/>
          </a:xfrm>
          <a:prstGeom prst="rightArrow">
            <a:avLst/>
          </a:prstGeom>
          <a:solidFill>
            <a:srgbClr val="EF1D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3" name="Imagen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9" y="6171332"/>
            <a:ext cx="1110155" cy="613345"/>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3432404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34346" y="2171335"/>
            <a:ext cx="11324492" cy="2400657"/>
          </a:xfrm>
          <a:prstGeom prst="rect">
            <a:avLst/>
          </a:prstGeom>
          <a:noFill/>
        </p:spPr>
        <p:txBody>
          <a:bodyPr wrap="square" rtlCol="0">
            <a:spAutoFit/>
          </a:bodyPr>
          <a:lstStyle/>
          <a:p>
            <a:pPr algn="ctr"/>
            <a:r>
              <a:rPr lang="es-ES" sz="15000" dirty="0">
                <a:solidFill>
                  <a:schemeClr val="bg1"/>
                </a:solidFill>
                <a:latin typeface="Britannic Bold" panose="020B0903060703020204" pitchFamily="34" charset="0"/>
                <a:cs typeface="Arial" panose="020B0604020202020204" pitchFamily="34" charset="0"/>
              </a:rPr>
              <a:t>RESULTADOS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9" y="6171332"/>
            <a:ext cx="1110155" cy="613345"/>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708740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t="15368" b="6133"/>
          <a:stretch/>
        </p:blipFill>
        <p:spPr>
          <a:xfrm>
            <a:off x="778017" y="1200347"/>
            <a:ext cx="10787085" cy="4760838"/>
          </a:xfrm>
          <a:prstGeom prst="rect">
            <a:avLst/>
          </a:prstGeom>
          <a:ln>
            <a:noFill/>
          </a:ln>
          <a:effectLst>
            <a:outerShdw blurRad="190500" algn="tl" rotWithShape="0">
              <a:srgbClr val="000000">
                <a:alpha val="70000"/>
              </a:srgbClr>
            </a:outerShdw>
          </a:effectLst>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9" y="6171332"/>
            <a:ext cx="1110155" cy="613345"/>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272083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9467" b="5363"/>
          <a:stretch/>
        </p:blipFill>
        <p:spPr>
          <a:xfrm>
            <a:off x="826476" y="791309"/>
            <a:ext cx="10785600" cy="51646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03071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8955" b="5620"/>
          <a:stretch/>
        </p:blipFill>
        <p:spPr>
          <a:xfrm>
            <a:off x="914400" y="931983"/>
            <a:ext cx="10785600" cy="518019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1407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8441" b="5876"/>
          <a:stretch/>
        </p:blipFill>
        <p:spPr>
          <a:xfrm>
            <a:off x="808892" y="896814"/>
            <a:ext cx="10785600" cy="5195756"/>
          </a:xfrm>
          <a:prstGeom prst="rect">
            <a:avLst/>
          </a:prstGeom>
          <a:ln>
            <a:noFill/>
          </a:ln>
          <a:effectLst>
            <a:outerShdw blurRad="190500" algn="tl" rotWithShape="0">
              <a:srgbClr val="000000">
                <a:alpha val="70000"/>
              </a:srgbClr>
            </a:outerShdw>
          </a:effectLst>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9" y="6171332"/>
            <a:ext cx="1110155" cy="613345"/>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3722347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8955" b="5620"/>
          <a:stretch/>
        </p:blipFill>
        <p:spPr>
          <a:xfrm>
            <a:off x="826474" y="756138"/>
            <a:ext cx="10785600" cy="5180198"/>
          </a:xfrm>
          <a:prstGeom prst="rect">
            <a:avLst/>
          </a:prstGeom>
          <a:ln>
            <a:noFill/>
          </a:ln>
          <a:effectLst>
            <a:outerShdw blurRad="190500" algn="tl" rotWithShape="0">
              <a:srgbClr val="000000">
                <a:alpha val="70000"/>
              </a:srgbClr>
            </a:outerShdw>
          </a:effectLst>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9" y="6171332"/>
            <a:ext cx="1110155" cy="613345"/>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2603808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8697" b="6132"/>
          <a:stretch/>
        </p:blipFill>
        <p:spPr>
          <a:xfrm>
            <a:off x="773724" y="844063"/>
            <a:ext cx="10785600" cy="5164643"/>
          </a:xfrm>
          <a:prstGeom prst="rect">
            <a:avLst/>
          </a:prstGeom>
          <a:ln>
            <a:noFill/>
          </a:ln>
          <a:effectLst>
            <a:outerShdw blurRad="190500" algn="tl" rotWithShape="0">
              <a:srgbClr val="000000">
                <a:alpha val="70000"/>
              </a:srgbClr>
            </a:outerShdw>
          </a:effectLst>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9" y="6171332"/>
            <a:ext cx="1110155" cy="613345"/>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46922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8955" b="6389"/>
          <a:stretch/>
        </p:blipFill>
        <p:spPr>
          <a:xfrm>
            <a:off x="879231" y="773724"/>
            <a:ext cx="10753200" cy="511811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07958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8697" b="5106"/>
          <a:stretch/>
        </p:blipFill>
        <p:spPr>
          <a:xfrm>
            <a:off x="931983" y="773724"/>
            <a:ext cx="10785600" cy="522686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7345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ángulo 23"/>
          <p:cNvSpPr/>
          <p:nvPr/>
        </p:nvSpPr>
        <p:spPr>
          <a:xfrm>
            <a:off x="0" y="1905000"/>
            <a:ext cx="4672425" cy="908538"/>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s-ES"/>
          </a:p>
        </p:txBody>
      </p:sp>
      <p:pic>
        <p:nvPicPr>
          <p:cNvPr id="8" name="Picture 18" descr="cloud, overcast, weather, wint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272" y="41033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4" descr="cloud, overcast, weather, wint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6960" y="1023802"/>
            <a:ext cx="1219200" cy="12192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o 9"/>
          <p:cNvGrpSpPr/>
          <p:nvPr/>
        </p:nvGrpSpPr>
        <p:grpSpPr>
          <a:xfrm>
            <a:off x="4672425" y="314232"/>
            <a:ext cx="1561499" cy="1561499"/>
            <a:chOff x="4672425" y="314232"/>
            <a:chExt cx="1561499" cy="1561499"/>
          </a:xfrm>
        </p:grpSpPr>
        <p:sp>
          <p:nvSpPr>
            <p:cNvPr id="11" name="Elipse 10"/>
            <p:cNvSpPr/>
            <p:nvPr/>
          </p:nvSpPr>
          <p:spPr>
            <a:xfrm>
              <a:off x="4672425" y="314232"/>
              <a:ext cx="1561499" cy="156149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12" name="Picture 26" descr="cloud, database, host, hosting, server, settings, shar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3301" y="485382"/>
              <a:ext cx="1219200" cy="1219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o 12"/>
          <p:cNvGrpSpPr/>
          <p:nvPr/>
        </p:nvGrpSpPr>
        <p:grpSpPr>
          <a:xfrm>
            <a:off x="8528515" y="995169"/>
            <a:ext cx="1219200" cy="1219200"/>
            <a:chOff x="8528515" y="995169"/>
            <a:chExt cx="1219200" cy="1219200"/>
          </a:xfrm>
        </p:grpSpPr>
        <p:pic>
          <p:nvPicPr>
            <p:cNvPr id="14" name="Picture 16" descr="cloud, overcast, weather, wint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8515" y="99516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0" descr="food, fruit, healthy, kitchen, vegetabl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609" y="1351882"/>
              <a:ext cx="684010" cy="6840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upo 15"/>
          <p:cNvGrpSpPr/>
          <p:nvPr/>
        </p:nvGrpSpPr>
        <p:grpSpPr>
          <a:xfrm>
            <a:off x="512805" y="247750"/>
            <a:ext cx="1219200" cy="1219200"/>
            <a:chOff x="512805" y="247750"/>
            <a:chExt cx="1219200" cy="1219200"/>
          </a:xfrm>
        </p:grpSpPr>
        <p:pic>
          <p:nvPicPr>
            <p:cNvPr id="17" name="Picture 20" descr="cloud, overcast, weather, wint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12805" y="24775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2" descr="fast, food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985" y="685800"/>
              <a:ext cx="665379" cy="6653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upo 18"/>
          <p:cNvGrpSpPr/>
          <p:nvPr/>
        </p:nvGrpSpPr>
        <p:grpSpPr>
          <a:xfrm>
            <a:off x="2827682" y="410338"/>
            <a:ext cx="1219200" cy="1219200"/>
            <a:chOff x="2827682" y="410338"/>
            <a:chExt cx="1219200" cy="1219200"/>
          </a:xfrm>
        </p:grpSpPr>
        <p:pic>
          <p:nvPicPr>
            <p:cNvPr id="20" name="Picture 22" descr="cloud, overcast, weather, wint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682" y="41033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4" descr="alcohol, drink, food, glass, glasses, wine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3658" y="857350"/>
              <a:ext cx="458831" cy="458831"/>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CuadroTexto 22"/>
          <p:cNvSpPr txBox="1"/>
          <p:nvPr/>
        </p:nvSpPr>
        <p:spPr>
          <a:xfrm>
            <a:off x="512088" y="2067155"/>
            <a:ext cx="3171381" cy="646331"/>
          </a:xfrm>
          <a:prstGeom prst="rect">
            <a:avLst/>
          </a:prstGeom>
          <a:noFill/>
        </p:spPr>
        <p:txBody>
          <a:bodyPr wrap="none" rtlCol="0">
            <a:spAutoFit/>
          </a:bodyPr>
          <a:lstStyle/>
          <a:p>
            <a:r>
              <a:rPr lang="es-ES" sz="3600" dirty="0">
                <a:solidFill>
                  <a:schemeClr val="tx1">
                    <a:lumMod val="95000"/>
                    <a:lumOff val="5000"/>
                  </a:schemeClr>
                </a:solidFill>
              </a:rPr>
              <a:t>INTRODUCCIÓN</a:t>
            </a:r>
          </a:p>
        </p:txBody>
      </p:sp>
      <p:sp>
        <p:nvSpPr>
          <p:cNvPr id="25" name="Elipse 24"/>
          <p:cNvSpPr/>
          <p:nvPr/>
        </p:nvSpPr>
        <p:spPr>
          <a:xfrm>
            <a:off x="1951902" y="3569677"/>
            <a:ext cx="2373923" cy="237392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7" name="Elipse 26"/>
          <p:cNvSpPr/>
          <p:nvPr/>
        </p:nvSpPr>
        <p:spPr>
          <a:xfrm>
            <a:off x="5410215" y="3598982"/>
            <a:ext cx="2373923" cy="237392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8" name="Elipse 27"/>
          <p:cNvSpPr/>
          <p:nvPr/>
        </p:nvSpPr>
        <p:spPr>
          <a:xfrm>
            <a:off x="8909551" y="3616567"/>
            <a:ext cx="2373923" cy="237392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6" name="Flecha: a la derecha 25"/>
          <p:cNvSpPr/>
          <p:nvPr/>
        </p:nvSpPr>
        <p:spPr>
          <a:xfrm>
            <a:off x="4378580" y="4572000"/>
            <a:ext cx="1014050" cy="597877"/>
          </a:xfrm>
          <a:prstGeom prst="rightArrow">
            <a:avLst/>
          </a:prstGeom>
          <a:solidFill>
            <a:srgbClr val="EF1D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a la derecha 29"/>
          <p:cNvSpPr/>
          <p:nvPr/>
        </p:nvSpPr>
        <p:spPr>
          <a:xfrm>
            <a:off x="7854481" y="4583720"/>
            <a:ext cx="1014050" cy="597877"/>
          </a:xfrm>
          <a:prstGeom prst="rightArrow">
            <a:avLst/>
          </a:prstGeom>
          <a:solidFill>
            <a:srgbClr val="EF1D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EF1D23"/>
              </a:solidFill>
            </a:endParaRPr>
          </a:p>
        </p:txBody>
      </p:sp>
      <p:pic>
        <p:nvPicPr>
          <p:cNvPr id="2054" name="Picture 6" descr="end, programming, tag, websit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64269" y="414703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oding, coding language, e learning, line, sass, tutorial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4140" y="416462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ode, computer, desktop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86912" y="416462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36" name="Imagen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4519" y="6171332"/>
            <a:ext cx="1110155" cy="613345"/>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2740450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8955" b="5620"/>
          <a:stretch/>
        </p:blipFill>
        <p:spPr>
          <a:xfrm>
            <a:off x="685800" y="615462"/>
            <a:ext cx="10789200" cy="5181927"/>
          </a:xfrm>
          <a:prstGeom prst="rect">
            <a:avLst/>
          </a:prstGeom>
          <a:ln>
            <a:noFill/>
          </a:ln>
          <a:effectLst>
            <a:outerShdw blurRad="190500" algn="tl" rotWithShape="0">
              <a:srgbClr val="000000">
                <a:alpha val="70000"/>
              </a:srgbClr>
            </a:outerShdw>
          </a:effectLst>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9" y="6171332"/>
            <a:ext cx="1110155" cy="613345"/>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833025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p:cNvSpPr/>
          <p:nvPr/>
        </p:nvSpPr>
        <p:spPr>
          <a:xfrm>
            <a:off x="3132817" y="2963007"/>
            <a:ext cx="2444262" cy="244426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 name="CuadroTexto 1"/>
          <p:cNvSpPr txBox="1"/>
          <p:nvPr/>
        </p:nvSpPr>
        <p:spPr>
          <a:xfrm>
            <a:off x="3510886" y="826477"/>
            <a:ext cx="5077031" cy="1323439"/>
          </a:xfrm>
          <a:prstGeom prst="rect">
            <a:avLst/>
          </a:prstGeom>
          <a:noFill/>
        </p:spPr>
        <p:txBody>
          <a:bodyPr wrap="none" rtlCol="0">
            <a:spAutoFit/>
          </a:bodyPr>
          <a:lstStyle/>
          <a:p>
            <a:pPr algn="ctr"/>
            <a:r>
              <a:rPr lang="es-ES" sz="8000" dirty="0">
                <a:solidFill>
                  <a:schemeClr val="bg1"/>
                </a:solidFill>
                <a:latin typeface="Franklin Gothic Demi" panose="020B0703020102020204" pitchFamily="34" charset="0"/>
              </a:rPr>
              <a:t>REPORTES</a:t>
            </a:r>
          </a:p>
        </p:txBody>
      </p:sp>
      <p:pic>
        <p:nvPicPr>
          <p:cNvPr id="17410" name="Picture 2" descr="excel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5348" y="3575538"/>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Elipse 4"/>
          <p:cNvSpPr/>
          <p:nvPr/>
        </p:nvSpPr>
        <p:spPr>
          <a:xfrm>
            <a:off x="6189610" y="2963007"/>
            <a:ext cx="2444262" cy="244426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17412" name="Picture 4" descr="pdf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2141" y="357553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519" y="6171332"/>
            <a:ext cx="1110155" cy="613345"/>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3112688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510886" y="826477"/>
            <a:ext cx="5077031" cy="1323439"/>
          </a:xfrm>
          <a:prstGeom prst="rect">
            <a:avLst/>
          </a:prstGeom>
          <a:noFill/>
        </p:spPr>
        <p:txBody>
          <a:bodyPr wrap="none" rtlCol="0">
            <a:spAutoFit/>
          </a:bodyPr>
          <a:lstStyle/>
          <a:p>
            <a:pPr algn="ctr"/>
            <a:r>
              <a:rPr lang="es-ES" sz="8000" dirty="0">
                <a:solidFill>
                  <a:schemeClr val="bg1"/>
                </a:solidFill>
                <a:latin typeface="Franklin Gothic Demi" panose="020B0703020102020204" pitchFamily="34" charset="0"/>
              </a:rPr>
              <a:t>REPORTES</a:t>
            </a:r>
          </a:p>
        </p:txBody>
      </p:sp>
      <p:sp>
        <p:nvSpPr>
          <p:cNvPr id="3" name="CuadroTexto 2"/>
          <p:cNvSpPr txBox="1"/>
          <p:nvPr/>
        </p:nvSpPr>
        <p:spPr>
          <a:xfrm>
            <a:off x="2725615" y="2321169"/>
            <a:ext cx="6931706" cy="4031873"/>
          </a:xfrm>
          <a:prstGeom prst="rect">
            <a:avLst/>
          </a:prstGeom>
          <a:noFill/>
        </p:spPr>
        <p:txBody>
          <a:bodyPr wrap="none" rtlCol="0">
            <a:spAutoFit/>
          </a:bodyPr>
          <a:lstStyle/>
          <a:p>
            <a:pPr marL="457200" indent="-457200">
              <a:buFont typeface="Arial" panose="020B0604020202020204" pitchFamily="34" charset="0"/>
              <a:buChar char="•"/>
            </a:pPr>
            <a:r>
              <a:rPr lang="es-ES" sz="3200" dirty="0">
                <a:solidFill>
                  <a:schemeClr val="bg1"/>
                </a:solidFill>
              </a:rPr>
              <a:t>DATOS DE EMPRESAS</a:t>
            </a:r>
          </a:p>
          <a:p>
            <a:pPr marL="457200" indent="-457200">
              <a:buFont typeface="Arial" panose="020B0604020202020204" pitchFamily="34" charset="0"/>
              <a:buChar char="•"/>
            </a:pPr>
            <a:r>
              <a:rPr lang="es-ES" sz="3200" dirty="0">
                <a:solidFill>
                  <a:schemeClr val="bg1"/>
                </a:solidFill>
              </a:rPr>
              <a:t>REGISTRO DIARIO DE INFORMACIÓN</a:t>
            </a:r>
          </a:p>
          <a:p>
            <a:pPr marL="457200" indent="-457200">
              <a:buFont typeface="Arial" panose="020B0604020202020204" pitchFamily="34" charset="0"/>
              <a:buChar char="•"/>
            </a:pPr>
            <a:r>
              <a:rPr lang="es-ES" sz="3200" dirty="0">
                <a:solidFill>
                  <a:schemeClr val="bg1"/>
                </a:solidFill>
              </a:rPr>
              <a:t>PRESPUESTO MES /AÑO</a:t>
            </a:r>
          </a:p>
          <a:p>
            <a:pPr marL="457200" indent="-457200">
              <a:buFont typeface="Arial" panose="020B0604020202020204" pitchFamily="34" charset="0"/>
              <a:buChar char="•"/>
            </a:pPr>
            <a:r>
              <a:rPr lang="es-ES" sz="3200" dirty="0">
                <a:solidFill>
                  <a:schemeClr val="bg1"/>
                </a:solidFill>
              </a:rPr>
              <a:t>RESTAURANTE SEGÚN CLASIFICACION</a:t>
            </a:r>
          </a:p>
          <a:p>
            <a:pPr marL="457200" indent="-457200">
              <a:buFont typeface="Arial" panose="020B0604020202020204" pitchFamily="34" charset="0"/>
              <a:buChar char="•"/>
            </a:pPr>
            <a:r>
              <a:rPr lang="es-ES" sz="3200" dirty="0">
                <a:solidFill>
                  <a:schemeClr val="bg1"/>
                </a:solidFill>
              </a:rPr>
              <a:t>TIPO DE COMIDA QUE SE VENDE MAS</a:t>
            </a:r>
          </a:p>
          <a:p>
            <a:pPr marL="457200" indent="-457200">
              <a:buFont typeface="Arial" panose="020B0604020202020204" pitchFamily="34" charset="0"/>
              <a:buChar char="•"/>
            </a:pPr>
            <a:r>
              <a:rPr lang="es-ES" sz="3200" dirty="0">
                <a:solidFill>
                  <a:schemeClr val="bg1"/>
                </a:solidFill>
              </a:rPr>
              <a:t>CHEQUE PROMEDIO</a:t>
            </a:r>
          </a:p>
          <a:p>
            <a:pPr marL="457200" indent="-457200">
              <a:buFont typeface="Arial" panose="020B0604020202020204" pitchFamily="34" charset="0"/>
              <a:buChar char="•"/>
            </a:pPr>
            <a:r>
              <a:rPr lang="es-ES" sz="3200" dirty="0">
                <a:solidFill>
                  <a:schemeClr val="bg1"/>
                </a:solidFill>
              </a:rPr>
              <a:t>CHEQUE GENERAL</a:t>
            </a:r>
          </a:p>
          <a:p>
            <a:pPr marL="457200" indent="-457200">
              <a:buFont typeface="Arial" panose="020B0604020202020204" pitchFamily="34" charset="0"/>
              <a:buChar char="•"/>
            </a:pPr>
            <a:r>
              <a:rPr lang="es-ES" sz="3200" dirty="0">
                <a:solidFill>
                  <a:schemeClr val="bg1"/>
                </a:solidFill>
              </a:rPr>
              <a:t>CALCULO DE CUMPLIMIENTO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9" y="6171332"/>
            <a:ext cx="1110155" cy="613345"/>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2699402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794898" y="745684"/>
            <a:ext cx="7305590" cy="1323439"/>
          </a:xfrm>
          <a:prstGeom prst="rect">
            <a:avLst/>
          </a:prstGeom>
          <a:noFill/>
        </p:spPr>
        <p:txBody>
          <a:bodyPr wrap="none" rtlCol="0">
            <a:spAutoFit/>
          </a:bodyPr>
          <a:lstStyle/>
          <a:p>
            <a:pPr algn="ctr"/>
            <a:r>
              <a:rPr lang="es-ES" sz="8000" b="1" dirty="0">
                <a:solidFill>
                  <a:schemeClr val="bg1"/>
                </a:solidFill>
                <a:latin typeface="Franklin Gothic Demi" panose="020B0703020102020204" pitchFamily="34" charset="0"/>
              </a:rPr>
              <a:t>PROYECCIONES</a:t>
            </a:r>
          </a:p>
        </p:txBody>
      </p:sp>
      <p:sp>
        <p:nvSpPr>
          <p:cNvPr id="3" name="Elipse 2"/>
          <p:cNvSpPr/>
          <p:nvPr/>
        </p:nvSpPr>
        <p:spPr>
          <a:xfrm>
            <a:off x="1863971" y="2637692"/>
            <a:ext cx="2602523" cy="260252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11266" name="Picture 2" descr="call, device, iphone, mobile, phone, smartphone, vertical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048" y="3417278"/>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Elipse 4"/>
          <p:cNvSpPr/>
          <p:nvPr/>
        </p:nvSpPr>
        <p:spPr>
          <a:xfrm>
            <a:off x="4935418" y="2637691"/>
            <a:ext cx="2602523" cy="260252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11268" name="Picture 4" descr="ipad, table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587" y="3417278"/>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Elipse 6"/>
          <p:cNvSpPr/>
          <p:nvPr/>
        </p:nvSpPr>
        <p:spPr>
          <a:xfrm>
            <a:off x="8006865" y="2637691"/>
            <a:ext cx="2602523" cy="260252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11270" name="Picture 6" descr="apple, device, iphone, mobile, phone, smartphon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0942" y="3452446"/>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4466494" y="5416065"/>
            <a:ext cx="3962398" cy="769441"/>
          </a:xfrm>
          <a:prstGeom prst="rect">
            <a:avLst/>
          </a:prstGeom>
          <a:noFill/>
        </p:spPr>
        <p:txBody>
          <a:bodyPr wrap="square" rtlCol="0">
            <a:spAutoFit/>
          </a:bodyPr>
          <a:lstStyle/>
          <a:p>
            <a:r>
              <a:rPr lang="es-ES" sz="4400" dirty="0">
                <a:solidFill>
                  <a:schemeClr val="bg1"/>
                </a:solidFill>
              </a:rPr>
              <a:t>ESCALABILIDAD</a:t>
            </a:r>
          </a:p>
        </p:txBody>
      </p:sp>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519" y="6171332"/>
            <a:ext cx="1110155" cy="613345"/>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3853460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12759" y="1526024"/>
            <a:ext cx="8229600" cy="737002"/>
          </a:xfrm>
        </p:spPr>
        <p:txBody>
          <a:bodyPr>
            <a:normAutofit/>
          </a:bodyPr>
          <a:lstStyle/>
          <a:p>
            <a:pPr algn="l"/>
            <a:r>
              <a:rPr lang="es-ES" sz="3200" b="1" i="1" dirty="0">
                <a:solidFill>
                  <a:schemeClr val="bg1"/>
                </a:solidFill>
              </a:rPr>
              <a:t>NECESIDAD DE ALIANZA</a:t>
            </a:r>
          </a:p>
        </p:txBody>
      </p:sp>
      <p:graphicFrame>
        <p:nvGraphicFramePr>
          <p:cNvPr id="4" name="3 Diagrama"/>
          <p:cNvGraphicFramePr/>
          <p:nvPr>
            <p:extLst>
              <p:ext uri="{D42A27DB-BD31-4B8C-83A1-F6EECF244321}">
                <p14:modId xmlns:p14="http://schemas.microsoft.com/office/powerpoint/2010/main" val="3736237180"/>
              </p:ext>
            </p:extLst>
          </p:nvPr>
        </p:nvGraphicFramePr>
        <p:xfrm>
          <a:off x="2172867" y="1310396"/>
          <a:ext cx="8162795" cy="5222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p:cNvSpPr txBox="1"/>
          <p:nvPr/>
        </p:nvSpPr>
        <p:spPr>
          <a:xfrm>
            <a:off x="2774691" y="78717"/>
            <a:ext cx="6959149" cy="1323439"/>
          </a:xfrm>
          <a:prstGeom prst="rect">
            <a:avLst/>
          </a:prstGeom>
          <a:noFill/>
        </p:spPr>
        <p:txBody>
          <a:bodyPr wrap="none" rtlCol="0">
            <a:spAutoFit/>
          </a:bodyPr>
          <a:lstStyle/>
          <a:p>
            <a:pPr algn="ctr"/>
            <a:r>
              <a:rPr lang="es-ES" sz="8000" b="1" dirty="0">
                <a:solidFill>
                  <a:schemeClr val="bg1"/>
                </a:solidFill>
                <a:latin typeface="Franklin Gothic Demi" panose="020B0703020102020204" pitchFamily="34" charset="0"/>
              </a:rPr>
              <a:t>PRESUPUESTO</a:t>
            </a:r>
          </a:p>
        </p:txBody>
      </p:sp>
    </p:spTree>
    <p:extLst>
      <p:ext uri="{BB962C8B-B14F-4D97-AF65-F5344CB8AC3E}">
        <p14:creationId xmlns:p14="http://schemas.microsoft.com/office/powerpoint/2010/main" val="1086684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68233" y="826477"/>
            <a:ext cx="7362336" cy="1323439"/>
          </a:xfrm>
          <a:prstGeom prst="rect">
            <a:avLst/>
          </a:prstGeom>
          <a:noFill/>
        </p:spPr>
        <p:txBody>
          <a:bodyPr wrap="none" rtlCol="0">
            <a:spAutoFit/>
          </a:bodyPr>
          <a:lstStyle/>
          <a:p>
            <a:pPr algn="ctr"/>
            <a:r>
              <a:rPr lang="es-ES" sz="8000" dirty="0">
                <a:solidFill>
                  <a:schemeClr val="bg1"/>
                </a:solidFill>
                <a:latin typeface="Franklin Gothic Demi" panose="020B0703020102020204" pitchFamily="34" charset="0"/>
              </a:rPr>
              <a:t>CONCLUSIONES</a:t>
            </a:r>
          </a:p>
        </p:txBody>
      </p:sp>
      <p:sp>
        <p:nvSpPr>
          <p:cNvPr id="3" name="CuadroTexto 2"/>
          <p:cNvSpPr txBox="1"/>
          <p:nvPr/>
        </p:nvSpPr>
        <p:spPr>
          <a:xfrm>
            <a:off x="3165231" y="3112476"/>
            <a:ext cx="7229993" cy="1077218"/>
          </a:xfrm>
          <a:prstGeom prst="rect">
            <a:avLst/>
          </a:prstGeom>
          <a:noFill/>
        </p:spPr>
        <p:txBody>
          <a:bodyPr wrap="none" rtlCol="0">
            <a:spAutoFit/>
          </a:bodyPr>
          <a:lstStyle/>
          <a:p>
            <a:r>
              <a:rPr lang="es-ES" sz="3200" dirty="0">
                <a:solidFill>
                  <a:schemeClr val="bg1"/>
                </a:solidFill>
              </a:rPr>
              <a:t>Este sistema facilita la toma de decisiones </a:t>
            </a:r>
          </a:p>
          <a:p>
            <a:r>
              <a:rPr lang="es-ES" sz="3200" dirty="0">
                <a:solidFill>
                  <a:schemeClr val="bg1"/>
                </a:solidFill>
              </a:rPr>
              <a:t>Facilita la consecución de recursos  </a:t>
            </a:r>
          </a:p>
        </p:txBody>
      </p:sp>
      <p:pic>
        <p:nvPicPr>
          <p:cNvPr id="4" name="Picture 6" descr="ready, retina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716" y="3265724"/>
            <a:ext cx="436515" cy="3853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ready, retina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715" y="3761148"/>
            <a:ext cx="436515" cy="385361"/>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9" y="6171332"/>
            <a:ext cx="1110155" cy="613345"/>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3621646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https://igcdn-photos-d-a.akamaihd.net/hphotos-ak-xfa1/t51.2885-19/s150x150/14134733_1156107111094843_1309619828_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2349" y="674809"/>
            <a:ext cx="2138730" cy="21387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2936630" y="3903785"/>
            <a:ext cx="7200241" cy="2800767"/>
          </a:xfrm>
          <a:prstGeom prst="rect">
            <a:avLst/>
          </a:prstGeom>
          <a:noFill/>
        </p:spPr>
        <p:txBody>
          <a:bodyPr wrap="none" rtlCol="0">
            <a:spAutoFit/>
          </a:bodyPr>
          <a:lstStyle/>
          <a:p>
            <a:pPr marL="457200" indent="-457200">
              <a:buFont typeface="Arial" panose="020B0604020202020204" pitchFamily="34" charset="0"/>
              <a:buChar char="•"/>
            </a:pPr>
            <a:r>
              <a:rPr lang="es-ES" sz="3200" dirty="0" err="1">
                <a:solidFill>
                  <a:schemeClr val="bg1"/>
                </a:solidFill>
              </a:rPr>
              <a:t>Certified</a:t>
            </a:r>
            <a:r>
              <a:rPr lang="es-ES" sz="3200" dirty="0">
                <a:solidFill>
                  <a:schemeClr val="bg1"/>
                </a:solidFill>
              </a:rPr>
              <a:t> Cloud </a:t>
            </a:r>
            <a:r>
              <a:rPr lang="es-ES" sz="3200" dirty="0" err="1">
                <a:solidFill>
                  <a:schemeClr val="bg1"/>
                </a:solidFill>
              </a:rPr>
              <a:t>Virtualization</a:t>
            </a:r>
            <a:r>
              <a:rPr lang="es-ES" sz="3200" dirty="0">
                <a:solidFill>
                  <a:schemeClr val="bg1"/>
                </a:solidFill>
              </a:rPr>
              <a:t> </a:t>
            </a:r>
            <a:r>
              <a:rPr lang="es-ES" sz="3200" dirty="0" err="1">
                <a:solidFill>
                  <a:schemeClr val="bg1"/>
                </a:solidFill>
              </a:rPr>
              <a:t>Specialist</a:t>
            </a:r>
            <a:r>
              <a:rPr lang="es-ES" sz="3200" dirty="0">
                <a:solidFill>
                  <a:schemeClr val="bg1"/>
                </a:solidFill>
              </a:rPr>
              <a:t> </a:t>
            </a:r>
          </a:p>
          <a:p>
            <a:pPr marL="457200" indent="-457200">
              <a:buFont typeface="Arial" panose="020B0604020202020204" pitchFamily="34" charset="0"/>
              <a:buChar char="•"/>
            </a:pPr>
            <a:r>
              <a:rPr lang="es-ES" sz="3200" dirty="0" err="1">
                <a:solidFill>
                  <a:schemeClr val="bg1"/>
                </a:solidFill>
              </a:rPr>
              <a:t>Certified</a:t>
            </a:r>
            <a:r>
              <a:rPr lang="es-ES" sz="3200" dirty="0">
                <a:solidFill>
                  <a:schemeClr val="bg1"/>
                </a:solidFill>
              </a:rPr>
              <a:t> Cloud Storage </a:t>
            </a:r>
            <a:r>
              <a:rPr lang="es-ES" sz="3200" dirty="0" err="1">
                <a:solidFill>
                  <a:schemeClr val="bg1"/>
                </a:solidFill>
              </a:rPr>
              <a:t>Specialist</a:t>
            </a:r>
            <a:endParaRPr lang="es-ES" sz="3200" dirty="0">
              <a:solidFill>
                <a:schemeClr val="bg1"/>
              </a:solidFill>
            </a:endParaRPr>
          </a:p>
          <a:p>
            <a:pPr marL="457200" indent="-457200">
              <a:buFont typeface="Arial" panose="020B0604020202020204" pitchFamily="34" charset="0"/>
              <a:buChar char="•"/>
            </a:pPr>
            <a:r>
              <a:rPr lang="es-ES" sz="3200" dirty="0" err="1">
                <a:solidFill>
                  <a:schemeClr val="bg1"/>
                </a:solidFill>
              </a:rPr>
              <a:t>Certified</a:t>
            </a:r>
            <a:r>
              <a:rPr lang="es-ES" sz="3200" dirty="0">
                <a:solidFill>
                  <a:schemeClr val="bg1"/>
                </a:solidFill>
              </a:rPr>
              <a:t> Cloud Security </a:t>
            </a:r>
            <a:r>
              <a:rPr lang="es-ES" sz="3200" dirty="0" err="1">
                <a:solidFill>
                  <a:schemeClr val="bg1"/>
                </a:solidFill>
              </a:rPr>
              <a:t>Specialist</a:t>
            </a:r>
            <a:endParaRPr lang="es-ES" sz="3200" dirty="0">
              <a:solidFill>
                <a:schemeClr val="bg1"/>
              </a:solidFill>
            </a:endParaRPr>
          </a:p>
          <a:p>
            <a:pPr marL="457200" indent="-457200">
              <a:buFont typeface="Arial" panose="020B0604020202020204" pitchFamily="34" charset="0"/>
              <a:buChar char="•"/>
            </a:pPr>
            <a:r>
              <a:rPr lang="es-ES" sz="3200" dirty="0">
                <a:solidFill>
                  <a:schemeClr val="bg1"/>
                </a:solidFill>
              </a:rPr>
              <a:t>SCRUM MASTER</a:t>
            </a:r>
          </a:p>
          <a:p>
            <a:pPr marL="457200" indent="-457200">
              <a:buFont typeface="Arial" panose="020B0604020202020204" pitchFamily="34" charset="0"/>
              <a:buChar char="•"/>
            </a:pPr>
            <a:endParaRPr lang="es-ES" sz="3200" dirty="0">
              <a:solidFill>
                <a:schemeClr val="bg1"/>
              </a:solidFill>
            </a:endParaRPr>
          </a:p>
          <a:p>
            <a:pPr algn="ctr"/>
            <a:r>
              <a:rPr lang="es-ES" sz="1600" dirty="0">
                <a:solidFill>
                  <a:schemeClr val="bg1"/>
                </a:solidFill>
              </a:rPr>
              <a:t>CARLOSSUAREZQUINTERO@GMAIL.COM</a:t>
            </a:r>
          </a:p>
        </p:txBody>
      </p:sp>
      <p:sp>
        <p:nvSpPr>
          <p:cNvPr id="7" name="CuadroTexto 6"/>
          <p:cNvSpPr txBox="1"/>
          <p:nvPr/>
        </p:nvSpPr>
        <p:spPr>
          <a:xfrm>
            <a:off x="2557808" y="3173996"/>
            <a:ext cx="7957884" cy="369332"/>
          </a:xfrm>
          <a:prstGeom prst="rect">
            <a:avLst/>
          </a:prstGeom>
          <a:noFill/>
        </p:spPr>
        <p:txBody>
          <a:bodyPr wrap="none" rtlCol="0">
            <a:spAutoFit/>
          </a:bodyPr>
          <a:lstStyle/>
          <a:p>
            <a:r>
              <a:rPr lang="es-ES" dirty="0">
                <a:solidFill>
                  <a:schemeClr val="bg1"/>
                </a:solidFill>
              </a:rPr>
              <a:t> CARLOS SUAREZ QUINTERO / 20 AÑOS / ESTUDIANTE DE INGENIERIA DE SISTEMAS</a:t>
            </a:r>
          </a:p>
        </p:txBody>
      </p:sp>
      <p:pic>
        <p:nvPicPr>
          <p:cNvPr id="12294" name="Picture 6" descr="ready, retin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3871" y="3903785"/>
            <a:ext cx="436515" cy="38536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ady, retin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1067" y="4451087"/>
            <a:ext cx="535641" cy="47287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ready, retin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631" y="5529315"/>
            <a:ext cx="516704" cy="45615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ready, retin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1525" y="3832994"/>
            <a:ext cx="516704" cy="456152"/>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descr="clock, hour, schedule, stopwatch, time, timer, wai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811" y="5056338"/>
            <a:ext cx="456152" cy="456152"/>
          </a:xfrm>
          <a:prstGeom prst="rect">
            <a:avLst/>
          </a:prstGeom>
          <a:noFill/>
          <a:extLst>
            <a:ext uri="{909E8E84-426E-40DD-AFC4-6F175D3DCCD1}">
              <a14:hiddenFill xmlns:a14="http://schemas.microsoft.com/office/drawing/2010/main">
                <a:solidFill>
                  <a:srgbClr val="FFFFFF"/>
                </a:solidFill>
              </a14:hiddenFill>
            </a:ext>
          </a:extLst>
        </p:spPr>
      </p:pic>
      <p:pic>
        <p:nvPicPr>
          <p:cNvPr id="19" name="Imagen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519" y="6171332"/>
            <a:ext cx="1110155" cy="613345"/>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1744983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Elipse 32"/>
          <p:cNvSpPr/>
          <p:nvPr/>
        </p:nvSpPr>
        <p:spPr>
          <a:xfrm>
            <a:off x="6617620" y="3626092"/>
            <a:ext cx="2180492" cy="218049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13" name="Rectángulo 12"/>
          <p:cNvSpPr/>
          <p:nvPr/>
        </p:nvSpPr>
        <p:spPr>
          <a:xfrm>
            <a:off x="0" y="2028095"/>
            <a:ext cx="6365229" cy="908538"/>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s-ES"/>
          </a:p>
        </p:txBody>
      </p:sp>
      <p:pic>
        <p:nvPicPr>
          <p:cNvPr id="14" name="Picture 18" descr="cloud, overcast, weather, wint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272" y="48151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4" descr="cloud, overcast, weather, wint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6960" y="1094982"/>
            <a:ext cx="1219200" cy="121920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upo 15"/>
          <p:cNvGrpSpPr/>
          <p:nvPr/>
        </p:nvGrpSpPr>
        <p:grpSpPr>
          <a:xfrm>
            <a:off x="4672425" y="314232"/>
            <a:ext cx="1561499" cy="1561499"/>
            <a:chOff x="4672425" y="314232"/>
            <a:chExt cx="1561499" cy="1561499"/>
          </a:xfrm>
        </p:grpSpPr>
        <p:sp>
          <p:nvSpPr>
            <p:cNvPr id="17" name="Elipse 16"/>
            <p:cNvSpPr/>
            <p:nvPr/>
          </p:nvSpPr>
          <p:spPr>
            <a:xfrm>
              <a:off x="4672425" y="314232"/>
              <a:ext cx="1561499" cy="156149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18" name="Picture 26" descr="cloud, database, host, hosting, server, settings, shar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3301" y="485382"/>
              <a:ext cx="1219200" cy="1219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upo 18"/>
          <p:cNvGrpSpPr/>
          <p:nvPr/>
        </p:nvGrpSpPr>
        <p:grpSpPr>
          <a:xfrm>
            <a:off x="8528515" y="1066349"/>
            <a:ext cx="1219200" cy="1219200"/>
            <a:chOff x="8528515" y="995169"/>
            <a:chExt cx="1219200" cy="1219200"/>
          </a:xfrm>
        </p:grpSpPr>
        <p:pic>
          <p:nvPicPr>
            <p:cNvPr id="20" name="Picture 16" descr="cloud, overcast, weather, wint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8515" y="99516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0" descr="food, fruit, healthy, kitchen, vegetabl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609" y="1351882"/>
              <a:ext cx="684010" cy="6840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upo 21"/>
          <p:cNvGrpSpPr/>
          <p:nvPr/>
        </p:nvGrpSpPr>
        <p:grpSpPr>
          <a:xfrm>
            <a:off x="512805" y="247750"/>
            <a:ext cx="1219200" cy="1219200"/>
            <a:chOff x="512805" y="247750"/>
            <a:chExt cx="1219200" cy="1219200"/>
          </a:xfrm>
        </p:grpSpPr>
        <p:pic>
          <p:nvPicPr>
            <p:cNvPr id="23" name="Picture 20" descr="cloud, overcast, weather, wint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12805" y="24775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2" descr="fast, food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985" y="685800"/>
              <a:ext cx="665379" cy="6653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upo 24"/>
          <p:cNvGrpSpPr/>
          <p:nvPr/>
        </p:nvGrpSpPr>
        <p:grpSpPr>
          <a:xfrm>
            <a:off x="2827682" y="481518"/>
            <a:ext cx="1219200" cy="1219200"/>
            <a:chOff x="2827682" y="410338"/>
            <a:chExt cx="1219200" cy="1219200"/>
          </a:xfrm>
        </p:grpSpPr>
        <p:pic>
          <p:nvPicPr>
            <p:cNvPr id="26" name="Picture 22" descr="cloud, overcast, weather, wint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682" y="41033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4" descr="alcohol, drink, food, glass, glasses, wine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3658" y="857350"/>
              <a:ext cx="458831" cy="458831"/>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CuadroTexto 27"/>
          <p:cNvSpPr txBox="1"/>
          <p:nvPr/>
        </p:nvSpPr>
        <p:spPr>
          <a:xfrm>
            <a:off x="85689" y="2190683"/>
            <a:ext cx="6279540" cy="646331"/>
          </a:xfrm>
          <a:prstGeom prst="rect">
            <a:avLst/>
          </a:prstGeom>
          <a:noFill/>
        </p:spPr>
        <p:txBody>
          <a:bodyPr wrap="none" rtlCol="0">
            <a:spAutoFit/>
          </a:bodyPr>
          <a:lstStyle/>
          <a:p>
            <a:r>
              <a:rPr lang="es-ES" sz="3600" dirty="0">
                <a:solidFill>
                  <a:schemeClr val="tx1">
                    <a:lumMod val="95000"/>
                    <a:lumOff val="5000"/>
                  </a:schemeClr>
                </a:solidFill>
              </a:rPr>
              <a:t>¿POR QUE CLOUD COMPUTING?</a:t>
            </a:r>
          </a:p>
        </p:txBody>
      </p:sp>
      <p:sp>
        <p:nvSpPr>
          <p:cNvPr id="29" name="Elipse 28"/>
          <p:cNvSpPr/>
          <p:nvPr/>
        </p:nvSpPr>
        <p:spPr>
          <a:xfrm>
            <a:off x="1009796" y="3624262"/>
            <a:ext cx="2180492" cy="218049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3074" name="Picture 2" descr="cloud, cloud computing, help, mark, question, support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0442" y="4223970"/>
            <a:ext cx="1219200" cy="981075"/>
          </a:xfrm>
          <a:prstGeom prst="rect">
            <a:avLst/>
          </a:prstGeom>
          <a:noFill/>
          <a:extLst>
            <a:ext uri="{909E8E84-426E-40DD-AFC4-6F175D3DCCD1}">
              <a14:hiddenFill xmlns:a14="http://schemas.microsoft.com/office/drawing/2010/main">
                <a:solidFill>
                  <a:srgbClr val="FFFFFF"/>
                </a:solidFill>
              </a14:hiddenFill>
            </a:ext>
          </a:extLst>
        </p:spPr>
      </p:pic>
      <p:sp>
        <p:nvSpPr>
          <p:cNvPr id="31" name="Elipse 30"/>
          <p:cNvSpPr/>
          <p:nvPr/>
        </p:nvSpPr>
        <p:spPr>
          <a:xfrm>
            <a:off x="3794029" y="3624262"/>
            <a:ext cx="2180492" cy="218049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3076" name="Picture 4" descr="cloud, cloud computing, disk, hard, hdd, network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63577" y="4252545"/>
            <a:ext cx="12192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loud, cloud computing, settings, tools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4675" y="4214445"/>
            <a:ext cx="1219200" cy="990600"/>
          </a:xfrm>
          <a:prstGeom prst="rect">
            <a:avLst/>
          </a:prstGeom>
          <a:noFill/>
          <a:extLst>
            <a:ext uri="{909E8E84-426E-40DD-AFC4-6F175D3DCCD1}">
              <a14:hiddenFill xmlns:a14="http://schemas.microsoft.com/office/drawing/2010/main">
                <a:solidFill>
                  <a:srgbClr val="FFFFFF"/>
                </a:solidFill>
              </a14:hiddenFill>
            </a:ext>
          </a:extLst>
        </p:spPr>
      </p:pic>
      <p:sp>
        <p:nvSpPr>
          <p:cNvPr id="35" name="Elipse 34"/>
          <p:cNvSpPr/>
          <p:nvPr/>
        </p:nvSpPr>
        <p:spPr>
          <a:xfrm>
            <a:off x="9372550" y="3655397"/>
            <a:ext cx="2180492" cy="218049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3080" name="Picture 8" descr="cloud, cloud computing, communicate, connect, connecting, laptop, network ic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53196" y="4309695"/>
            <a:ext cx="1219200" cy="895350"/>
          </a:xfrm>
          <a:prstGeom prst="rect">
            <a:avLst/>
          </a:prstGeom>
          <a:noFill/>
          <a:extLst>
            <a:ext uri="{909E8E84-426E-40DD-AFC4-6F175D3DCCD1}">
              <a14:hiddenFill xmlns:a14="http://schemas.microsoft.com/office/drawing/2010/main">
                <a:solidFill>
                  <a:srgbClr val="FFFFFF"/>
                </a:solidFill>
              </a14:hiddenFill>
            </a:ext>
          </a:extLst>
        </p:spPr>
      </p:pic>
      <p:sp>
        <p:nvSpPr>
          <p:cNvPr id="37" name="Flecha: a la derecha 36"/>
          <p:cNvSpPr/>
          <p:nvPr/>
        </p:nvSpPr>
        <p:spPr>
          <a:xfrm>
            <a:off x="3196157" y="4590316"/>
            <a:ext cx="597866" cy="334108"/>
          </a:xfrm>
          <a:prstGeom prst="rightArrow">
            <a:avLst/>
          </a:prstGeom>
          <a:solidFill>
            <a:srgbClr val="EF1D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Flecha: a la derecha 38"/>
          <p:cNvSpPr/>
          <p:nvPr/>
        </p:nvSpPr>
        <p:spPr>
          <a:xfrm>
            <a:off x="6021422" y="4602036"/>
            <a:ext cx="597866" cy="334108"/>
          </a:xfrm>
          <a:prstGeom prst="rightArrow">
            <a:avLst/>
          </a:prstGeom>
          <a:solidFill>
            <a:srgbClr val="EF1D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Flecha: a la derecha 39"/>
          <p:cNvSpPr/>
          <p:nvPr/>
        </p:nvSpPr>
        <p:spPr>
          <a:xfrm>
            <a:off x="8799795" y="4584451"/>
            <a:ext cx="597866" cy="334108"/>
          </a:xfrm>
          <a:prstGeom prst="rightArrow">
            <a:avLst/>
          </a:prstGeom>
          <a:solidFill>
            <a:srgbClr val="EF1D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CuadroTexto 29"/>
          <p:cNvSpPr txBox="1"/>
          <p:nvPr/>
        </p:nvSpPr>
        <p:spPr>
          <a:xfrm>
            <a:off x="1567775" y="5205045"/>
            <a:ext cx="1050288" cy="369332"/>
          </a:xfrm>
          <a:prstGeom prst="rect">
            <a:avLst/>
          </a:prstGeom>
          <a:noFill/>
        </p:spPr>
        <p:txBody>
          <a:bodyPr wrap="none" rtlCol="0">
            <a:spAutoFit/>
          </a:bodyPr>
          <a:lstStyle/>
          <a:p>
            <a:r>
              <a:rPr lang="es-ES" dirty="0"/>
              <a:t>¿Qué es?</a:t>
            </a:r>
          </a:p>
        </p:txBody>
      </p:sp>
      <p:sp>
        <p:nvSpPr>
          <p:cNvPr id="42" name="CuadroTexto 41"/>
          <p:cNvSpPr txBox="1"/>
          <p:nvPr/>
        </p:nvSpPr>
        <p:spPr>
          <a:xfrm>
            <a:off x="4222101" y="5187514"/>
            <a:ext cx="1363707" cy="369332"/>
          </a:xfrm>
          <a:prstGeom prst="rect">
            <a:avLst/>
          </a:prstGeom>
          <a:noFill/>
        </p:spPr>
        <p:txBody>
          <a:bodyPr wrap="none" rtlCol="0">
            <a:spAutoFit/>
          </a:bodyPr>
          <a:lstStyle/>
          <a:p>
            <a:r>
              <a:rPr lang="es-ES" dirty="0"/>
              <a:t>Arquitectura</a:t>
            </a:r>
          </a:p>
        </p:txBody>
      </p:sp>
      <p:sp>
        <p:nvSpPr>
          <p:cNvPr id="43" name="CuadroTexto 42"/>
          <p:cNvSpPr txBox="1"/>
          <p:nvPr/>
        </p:nvSpPr>
        <p:spPr>
          <a:xfrm>
            <a:off x="7370915" y="5205154"/>
            <a:ext cx="604524" cy="369332"/>
          </a:xfrm>
          <a:prstGeom prst="rect">
            <a:avLst/>
          </a:prstGeom>
          <a:noFill/>
        </p:spPr>
        <p:txBody>
          <a:bodyPr wrap="none" rtlCol="0">
            <a:spAutoFit/>
          </a:bodyPr>
          <a:lstStyle/>
          <a:p>
            <a:r>
              <a:rPr lang="es-ES" dirty="0"/>
              <a:t>PasS</a:t>
            </a:r>
          </a:p>
        </p:txBody>
      </p:sp>
      <p:sp>
        <p:nvSpPr>
          <p:cNvPr id="44" name="CuadroTexto 43"/>
          <p:cNvSpPr txBox="1"/>
          <p:nvPr/>
        </p:nvSpPr>
        <p:spPr>
          <a:xfrm>
            <a:off x="9932403" y="5252044"/>
            <a:ext cx="1102353" cy="369332"/>
          </a:xfrm>
          <a:prstGeom prst="rect">
            <a:avLst/>
          </a:prstGeom>
          <a:noFill/>
        </p:spPr>
        <p:txBody>
          <a:bodyPr wrap="none" rtlCol="0">
            <a:spAutoFit/>
          </a:bodyPr>
          <a:lstStyle/>
          <a:p>
            <a:r>
              <a:rPr lang="es-ES" dirty="0"/>
              <a:t>Real Time</a:t>
            </a:r>
          </a:p>
        </p:txBody>
      </p:sp>
      <p:pic>
        <p:nvPicPr>
          <p:cNvPr id="45" name="Imagen 4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4519" y="6171332"/>
            <a:ext cx="1110155" cy="613345"/>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321509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84738" y="1090245"/>
            <a:ext cx="10339754" cy="3939540"/>
          </a:xfrm>
          <a:prstGeom prst="rect">
            <a:avLst/>
          </a:prstGeom>
          <a:noFill/>
        </p:spPr>
        <p:txBody>
          <a:bodyPr wrap="square" rtlCol="0">
            <a:spAutoFit/>
          </a:bodyPr>
          <a:lstStyle/>
          <a:p>
            <a:pPr algn="ctr"/>
            <a:r>
              <a:rPr lang="es-ES" sz="25000" dirty="0">
                <a:solidFill>
                  <a:schemeClr val="bg1"/>
                </a:solidFill>
                <a:latin typeface="Britannic Bold" panose="020B0903060703020204" pitchFamily="34" charset="0"/>
                <a:cs typeface="Arial" panose="020B0604020202020204" pitchFamily="34" charset="0"/>
              </a:rPr>
              <a:t>PasS</a:t>
            </a:r>
          </a:p>
        </p:txBody>
      </p:sp>
      <p:sp>
        <p:nvSpPr>
          <p:cNvPr id="3" name="CuadroTexto 2"/>
          <p:cNvSpPr txBox="1"/>
          <p:nvPr/>
        </p:nvSpPr>
        <p:spPr>
          <a:xfrm>
            <a:off x="4202718" y="4571992"/>
            <a:ext cx="4187749" cy="584775"/>
          </a:xfrm>
          <a:prstGeom prst="rect">
            <a:avLst/>
          </a:prstGeom>
          <a:noFill/>
        </p:spPr>
        <p:txBody>
          <a:bodyPr wrap="none" rtlCol="0">
            <a:spAutoFit/>
          </a:bodyPr>
          <a:lstStyle/>
          <a:p>
            <a:r>
              <a:rPr lang="es-ES" sz="3200" dirty="0">
                <a:solidFill>
                  <a:schemeClr val="bg1"/>
                </a:solidFill>
              </a:rPr>
              <a:t>PLATAFORM AS SERVICE</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9" y="6171332"/>
            <a:ext cx="1110155" cy="613345"/>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2583626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rgbClr val="C0392B"/>
            </a:gs>
            <a:gs pos="100000">
              <a:srgbClr val="AF392B"/>
            </a:gs>
            <a:gs pos="13000">
              <a:srgbClr val="AF392B"/>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098" name="Picture 2" descr="Resultado de imagen para codeigniter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060" y="1241181"/>
            <a:ext cx="5810250" cy="4762500"/>
          </a:xfrm>
          <a:prstGeom prst="rect">
            <a:avLst/>
          </a:prstGeom>
          <a:noFill/>
          <a:effectLst>
            <a:outerShdw blurRad="50800" dist="63500" dir="5400000" algn="ctr" rotWithShape="0">
              <a:schemeClr val="bg1"/>
            </a:outerShdw>
          </a:effectLst>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3481758" y="317851"/>
            <a:ext cx="5880905" cy="923330"/>
          </a:xfrm>
          <a:prstGeom prst="rect">
            <a:avLst/>
          </a:prstGeom>
          <a:noFill/>
          <a:effectLst>
            <a:outerShdw blurRad="50800" dist="50800" dir="5400000" sx="17000" sy="17000" algn="ctr" rotWithShape="0">
              <a:schemeClr val="bg1">
                <a:alpha val="43000"/>
              </a:schemeClr>
            </a:outerShdw>
          </a:effectLst>
        </p:spPr>
        <p:txBody>
          <a:bodyPr wrap="none" rtlCol="0">
            <a:spAutoFit/>
          </a:bodyPr>
          <a:lstStyle/>
          <a:p>
            <a:r>
              <a:rPr lang="es-ES" sz="5400" dirty="0">
                <a:solidFill>
                  <a:schemeClr val="bg1"/>
                </a:solidFill>
                <a:latin typeface="Franklin Gothic Demi" panose="020B0703020102020204" pitchFamily="34" charset="0"/>
              </a:rPr>
              <a:t>NEW TECHNOLOGY</a:t>
            </a:r>
          </a:p>
        </p:txBody>
      </p:sp>
      <p:sp>
        <p:nvSpPr>
          <p:cNvPr id="3" name="CuadroTexto 2"/>
          <p:cNvSpPr txBox="1"/>
          <p:nvPr/>
        </p:nvSpPr>
        <p:spPr>
          <a:xfrm>
            <a:off x="4305538" y="5873261"/>
            <a:ext cx="4424994" cy="646331"/>
          </a:xfrm>
          <a:prstGeom prst="rect">
            <a:avLst/>
          </a:prstGeom>
          <a:noFill/>
        </p:spPr>
        <p:txBody>
          <a:bodyPr wrap="none" rtlCol="0">
            <a:spAutoFit/>
          </a:bodyPr>
          <a:lstStyle/>
          <a:p>
            <a:br>
              <a:rPr lang="es-ES" dirty="0">
                <a:solidFill>
                  <a:schemeClr val="bg1"/>
                </a:solidFill>
              </a:rPr>
            </a:br>
            <a:r>
              <a:rPr lang="es-ES" dirty="0">
                <a:solidFill>
                  <a:schemeClr val="bg1"/>
                </a:solidFill>
              </a:rPr>
              <a:t>Instituto de Tecnología de Columbia Británica</a:t>
            </a:r>
            <a:endParaRPr lang="es-ES" dirty="0">
              <a:solidFill>
                <a:schemeClr val="bg1"/>
              </a:solidFill>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9" y="6171332"/>
            <a:ext cx="1110155" cy="613345"/>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2375727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rgbClr val="AF392B"/>
            </a:gs>
            <a:gs pos="100000">
              <a:srgbClr val="AF392B"/>
            </a:gs>
            <a:gs pos="13000">
              <a:srgbClr val="AF392B"/>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CuadroTexto 3"/>
          <p:cNvSpPr txBox="1"/>
          <p:nvPr/>
        </p:nvSpPr>
        <p:spPr>
          <a:xfrm>
            <a:off x="1863969" y="914400"/>
            <a:ext cx="8681094" cy="1323439"/>
          </a:xfrm>
          <a:prstGeom prst="rect">
            <a:avLst/>
          </a:prstGeom>
          <a:noFill/>
        </p:spPr>
        <p:txBody>
          <a:bodyPr wrap="none" rtlCol="0">
            <a:spAutoFit/>
          </a:bodyPr>
          <a:lstStyle/>
          <a:p>
            <a:r>
              <a:rPr lang="es-ES" sz="8000" dirty="0">
                <a:solidFill>
                  <a:schemeClr val="bg1"/>
                </a:solidFill>
                <a:latin typeface="Franklin Gothic Demi" panose="020B0703020102020204" pitchFamily="34" charset="0"/>
              </a:rPr>
              <a:t>CARACTERÍSTICAS</a:t>
            </a:r>
          </a:p>
        </p:txBody>
      </p:sp>
      <p:pic>
        <p:nvPicPr>
          <p:cNvPr id="5130" name="Picture 10" descr="api, coding, configuration, development, html, programming, window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2474" y="2584940"/>
            <a:ext cx="1090244" cy="10902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pi, coding, configuration, development, html, programming, window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2474" y="3845171"/>
            <a:ext cx="1090244" cy="10902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api, coding, configuration, development, html, programming, window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2474" y="5111262"/>
            <a:ext cx="1090244" cy="109024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4501658" y="2725614"/>
            <a:ext cx="5627077" cy="707886"/>
          </a:xfrm>
          <a:prstGeom prst="rect">
            <a:avLst/>
          </a:prstGeom>
          <a:noFill/>
        </p:spPr>
        <p:txBody>
          <a:bodyPr wrap="square" rtlCol="0">
            <a:spAutoFit/>
          </a:bodyPr>
          <a:lstStyle/>
          <a:p>
            <a:r>
              <a:rPr lang="es-ES" sz="4000" dirty="0">
                <a:solidFill>
                  <a:schemeClr val="bg1"/>
                </a:solidFill>
                <a:latin typeface="Franklin Gothic Demi" panose="020B0703020102020204" pitchFamily="34" charset="0"/>
              </a:rPr>
              <a:t>WEB FRAMEWORK</a:t>
            </a:r>
          </a:p>
        </p:txBody>
      </p:sp>
      <p:sp>
        <p:nvSpPr>
          <p:cNvPr id="14" name="CuadroTexto 13"/>
          <p:cNvSpPr txBox="1"/>
          <p:nvPr/>
        </p:nvSpPr>
        <p:spPr>
          <a:xfrm>
            <a:off x="4589583" y="4108937"/>
            <a:ext cx="5627077" cy="707886"/>
          </a:xfrm>
          <a:prstGeom prst="rect">
            <a:avLst/>
          </a:prstGeom>
          <a:noFill/>
        </p:spPr>
        <p:txBody>
          <a:bodyPr wrap="square" rtlCol="0">
            <a:spAutoFit/>
          </a:bodyPr>
          <a:lstStyle/>
          <a:p>
            <a:r>
              <a:rPr lang="es-ES" sz="4000" dirty="0">
                <a:solidFill>
                  <a:schemeClr val="bg1"/>
                </a:solidFill>
                <a:latin typeface="Franklin Gothic Demi" panose="020B0703020102020204" pitchFamily="34" charset="0"/>
              </a:rPr>
              <a:t>COMMNUITY</a:t>
            </a:r>
          </a:p>
        </p:txBody>
      </p:sp>
      <p:sp>
        <p:nvSpPr>
          <p:cNvPr id="15" name="CuadroTexto 14"/>
          <p:cNvSpPr txBox="1"/>
          <p:nvPr/>
        </p:nvSpPr>
        <p:spPr>
          <a:xfrm>
            <a:off x="4654058" y="5386660"/>
            <a:ext cx="5627077" cy="707886"/>
          </a:xfrm>
          <a:prstGeom prst="rect">
            <a:avLst/>
          </a:prstGeom>
          <a:noFill/>
        </p:spPr>
        <p:txBody>
          <a:bodyPr wrap="square" rtlCol="0">
            <a:spAutoFit/>
          </a:bodyPr>
          <a:lstStyle/>
          <a:p>
            <a:r>
              <a:rPr lang="es-ES" sz="4000" dirty="0">
                <a:solidFill>
                  <a:schemeClr val="bg1"/>
                </a:solidFill>
                <a:latin typeface="Franklin Gothic Demi" panose="020B0703020102020204" pitchFamily="34" charset="0"/>
              </a:rPr>
              <a:t>FORUMS</a:t>
            </a:r>
          </a:p>
        </p:txBody>
      </p:sp>
      <p:pic>
        <p:nvPicPr>
          <p:cNvPr id="16" name="Imagen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9" y="6171332"/>
            <a:ext cx="1110155" cy="613345"/>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3143274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rgbClr val="AF392B"/>
            </a:gs>
            <a:gs pos="100000">
              <a:srgbClr val="AF392B"/>
            </a:gs>
            <a:gs pos="13000">
              <a:srgbClr val="AF392B"/>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Rectángulo 1"/>
          <p:cNvSpPr/>
          <p:nvPr/>
        </p:nvSpPr>
        <p:spPr>
          <a:xfrm>
            <a:off x="0" y="2028095"/>
            <a:ext cx="6365229" cy="908538"/>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s-ES"/>
          </a:p>
        </p:txBody>
      </p:sp>
      <p:sp>
        <p:nvSpPr>
          <p:cNvPr id="3" name="CuadroTexto 2"/>
          <p:cNvSpPr txBox="1"/>
          <p:nvPr/>
        </p:nvSpPr>
        <p:spPr>
          <a:xfrm>
            <a:off x="85689" y="2190683"/>
            <a:ext cx="5031314" cy="646331"/>
          </a:xfrm>
          <a:prstGeom prst="rect">
            <a:avLst/>
          </a:prstGeom>
          <a:noFill/>
        </p:spPr>
        <p:txBody>
          <a:bodyPr wrap="none" rtlCol="0">
            <a:spAutoFit/>
          </a:bodyPr>
          <a:lstStyle/>
          <a:p>
            <a:r>
              <a:rPr lang="es-ES" sz="3600" dirty="0">
                <a:solidFill>
                  <a:schemeClr val="tx1">
                    <a:lumMod val="95000"/>
                    <a:lumOff val="5000"/>
                  </a:schemeClr>
                </a:solidFill>
              </a:rPr>
              <a:t>¿POR QUE CODEIGNITER?</a:t>
            </a:r>
          </a:p>
        </p:txBody>
      </p:sp>
      <p:pic>
        <p:nvPicPr>
          <p:cNvPr id="12" name="Picture 18" descr="cloud, overcast, weather, wint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272" y="48151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4" descr="cloud, overcast, weather, wint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6960" y="1094982"/>
            <a:ext cx="1219200" cy="121920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o 13"/>
          <p:cNvGrpSpPr/>
          <p:nvPr/>
        </p:nvGrpSpPr>
        <p:grpSpPr>
          <a:xfrm>
            <a:off x="4672425" y="314232"/>
            <a:ext cx="1561499" cy="1561499"/>
            <a:chOff x="4672425" y="314232"/>
            <a:chExt cx="1561499" cy="1561499"/>
          </a:xfrm>
        </p:grpSpPr>
        <p:sp>
          <p:nvSpPr>
            <p:cNvPr id="15" name="Elipse 14"/>
            <p:cNvSpPr/>
            <p:nvPr/>
          </p:nvSpPr>
          <p:spPr>
            <a:xfrm>
              <a:off x="4672425" y="314232"/>
              <a:ext cx="1561499" cy="156149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16" name="Picture 26" descr="cloud, database, host, hosting, server, settings, shar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3301" y="485382"/>
              <a:ext cx="1219200" cy="1219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upo 16"/>
          <p:cNvGrpSpPr/>
          <p:nvPr/>
        </p:nvGrpSpPr>
        <p:grpSpPr>
          <a:xfrm>
            <a:off x="8528515" y="1066349"/>
            <a:ext cx="1219200" cy="1219200"/>
            <a:chOff x="8528515" y="995169"/>
            <a:chExt cx="1219200" cy="1219200"/>
          </a:xfrm>
        </p:grpSpPr>
        <p:pic>
          <p:nvPicPr>
            <p:cNvPr id="18" name="Picture 16" descr="cloud, overcast, weather, wint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8515" y="99516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0" descr="food, fruit, healthy, kitchen, vegetabl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609" y="1351882"/>
              <a:ext cx="684010" cy="6840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upo 19"/>
          <p:cNvGrpSpPr/>
          <p:nvPr/>
        </p:nvGrpSpPr>
        <p:grpSpPr>
          <a:xfrm>
            <a:off x="512805" y="247750"/>
            <a:ext cx="1219200" cy="1219200"/>
            <a:chOff x="512805" y="247750"/>
            <a:chExt cx="1219200" cy="1219200"/>
          </a:xfrm>
        </p:grpSpPr>
        <p:pic>
          <p:nvPicPr>
            <p:cNvPr id="21" name="Picture 20" descr="cloud, overcast, weather, wint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12805" y="24775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2" descr="fast, food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985" y="685800"/>
              <a:ext cx="665379" cy="6653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upo 22"/>
          <p:cNvGrpSpPr/>
          <p:nvPr/>
        </p:nvGrpSpPr>
        <p:grpSpPr>
          <a:xfrm>
            <a:off x="2827682" y="481518"/>
            <a:ext cx="1219200" cy="1219200"/>
            <a:chOff x="2827682" y="410338"/>
            <a:chExt cx="1219200" cy="1219200"/>
          </a:xfrm>
        </p:grpSpPr>
        <p:pic>
          <p:nvPicPr>
            <p:cNvPr id="24" name="Picture 22" descr="cloud, overcast, weather, wint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682" y="41033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4" descr="alcohol, drink, food, glass, glasses, wine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3658" y="857350"/>
              <a:ext cx="458831" cy="458831"/>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CuadroTexto 25"/>
          <p:cNvSpPr txBox="1"/>
          <p:nvPr/>
        </p:nvSpPr>
        <p:spPr>
          <a:xfrm flipH="1">
            <a:off x="7079686" y="3675185"/>
            <a:ext cx="4543866" cy="584775"/>
          </a:xfrm>
          <a:prstGeom prst="rect">
            <a:avLst/>
          </a:prstGeom>
          <a:noFill/>
        </p:spPr>
        <p:txBody>
          <a:bodyPr wrap="square" rtlCol="0">
            <a:spAutoFit/>
          </a:bodyPr>
          <a:lstStyle/>
          <a:p>
            <a:r>
              <a:rPr lang="es-ES" sz="3200" dirty="0">
                <a:solidFill>
                  <a:schemeClr val="bg1"/>
                </a:solidFill>
              </a:rPr>
              <a:t>DOCUMENTACIÓN LIMPIA</a:t>
            </a:r>
          </a:p>
        </p:txBody>
      </p:sp>
      <p:sp>
        <p:nvSpPr>
          <p:cNvPr id="27" name="CuadroTexto 26"/>
          <p:cNvSpPr txBox="1"/>
          <p:nvPr/>
        </p:nvSpPr>
        <p:spPr>
          <a:xfrm>
            <a:off x="931985" y="5257800"/>
            <a:ext cx="4814844" cy="369332"/>
          </a:xfrm>
          <a:prstGeom prst="rect">
            <a:avLst/>
          </a:prstGeom>
          <a:noFill/>
        </p:spPr>
        <p:txBody>
          <a:bodyPr wrap="none" rtlCol="0">
            <a:spAutoFit/>
          </a:bodyPr>
          <a:lstStyle/>
          <a:p>
            <a:r>
              <a:rPr lang="es-ES" dirty="0">
                <a:solidFill>
                  <a:schemeClr val="bg1"/>
                </a:solidFill>
              </a:rPr>
              <a:t>SOLUCIONES SIMPLES A PROBLEMAS COMPLEJOS</a:t>
            </a:r>
          </a:p>
        </p:txBody>
      </p:sp>
      <p:sp>
        <p:nvSpPr>
          <p:cNvPr id="28" name="CuadroTexto 27"/>
          <p:cNvSpPr txBox="1"/>
          <p:nvPr/>
        </p:nvSpPr>
        <p:spPr>
          <a:xfrm>
            <a:off x="3286898" y="4442362"/>
            <a:ext cx="6226769" cy="461665"/>
          </a:xfrm>
          <a:prstGeom prst="rect">
            <a:avLst/>
          </a:prstGeom>
          <a:noFill/>
        </p:spPr>
        <p:txBody>
          <a:bodyPr wrap="none" rtlCol="0">
            <a:spAutoFit/>
          </a:bodyPr>
          <a:lstStyle/>
          <a:p>
            <a:r>
              <a:rPr lang="es-ES" sz="2400" dirty="0">
                <a:solidFill>
                  <a:schemeClr val="bg1"/>
                </a:solidFill>
              </a:rPr>
              <a:t>COMPATIBILIDAD CON ALOJAMIENTO ESTÁNDAR</a:t>
            </a:r>
          </a:p>
        </p:txBody>
      </p:sp>
      <p:pic>
        <p:nvPicPr>
          <p:cNvPr id="29" name="Imagen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519" y="6171332"/>
            <a:ext cx="1110155" cy="613345"/>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2866141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p:cNvSpPr/>
          <p:nvPr/>
        </p:nvSpPr>
        <p:spPr>
          <a:xfrm>
            <a:off x="1336431" y="3868615"/>
            <a:ext cx="2162907" cy="21629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 name="CuadroTexto 1"/>
          <p:cNvSpPr txBox="1"/>
          <p:nvPr/>
        </p:nvSpPr>
        <p:spPr>
          <a:xfrm>
            <a:off x="2672856" y="826477"/>
            <a:ext cx="6753067" cy="1323439"/>
          </a:xfrm>
          <a:prstGeom prst="rect">
            <a:avLst/>
          </a:prstGeom>
          <a:noFill/>
        </p:spPr>
        <p:txBody>
          <a:bodyPr wrap="none" rtlCol="0">
            <a:spAutoFit/>
          </a:bodyPr>
          <a:lstStyle/>
          <a:p>
            <a:pPr algn="ctr"/>
            <a:r>
              <a:rPr lang="es-ES" sz="8000" dirty="0">
                <a:solidFill>
                  <a:schemeClr val="bg1"/>
                </a:solidFill>
                <a:latin typeface="Franklin Gothic Demi" panose="020B0703020102020204" pitchFamily="34" charset="0"/>
              </a:rPr>
              <a:t>EL PROBLEMA</a:t>
            </a:r>
          </a:p>
        </p:txBody>
      </p:sp>
      <p:pic>
        <p:nvPicPr>
          <p:cNvPr id="8194" name="Picture 2" descr="book, information, tex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408" y="4384431"/>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Elipse 4"/>
          <p:cNvSpPr/>
          <p:nvPr/>
        </p:nvSpPr>
        <p:spPr>
          <a:xfrm>
            <a:off x="4443047" y="2561492"/>
            <a:ext cx="2162907" cy="21629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8196" name="Picture 4" descr="information, mark, question, sign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4900" y="3033345"/>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Elipse 6"/>
          <p:cNvSpPr/>
          <p:nvPr/>
        </p:nvSpPr>
        <p:spPr>
          <a:xfrm>
            <a:off x="7077807" y="4252545"/>
            <a:ext cx="2162907" cy="21629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8198" name="Picture 6" descr="configuration, options, settings, tool, tool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2115" y="4724399"/>
            <a:ext cx="1219200" cy="1133475"/>
          </a:xfrm>
          <a:prstGeom prst="rect">
            <a:avLst/>
          </a:prstGeom>
          <a:noFill/>
          <a:extLst>
            <a:ext uri="{909E8E84-426E-40DD-AFC4-6F175D3DCCD1}">
              <a14:hiddenFill xmlns:a14="http://schemas.microsoft.com/office/drawing/2010/main">
                <a:solidFill>
                  <a:srgbClr val="FFFFFF"/>
                </a:solidFill>
              </a14:hiddenFill>
            </a:ext>
          </a:extLst>
        </p:spPr>
      </p:pic>
      <p:sp>
        <p:nvSpPr>
          <p:cNvPr id="9" name="Elipse 8"/>
          <p:cNvSpPr/>
          <p:nvPr/>
        </p:nvSpPr>
        <p:spPr>
          <a:xfrm>
            <a:off x="9425923" y="2561491"/>
            <a:ext cx="2162907" cy="21629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8200" name="Picture 8" descr="group, people, users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7776" y="303334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519" y="6171332"/>
            <a:ext cx="1110155" cy="613345"/>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2046205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176653" y="826477"/>
            <a:ext cx="5745484" cy="1323439"/>
          </a:xfrm>
          <a:prstGeom prst="rect">
            <a:avLst/>
          </a:prstGeom>
          <a:noFill/>
        </p:spPr>
        <p:txBody>
          <a:bodyPr wrap="none" rtlCol="0">
            <a:spAutoFit/>
          </a:bodyPr>
          <a:lstStyle/>
          <a:p>
            <a:pPr algn="ctr"/>
            <a:r>
              <a:rPr lang="es-ES" sz="8000" dirty="0">
                <a:solidFill>
                  <a:schemeClr val="bg1"/>
                </a:solidFill>
                <a:latin typeface="Franklin Gothic Demi" panose="020B0703020102020204" pitchFamily="34" charset="0"/>
              </a:rPr>
              <a:t>BENEFICIOS</a:t>
            </a:r>
          </a:p>
        </p:txBody>
      </p:sp>
      <p:sp>
        <p:nvSpPr>
          <p:cNvPr id="3" name="CuadroTexto 2"/>
          <p:cNvSpPr txBox="1"/>
          <p:nvPr/>
        </p:nvSpPr>
        <p:spPr>
          <a:xfrm>
            <a:off x="1459531" y="2919046"/>
            <a:ext cx="9371092" cy="461665"/>
          </a:xfrm>
          <a:prstGeom prst="rect">
            <a:avLst/>
          </a:prstGeom>
          <a:noFill/>
        </p:spPr>
        <p:txBody>
          <a:bodyPr wrap="none" rtlCol="0">
            <a:spAutoFit/>
          </a:bodyPr>
          <a:lstStyle/>
          <a:p>
            <a:pPr marL="342900" indent="-342900">
              <a:buFont typeface="Arial" panose="020B0604020202020204" pitchFamily="34" charset="0"/>
              <a:buChar char="•"/>
            </a:pPr>
            <a:r>
              <a:rPr lang="es-ES" sz="2400" dirty="0">
                <a:solidFill>
                  <a:schemeClr val="bg1"/>
                </a:solidFill>
              </a:rPr>
              <a:t>Herramientas para el monitoreo constante y en tiempo real del negocio</a:t>
            </a:r>
          </a:p>
        </p:txBody>
      </p:sp>
      <p:sp>
        <p:nvSpPr>
          <p:cNvPr id="4" name="CuadroTexto 3"/>
          <p:cNvSpPr txBox="1"/>
          <p:nvPr/>
        </p:nvSpPr>
        <p:spPr>
          <a:xfrm>
            <a:off x="1459531" y="3424810"/>
            <a:ext cx="9340955" cy="461665"/>
          </a:xfrm>
          <a:prstGeom prst="rect">
            <a:avLst/>
          </a:prstGeom>
          <a:noFill/>
        </p:spPr>
        <p:txBody>
          <a:bodyPr wrap="none" rtlCol="0">
            <a:spAutoFit/>
          </a:bodyPr>
          <a:lstStyle/>
          <a:p>
            <a:pPr marL="342900" indent="-342900">
              <a:buFont typeface="Arial" panose="020B0604020202020204" pitchFamily="34" charset="0"/>
              <a:buChar char="•"/>
            </a:pPr>
            <a:r>
              <a:rPr lang="es-ES" sz="2400" dirty="0">
                <a:solidFill>
                  <a:schemeClr val="bg1"/>
                </a:solidFill>
              </a:rPr>
              <a:t>Informes detallados del avance de su negocio en cuestión de segundos</a:t>
            </a:r>
          </a:p>
        </p:txBody>
      </p:sp>
      <p:sp>
        <p:nvSpPr>
          <p:cNvPr id="5" name="CuadroTexto 4"/>
          <p:cNvSpPr txBox="1"/>
          <p:nvPr/>
        </p:nvSpPr>
        <p:spPr>
          <a:xfrm>
            <a:off x="1459531" y="3886475"/>
            <a:ext cx="5483296" cy="461665"/>
          </a:xfrm>
          <a:prstGeom prst="rect">
            <a:avLst/>
          </a:prstGeom>
          <a:noFill/>
        </p:spPr>
        <p:txBody>
          <a:bodyPr wrap="none" rtlCol="0">
            <a:spAutoFit/>
          </a:bodyPr>
          <a:lstStyle/>
          <a:p>
            <a:pPr marL="342900" indent="-342900">
              <a:buFont typeface="Arial" panose="020B0604020202020204" pitchFamily="34" charset="0"/>
              <a:buChar char="•"/>
            </a:pPr>
            <a:r>
              <a:rPr lang="es-ES" sz="2400" dirty="0">
                <a:solidFill>
                  <a:schemeClr val="bg1"/>
                </a:solidFill>
              </a:rPr>
              <a:t>Automatización de procesos </a:t>
            </a:r>
            <a:r>
              <a:rPr lang="es-ES" sz="2400" dirty="0" err="1">
                <a:solidFill>
                  <a:schemeClr val="bg1"/>
                </a:solidFill>
              </a:rPr>
              <a:t>especificos</a:t>
            </a:r>
            <a:endParaRPr lang="es-ES" sz="2400" dirty="0">
              <a:solidFill>
                <a:schemeClr val="bg1"/>
              </a:solidFill>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9" y="6171332"/>
            <a:ext cx="1110155" cy="613345"/>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218258198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1171</TotalTime>
  <Words>241</Words>
  <Application>Microsoft Office PowerPoint</Application>
  <PresentationFormat>Panorámica</PresentationFormat>
  <Paragraphs>65</Paragraphs>
  <Slides>26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Arial</vt:lpstr>
      <vt:lpstr>Britannic Bold</vt:lpstr>
      <vt:lpstr>Calibri</vt:lpstr>
      <vt:lpstr>Calibri Light</vt:lpstr>
      <vt:lpstr>Franklin Gothic Book</vt:lpstr>
      <vt:lpstr>Franklin Gothic Demi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NECESIDAD DE ALIANZA</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Mr.gap</dc:creator>
  <cp:lastModifiedBy>Mr.gap</cp:lastModifiedBy>
  <cp:revision>32</cp:revision>
  <dcterms:created xsi:type="dcterms:W3CDTF">2016-12-05T03:26:03Z</dcterms:created>
  <dcterms:modified xsi:type="dcterms:W3CDTF">2016-12-05T22:57:30Z</dcterms:modified>
</cp:coreProperties>
</file>