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6" r:id="rId2"/>
  </p:sldMasterIdLst>
  <p:notesMasterIdLst>
    <p:notesMasterId r:id="rId13"/>
  </p:notesMasterIdLst>
  <p:handoutMasterIdLst>
    <p:handoutMasterId r:id="rId14"/>
  </p:handoutMasterIdLst>
  <p:sldIdLst>
    <p:sldId id="527" r:id="rId3"/>
    <p:sldId id="538" r:id="rId4"/>
    <p:sldId id="539" r:id="rId5"/>
    <p:sldId id="540" r:id="rId6"/>
    <p:sldId id="535" r:id="rId7"/>
    <p:sldId id="541" r:id="rId8"/>
    <p:sldId id="537" r:id="rId9"/>
    <p:sldId id="536" r:id="rId10"/>
    <p:sldId id="532" r:id="rId11"/>
    <p:sldId id="531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60"/>
    <p:restoredTop sz="97242"/>
  </p:normalViewPr>
  <p:slideViewPr>
    <p:cSldViewPr snapToGrid="0">
      <p:cViewPr>
        <p:scale>
          <a:sx n="170" d="100"/>
          <a:sy n="170" d="100"/>
        </p:scale>
        <p:origin x="1840" y="824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26/06/23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26/06/23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6040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4901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2450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7710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9690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6174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574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5272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955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47038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849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10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198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26/06/23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26/06/23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772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8" r:id="rId11"/>
    <p:sldLayoutId id="2147483689" r:id="rId12"/>
    <p:sldLayoutId id="214748369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ECC8020-72A7-9B3D-8425-1867F0623441}"/>
              </a:ext>
            </a:extLst>
          </p:cNvPr>
          <p:cNvSpPr/>
          <p:nvPr/>
        </p:nvSpPr>
        <p:spPr>
          <a:xfrm>
            <a:off x="744675" y="1749819"/>
            <a:ext cx="695066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REGULAR ROMAN" pitchFamily="2" charset="77"/>
                <a:ea typeface="+mj-ea"/>
                <a:cs typeface="+mj-cs"/>
              </a:rPr>
              <a:t>En las siguientes diapositivas, encontrará el compilado del material e insumos requeridos para la elaboración del formato Plantilla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WORK SANS REGULAR ROMAN" pitchFamily="2" charset="77"/>
                <a:ea typeface="+mj-ea"/>
                <a:cs typeface="+mj-cs"/>
              </a:rPr>
              <a:t>Power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REGULAR ROMAN" pitchFamily="2" charset="77"/>
                <a:ea typeface="+mj-ea"/>
                <a:cs typeface="+mj-cs"/>
              </a:rPr>
              <a:t> Point, el cual incluye en diapositivas iniciales</a:t>
            </a:r>
            <a:r>
              <a:rPr lang="es-ES_tradnl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REGULAR ROMAN" pitchFamily="2" charset="77"/>
                <a:ea typeface="+mj-ea"/>
                <a:cs typeface="+mj-cs"/>
              </a:rPr>
              <a:t>:</a:t>
            </a:r>
          </a:p>
          <a:p>
            <a:pPr algn="l"/>
            <a:endParaRPr lang="es-ES_tradnl" sz="2800" dirty="0">
              <a:solidFill>
                <a:schemeClr val="tx1">
                  <a:lumMod val="95000"/>
                  <a:lumOff val="5000"/>
                </a:schemeClr>
              </a:solidFill>
              <a:latin typeface="WORK SANS REGULAR ROMAN" pitchFamily="2" charset="77"/>
              <a:ea typeface="+mj-ea"/>
              <a:cs typeface="+mj-c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prstClr val="black"/>
                </a:solidFill>
                <a:latin typeface="WORK SANS REGULAR ROMAN" pitchFamily="2" charset="77"/>
              </a:rPr>
              <a:t>Formato de presentación SENA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prstClr val="black"/>
                </a:solidFill>
                <a:latin typeface="WORK SANS REGULAR ROMAN" pitchFamily="2" charset="77"/>
              </a:rPr>
              <a:t>Formato presentación SENA + Ministerio de Trabajo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prstClr val="black"/>
                </a:solidFill>
                <a:latin typeface="WORK SANS REGULAR ROMAN" pitchFamily="2" charset="77"/>
              </a:rPr>
              <a:t>Formato presentación SENA + Marca externa</a:t>
            </a:r>
          </a:p>
          <a:p>
            <a:pPr algn="l"/>
            <a:endParaRPr lang="es-ES" sz="2000" dirty="0">
              <a:solidFill>
                <a:srgbClr val="1A1A1A"/>
              </a:solidFill>
              <a:latin typeface="WORK SANS REGULAR ROMAN" pitchFamily="2" charset="77"/>
              <a:ea typeface="+mj-ea"/>
              <a:cs typeface="+mj-cs"/>
            </a:endParaRPr>
          </a:p>
          <a:p>
            <a:pPr algn="l"/>
            <a:r>
              <a:rPr lang="es-ES" sz="2000" dirty="0">
                <a:solidFill>
                  <a:srgbClr val="1A1A1A"/>
                </a:solidFill>
                <a:latin typeface="WORK SANS REGULAR ROMAN" pitchFamily="2" charset="77"/>
                <a:ea typeface="+mj-ea"/>
                <a:cs typeface="+mj-cs"/>
              </a:rPr>
              <a:t>Debe usarse como portada solo uno de los tres formatos según el contexto o a quien vaya dirigida la presentación, a partir de ahí el uso de las demás diapositivas.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2028C1-815F-3ED1-5C09-4CD86C93B02B}"/>
              </a:ext>
            </a:extLst>
          </p:cNvPr>
          <p:cNvSpPr txBox="1"/>
          <p:nvPr/>
        </p:nvSpPr>
        <p:spPr>
          <a:xfrm>
            <a:off x="603536" y="252774"/>
            <a:ext cx="53357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Instrucciones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Work Sans Light Roman" pitchFamily="2" charset="77"/>
              </a:rPr>
              <a:t>GC-F-004 </a:t>
            </a:r>
            <a:r>
              <a:rPr lang="es-CO" dirty="0">
                <a:solidFill>
                  <a:prstClr val="black"/>
                </a:solidFill>
                <a:latin typeface="Work Sans Light Roman" pitchFamily="2" charset="77"/>
              </a:rPr>
              <a:t>Formato</a:t>
            </a:r>
            <a:r>
              <a:rPr lang="en-US" dirty="0">
                <a:solidFill>
                  <a:prstClr val="black"/>
                </a:solidFill>
                <a:latin typeface="Work Sans Light Roman" pitchFamily="2" charset="77"/>
              </a:rPr>
              <a:t> Plantilla Power Point_V08</a:t>
            </a:r>
            <a:endParaRPr lang="es-CO" dirty="0">
              <a:solidFill>
                <a:prstClr val="black"/>
              </a:solidFill>
              <a:latin typeface="Work Sans Light Roma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898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995422" y="2551837"/>
            <a:ext cx="6453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Título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presentación</a:t>
            </a:r>
            <a:endParaRPr kumimoji="0" lang="es-E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ork Sans Bold Roman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34A4208-7DDE-681C-B3CE-D7CE52BA4A83}"/>
              </a:ext>
            </a:extLst>
          </p:cNvPr>
          <p:cNvSpPr txBox="1"/>
          <p:nvPr/>
        </p:nvSpPr>
        <p:spPr>
          <a:xfrm>
            <a:off x="995422" y="2551837"/>
            <a:ext cx="6453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Título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presentación</a:t>
            </a:r>
            <a:endParaRPr kumimoji="0" lang="es-E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ork Sans Bold Roman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61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995422" y="2551837"/>
            <a:ext cx="6453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Título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presentación</a:t>
            </a:r>
            <a:endParaRPr kumimoji="0" lang="es-E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ork Sans Bold Roman" pitchFamily="2" charset="77"/>
              <a:ea typeface="+mn-ea"/>
              <a:cs typeface="+mn-cs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ECB5751-7FA0-B52B-4F7A-01D26F3D629F}"/>
              </a:ext>
            </a:extLst>
          </p:cNvPr>
          <p:cNvSpPr/>
          <p:nvPr/>
        </p:nvSpPr>
        <p:spPr>
          <a:xfrm>
            <a:off x="7778187" y="4514127"/>
            <a:ext cx="3368233" cy="1319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6479BEA-185F-A6B3-F08A-0686679C14EC}"/>
              </a:ext>
            </a:extLst>
          </p:cNvPr>
          <p:cNvSpPr txBox="1"/>
          <p:nvPr/>
        </p:nvSpPr>
        <p:spPr>
          <a:xfrm>
            <a:off x="7778187" y="4581632"/>
            <a:ext cx="336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Work Sans Medium Roman" pitchFamily="2" charset="77"/>
              </a:rPr>
              <a:t>Marca externa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3BB8391-E4D5-0148-C9E6-00197C13E837}"/>
              </a:ext>
            </a:extLst>
          </p:cNvPr>
          <p:cNvSpPr txBox="1"/>
          <p:nvPr/>
        </p:nvSpPr>
        <p:spPr>
          <a:xfrm>
            <a:off x="7905900" y="4950964"/>
            <a:ext cx="31128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NOTA: </a:t>
            </a:r>
            <a:r>
              <a:rPr lang="es-ES_trad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tamaño del logo de la marca externa no debe superar el tamaño del logo SENA.</a:t>
            </a:r>
          </a:p>
        </p:txBody>
      </p:sp>
    </p:spTree>
    <p:extLst>
      <p:ext uri="{BB962C8B-B14F-4D97-AF65-F5344CB8AC3E}">
        <p14:creationId xmlns:p14="http://schemas.microsoft.com/office/powerpoint/2010/main" val="28108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4664579" y="2238946"/>
            <a:ext cx="2862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0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Título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4972228" y="332431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388A4DF-720D-E501-986E-D50B788D2F61}"/>
              </a:ext>
            </a:extLst>
          </p:cNvPr>
          <p:cNvSpPr txBox="1"/>
          <p:nvPr/>
        </p:nvSpPr>
        <p:spPr>
          <a:xfrm>
            <a:off x="4168816" y="3463724"/>
            <a:ext cx="3854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texto corto descriptivo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a 2 o 3 líneas</a:t>
            </a:r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r>
              <a:rPr lang="es-ES_tradnl" sz="2000" b="1" dirty="0">
                <a:solidFill>
                  <a:schemeClr val="bg1"/>
                </a:solidFill>
                <a:latin typeface="WORK SANS BOLD ROMAN" pitchFamily="2" charset="77"/>
                <a:ea typeface="+mj-ea"/>
                <a:cs typeface="+mj-cs"/>
                <a:sym typeface="Calibri"/>
              </a:rPr>
              <a:t>NOTA:</a:t>
            </a:r>
          </a:p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r>
              <a:rPr lang="es-ES_tradnl" sz="2000" dirty="0">
                <a:solidFill>
                  <a:schemeClr val="bg1"/>
                </a:solidFill>
                <a:latin typeface="Work Sans Medium Roman" pitchFamily="2" charset="77"/>
                <a:ea typeface="+mj-ea"/>
                <a:cs typeface="+mj-cs"/>
                <a:sym typeface="Calibri"/>
              </a:rPr>
              <a:t>Las diapositivas con fondo de color verde, deben utilizarse solo para títulos con tipografía grande en variaciones Bold, </a:t>
            </a:r>
            <a:r>
              <a:rPr lang="es-ES_tradnl" sz="2000" dirty="0" err="1">
                <a:solidFill>
                  <a:schemeClr val="bg1"/>
                </a:solidFill>
                <a:latin typeface="Work Sans Medium Roman" pitchFamily="2" charset="77"/>
                <a:ea typeface="+mj-ea"/>
                <a:cs typeface="+mj-cs"/>
                <a:sym typeface="Calibri"/>
              </a:rPr>
              <a:t>Extrabold</a:t>
            </a:r>
            <a:r>
              <a:rPr lang="es-ES_tradnl" sz="2000" dirty="0">
                <a:solidFill>
                  <a:schemeClr val="bg1"/>
                </a:solidFill>
                <a:latin typeface="Work Sans Medium Roman" pitchFamily="2" charset="77"/>
                <a:ea typeface="+mj-ea"/>
                <a:cs typeface="+mj-cs"/>
                <a:sym typeface="Calibri"/>
              </a:rPr>
              <a:t> o Black, para garantizar criterios de accesibilidad.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4877556" y="2623935"/>
            <a:ext cx="2436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0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Título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18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51D1C-ACAB-30A9-933A-FC96DF28A2F0}"/>
              </a:ext>
            </a:extLst>
          </p:cNvPr>
          <p:cNvSpPr txBox="1">
            <a:spLocks/>
          </p:cNvSpPr>
          <p:nvPr/>
        </p:nvSpPr>
        <p:spPr>
          <a:xfrm>
            <a:off x="1074876" y="2027497"/>
            <a:ext cx="272355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>
                <a:solidFill>
                  <a:srgbClr val="38AA00"/>
                </a:solidFill>
                <a:latin typeface="WORK SANS BOLD ROMAN" pitchFamily="2" charset="77"/>
              </a:rPr>
              <a:t>Título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F6697F3-B1A3-FADB-1243-D89866428CB1}"/>
              </a:ext>
            </a:extLst>
          </p:cNvPr>
          <p:cNvSpPr txBox="1"/>
          <p:nvPr/>
        </p:nvSpPr>
        <p:spPr>
          <a:xfrm>
            <a:off x="1074875" y="3054685"/>
            <a:ext cx="38543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endParaRPr lang="es-CO" sz="1600" dirty="0">
              <a:latin typeface="Work Sans Light Roman" pitchFamily="2" charset="77"/>
            </a:endParaRP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.	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9DD18A-AB54-34AC-A662-0BDC60B050FF}"/>
              </a:ext>
            </a:extLst>
          </p:cNvPr>
          <p:cNvCxnSpPr>
            <a:cxnSpLocks/>
          </p:cNvCxnSpPr>
          <p:nvPr/>
        </p:nvCxnSpPr>
        <p:spPr>
          <a:xfrm>
            <a:off x="1157468" y="2704095"/>
            <a:ext cx="1425934" cy="0"/>
          </a:xfrm>
          <a:prstGeom prst="line">
            <a:avLst/>
          </a:prstGeom>
          <a:ln w="12700">
            <a:solidFill>
              <a:srgbClr val="4D4D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CBB8E863-134C-047E-564D-20E4D7521C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66" r="239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9815809" cy="741563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Subtítulo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6C31FC2-6C63-0CB9-C78D-1723D5E9DD66}"/>
              </a:ext>
            </a:extLst>
          </p:cNvPr>
          <p:cNvSpPr txBox="1"/>
          <p:nvPr/>
        </p:nvSpPr>
        <p:spPr>
          <a:xfrm>
            <a:off x="456235" y="1296906"/>
            <a:ext cx="551843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endParaRPr lang="es-CO" sz="1600" dirty="0">
              <a:latin typeface="Work Sans Light Roman" pitchFamily="2" charset="77"/>
            </a:endParaRPr>
          </a:p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r>
              <a:rPr lang="es-CO" sz="1600" dirty="0">
                <a:latin typeface="Work Sans Light Roman" pitchFamily="2" charset="77"/>
              </a:rPr>
              <a:t> 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.	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</p:txBody>
      </p:sp>
    </p:spTree>
    <p:extLst>
      <p:ext uri="{BB962C8B-B14F-4D97-AF65-F5344CB8AC3E}">
        <p14:creationId xmlns:p14="http://schemas.microsoft.com/office/powerpoint/2010/main" val="45805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67C6271-08B4-77E3-60B7-1B97F4CE02A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2262033"/>
            <a:ext cx="7772400" cy="349140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269292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3715</TotalTime>
  <Words>285</Words>
  <Application>Microsoft Macintosh PowerPoint</Application>
  <PresentationFormat>Panorámica</PresentationFormat>
  <Paragraphs>38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WORK SANS BOLD ROMAN</vt:lpstr>
      <vt:lpstr>WORK SANS BOLD ROMAN</vt:lpstr>
      <vt:lpstr>Work Sans Light Roman</vt:lpstr>
      <vt:lpstr>Work Sans Medium Roman</vt:lpstr>
      <vt:lpstr>WORK SANS REGULAR ROMAN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Microsoft Office User</cp:lastModifiedBy>
  <cp:revision>52</cp:revision>
  <dcterms:created xsi:type="dcterms:W3CDTF">2020-10-01T23:51:28Z</dcterms:created>
  <dcterms:modified xsi:type="dcterms:W3CDTF">2023-06-26T14:06:00Z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