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5" Type="http://schemas.openxmlformats.org/officeDocument/2006/relationships/viewProps" Target="viewProps.xml" /><Relationship Id="rId2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7" Type="http://schemas.openxmlformats.org/officeDocument/2006/relationships/tableStyles" Target="tableStyles.xml" /><Relationship Id="rId2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3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4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5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7.png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8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Лабораторная работа № 2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Дискреционное разграничение прав в Linux. Основные атрибуты</a:t>
            </a:r>
            <a:br/>
            <a:br/>
            <a:r>
              <a:rPr/>
              <a:t>Миленин Иван Витальевич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Остальные - все пользователи, кроме владельца и пользователей, входящих в группу файла.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Для управления правами используется команда chmod. При использовании chmod вы можете устанавливать разрешения для пользователя (user), группы (group) и других (other). Вы можете использовать эту команду в двух режимах: относительный режим и абсолютный режим. В абсолютном режиме три цифры используются для установки основных разрешений [2].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Ход работы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/>
              <a:t>Создаем нового пользователя guest и задаем для него пароль (иллюстр. [-@fig:001]). Входим на новую учетную запись, вводим pwd. Мы находимся в домашней директории, о чем говорит значок “тильда” (~) в приглашении командной строки, вывод команды pwd и тот факт, что мы еще никуда не переходили, а по дефолту пользователь стартует в домашней директории. Далее проверяем пользователя командой whoami - мы guest. Командой id проверяем группы и имя пользователя. Тут тоже имя пользователя guest, группа guest, uid и gid равны 1001. Команда groups выводит единственную группу guest, куда мы входим. Приглашение командной строки так же указывает на то, что мы работаем под пользователем guest (иллюстр. [-@fig:002]).</a:t>
            </a:r>
          </a:p>
        </p:txBody>
      </p:sp>
      <p:pic>
        <p:nvPicPr>
          <p:cNvPr descr="fig:  image/report/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228600"/>
            <a:ext cx="5105400" cy="382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Создание пользователя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:  image/report/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54300" y="1193800"/>
            <a:ext cx="38481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Лог консоли guest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-342900" marL="342900">
              <a:buAutoNum startAt="2" type="arabicPeriod"/>
            </a:pPr>
            <a:r>
              <a:rPr/>
              <a:t>Теперь проверим /etc/passwd командой cat. Найдем там себя в последней строчке. Наш uid равен gid и равен 1001, что совпадает с выводом id. Проверим существующие домашние директории командой ls -l /home. Успешно. Тут увидим две папки (по количеству пользователей), обе с правами 700. Проверим вывод команды lsattr на те же папки, тут увидим, что расширенных атрибутов нашей домашней директории нет, а просмотреть атрибуты папки другого пользователя нам не дает система (иллюстр. [-@fig:003]).</a:t>
            </a:r>
          </a:p>
        </p:txBody>
      </p:sp>
      <p:pic>
        <p:nvPicPr>
          <p:cNvPr descr="fig:  image/report/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203200"/>
            <a:ext cx="5105400" cy="3860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Лог консоли по проверке домашних директорий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-342900" marL="342900">
              <a:buAutoNum startAt="3" type="arabicPeriod"/>
            </a:pPr>
            <a:r>
              <a:rPr/>
              <a:t>Создадим в домашней директории guest папку dir1. Папка получила права 775 и не получила никаких расширенных атрибутов (иллюстр. [-@fig:004]).</a:t>
            </a:r>
          </a:p>
        </p:txBody>
      </p:sp>
      <p:pic>
        <p:nvPicPr>
          <p:cNvPr descr="fig:  image/report/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215900"/>
            <a:ext cx="5105400" cy="3860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Лог консоли по созданию dir1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-342900" marL="342900">
              <a:buAutoNum startAt="4" type="arabicPeriod"/>
            </a:pPr>
            <a:r>
              <a:rPr/>
              <a:t>Командой chmod обнуляем права на dir1 и проверяем это. Далее пытаемся создать в папке файл file1, что у нас не выходит, так как система блокирует действие из-за недостатка прав (иллюстр. [-@fig:005]). Соответственно, и сам файл создан не был (иллюстр. [-@fig:006]).</a:t>
            </a:r>
          </a:p>
        </p:txBody>
      </p:sp>
      <p:pic>
        <p:nvPicPr>
          <p:cNvPr descr="fig:  image/report/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228600"/>
            <a:ext cx="5105400" cy="383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Обнуление прав и попытка создания файла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:  image/report/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09600" y="1193800"/>
            <a:ext cx="79121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Пустая папка dir1 после попытки создать файл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 indent="-342900" marL="342900">
                  <a:buAutoNum startAt="5" type="arabicPeriod"/>
                </a:pPr>
                <a:r>
                  <a:rPr/>
                  <a:t>Следующим шагом проведем эксперимент по выявлению минимально необходимых прав для действий над файловой структурой. Для этого используем нашу папку dir1, файлы внутри неё и функционал прав доступа OC Linux. Для каждой комбинации атрибутов доступа (r, w, x) на папку и на файл попробуем осуществить ряд действий и таким образом выявим минимально необходимые права для каждого действия. Атрибуты используем только для владельца, поэтому комбинаций будет </a:t>
                </a:r>
                <a14:m>
                  <m:oMath xmlns:m="http://schemas.openxmlformats.org/officeDocument/2006/math">
                    <m:sSup>
                      <m:e>
                        <m:r>
                          <m:t>2</m:t>
                        </m:r>
                      </m:e>
                      <m:sup>
                        <m:r>
                          <m:t>3</m:t>
                        </m:r>
                      </m:sup>
                    </m:sSup>
                    <m:r>
                      <m:rPr>
                        <m:sty m:val="p"/>
                      </m:rPr>
                      <m:t>⋅</m:t>
                    </m:r>
                    <m:sSup>
                      <m:e>
                        <m:r>
                          <m:t>2</m:t>
                        </m:r>
                      </m:e>
                      <m:sup>
                        <m:r>
                          <m:t>3</m:t>
                        </m:r>
                      </m:sup>
                    </m:sSup>
                    <m:r>
                      <m:rPr>
                        <m:sty m:val="p"/>
                      </m:rPr>
                      <m:t>=</m:t>
                    </m:r>
                    <m:sSup>
                      <m:e>
                        <m:r>
                          <m:t>2</m:t>
                        </m:r>
                      </m:e>
                      <m:sup>
                        <m:r>
                          <m:t>6</m:t>
                        </m:r>
                      </m:sup>
                    </m:sSup>
                    <m:r>
                      <m:rPr>
                        <m:sty m:val="p"/>
                      </m:rPr>
                      <m:t>=</m:t>
                    </m:r>
                    <m:r>
                      <m:t>64</m:t>
                    </m:r>
                  </m:oMath>
                </a14:m>
                <a:r>
                  <a:rPr/>
                  <a:t>. В каждой строчке будет по 8 действий. Проверять осуществимость функции будем следующими командами:</a:t>
                </a:r>
              </a:p>
              <a:p>
                <a:pPr lvl="0"/>
                <a:r>
                  <a:rPr/>
                  <a:t>touch для создания файла в директории;</a:t>
                </a:r>
              </a:p>
              <a:p>
                <a:pPr lvl="0"/>
                <a:r>
                  <a:rPr/>
                  <a:t>rm для удаления файла в директории;</a:t>
                </a:r>
              </a:p>
              <a:p>
                <a:pPr lvl="0"/>
                <a:r>
                  <a:rPr/>
                  <a:t>echo для записи в файл;</a:t>
                </a:r>
              </a:p>
              <a:p>
                <a:pPr lvl="0"/>
                <a:r>
                  <a:rPr/>
                  <a:t>cat для чтения из файла;</a:t>
                </a:r>
              </a:p>
              <a:p>
                <a:pPr lvl="0"/>
                <a:r>
                  <a:rPr/>
                  <a:t>mv для переименования файла;</a:t>
                </a:r>
              </a:p>
              <a:p>
                <a:pPr lvl="0"/>
                <a:r>
                  <a:rPr/>
                  <a:t>chattr для изменения атрибутов файла;</a:t>
                </a:r>
              </a:p>
              <a:p>
                <a:pPr lvl="0"/>
                <a:r>
                  <a:rPr/>
                  <a:t>cd для смены директории;</a:t>
                </a:r>
              </a:p>
              <a:p>
                <a:pPr lvl="0"/>
                <a:r>
                  <a:rPr/>
                  <a:t>ls для просмотра файлов в директории.</a:t>
                </a:r>
              </a:p>
              <a:p>
                <a:pPr lvl="0" indent="0" marL="0">
                  <a:buNone/>
                </a:pPr>
                <a:r>
                  <a:rPr/>
                  <a:t>На иллюстрации можно увидеть вывод приведенных выше команд для первой строки таблицы (права на директорию - 000, права на файл - 000, иллюстр. [-@fig:007]).</a:t>
                </a:r>
              </a:p>
            </p:txBody>
          </p:sp>
        </mc:Choice>
      </mc:AlternateContent>
      <p:pic>
        <p:nvPicPr>
          <p:cNvPr descr="fig:  image/report/7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81400" y="203200"/>
            <a:ext cx="50673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Пример ввода команд для проверки прав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Полученные результаты представлены в виде таблицы (иллюстр. [-@fig:008]).</a:t>
            </a:r>
          </a:p>
        </p:txBody>
      </p:sp>
      <p:pic>
        <p:nvPicPr>
          <p:cNvPr descr="fig:  image/report/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68900" y="203200"/>
            <a:ext cx="19177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Установленные права и разрешённые действия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Цель работы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Получение практических навыков работы в консоли с атрибутами файлов, закрепление теоретических основ дискреционного разграничения доступа в современных системах с открытым кодом на базе ОС Linux.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На основе данных полученной выше таблицы построим вторую таблицу, иллюстрирующую минимально необходимые права для совершения определенных операций.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568700" y="203200"/>
          <a:ext cx="5105400" cy="4381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1800"/>
                <a:gridCol w="1701800"/>
                <a:gridCol w="1701800"/>
              </a:tblGrid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Мин. права на директорию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Мин. права на файл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Создание файла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300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000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Удаление файла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300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000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Чтение файла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400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Запись в файл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200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Переименование файла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300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000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Создание поддиректории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300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100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Удаление поддиректории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300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100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Выводы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В ходе работы мы успешно провели эксперимент по выявлению минимально необходимых прав для действий над файловой структурой, получили ряд практических навыков работы в консоли с атрибутами файлов, закрепили теоретические основы дискреционного разграничения доступа в ОС Linux.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Список литературы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/>
              <a:t>Права доступа к файлам в linux. // Losst. 2020. URL: https://losst.ru/prava-dostupa-k-fajlam-v-linux (дата обращения 01.10.2021).</a:t>
            </a:r>
          </a:p>
          <a:p>
            <a:pPr lvl="0" indent="-342900" marL="342900">
              <a:buAutoNum type="arabicPeriod"/>
            </a:pPr>
            <a:r>
              <a:rPr/>
              <a:t>Права в Linux (chown, chmod, SUID, GUID, sticky bit, ACL, umask). // habr.com. 2019. URL: https://habr.com/ru/post/469667/ (дата обращения 01.10.2021).</a:t>
            </a:r>
          </a:p>
          <a:p>
            <a:pPr lvl="0" indent="-342900" marL="342900">
              <a:buAutoNum type="arabicPeriod"/>
            </a:pPr>
            <a:r>
              <a:rPr/>
              <a:t>Д. С. Кулябов, А. В. Королькова, М. Н. Геворкян. Информационная безопасность компьютерных сетей: лабораторные работы. // Факультет физико-математических и естественных наук. M.: РУДН, 2015. 64 с..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Задание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Создать нового пользователя с нужными правами, провести эксперимент по выявлению минимально необходимых прав для действий над файловой структурой.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Теоретическое описание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В операционной системе Linux есть много отличных функций безопасности, но она из самых важных - это система прав доступа к файлам. Linux, как последователь идеологии ядра Linux в отличие от Windows, изначально проектировался как многопользовательская система, поэтому права доступа к файлам в linux продуманы очень хорошо.</a:t>
            </a:r>
          </a:p>
          <a:p>
            <a:pPr lvl="0" indent="0" marL="0">
              <a:buNone/>
            </a:pPr>
            <a:r>
              <a:rPr/>
              <a:t>Изначально каждый файл имел три параметра доступа [1]: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Чтение - разрешает получать содержимое файла, но на запись нет. Для каталога позволяет получить список файлов и каталогов, расположенных в нем;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Запись - разрешает записывать новые данные в файл или изменять существующие, а также позволяет создавать и изменять файлы и каталоги;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Выполнение - вы не можете выполнить программу, если у нее нет флага выполнения. Этот атрибут устанавливается для всех программ и скриптов, именно с помощью него система может понять, что этот файл нужно запускать как программу.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Каждый файл имеет три категории пользователей, для которых можно устанавливать различные сочетания прав доступа:</a:t>
            </a:r>
          </a:p>
          <a:p>
            <a:pPr lvl="0"/>
            <a:r>
              <a:rPr/>
              <a:t>Владелец - набор прав для владельца файла, пользователя, который его создал или сейчас установлен его владельцем. Обычно владелец имеет все права, чтение, запись и выполнение.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Группа - любая группа пользователей, существующая в системе и привязанная к файлу. Но это может быть только одна группа и обычно это группа владельца, хотя для файла можно назначить и другую группу.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№ 2</dc:title>
  <dc:creator>Миленин Иван Витальевич</dc:creator>
  <cp:keywords/>
  <dcterms:created xsi:type="dcterms:W3CDTF">2022-02-13T01:21:46Z</dcterms:created>
  <dcterms:modified xsi:type="dcterms:W3CDTF">2022-02-13T01:21:46Z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class">
    <vt:lpwstr>scrreprt</vt:lpwstr>
  </property>
  <property fmtid="{D5CDD505-2E9C-101B-9397-08002B2CF9AE}" pid="3" name="fontsize">
    <vt:lpwstr>12pt</vt:lpwstr>
  </property>
  <property fmtid="{D5CDD505-2E9C-101B-9397-08002B2CF9AE}" pid="4" name="header-includes">
    <vt:lpwstr/>
  </property>
  <property fmtid="{D5CDD505-2E9C-101B-9397-08002B2CF9AE}" pid="5" name="indent">
    <vt:lpwstr>True</vt:lpwstr>
  </property>
  <property fmtid="{D5CDD505-2E9C-101B-9397-08002B2CF9AE}" pid="6" name="linestretch">
    <vt:lpwstr>1.5</vt:lpwstr>
  </property>
  <property fmtid="{D5CDD505-2E9C-101B-9397-08002B2CF9AE}" pid="7" name="lof">
    <vt:lpwstr>True</vt:lpwstr>
  </property>
  <property fmtid="{D5CDD505-2E9C-101B-9397-08002B2CF9AE}" pid="8" name="lot">
    <vt:lpwstr>True</vt:lpwstr>
  </property>
  <property fmtid="{D5CDD505-2E9C-101B-9397-08002B2CF9AE}" pid="9" name="mainfont">
    <vt:lpwstr>PT Serif</vt:lpwstr>
  </property>
  <property fmtid="{D5CDD505-2E9C-101B-9397-08002B2CF9AE}" pid="10" name="mainfontoptions">
    <vt:lpwstr>Ligatures=TeX</vt:lpwstr>
  </property>
  <property fmtid="{D5CDD505-2E9C-101B-9397-08002B2CF9AE}" pid="11" name="monofont">
    <vt:lpwstr>PT Mono</vt:lpwstr>
  </property>
  <property fmtid="{D5CDD505-2E9C-101B-9397-08002B2CF9AE}" pid="12" name="monofontoptions">
    <vt:lpwstr>Scale=MatchLowercase</vt:lpwstr>
  </property>
  <property fmtid="{D5CDD505-2E9C-101B-9397-08002B2CF9AE}" pid="13" name="papersize">
    <vt:lpwstr>a4paper</vt:lpwstr>
  </property>
  <property fmtid="{D5CDD505-2E9C-101B-9397-08002B2CF9AE}" pid="14" name="pdf-engine">
    <vt:lpwstr>lualatex</vt:lpwstr>
  </property>
  <property fmtid="{D5CDD505-2E9C-101B-9397-08002B2CF9AE}" pid="15" name="polyglossia-lang">
    <vt:lpwstr>russian</vt:lpwstr>
  </property>
  <property fmtid="{D5CDD505-2E9C-101B-9397-08002B2CF9AE}" pid="16" name="polyglossia-otherlangs">
    <vt:lpwstr>english</vt:lpwstr>
  </property>
  <property fmtid="{D5CDD505-2E9C-101B-9397-08002B2CF9AE}" pid="17" name="romanfont">
    <vt:lpwstr>PT Serif</vt:lpwstr>
  </property>
  <property fmtid="{D5CDD505-2E9C-101B-9397-08002B2CF9AE}" pid="18" name="romanfontoptions">
    <vt:lpwstr>Ligatures=TeX</vt:lpwstr>
  </property>
  <property fmtid="{D5CDD505-2E9C-101B-9397-08002B2CF9AE}" pid="19" name="sansfont">
    <vt:lpwstr>PT Sans</vt:lpwstr>
  </property>
  <property fmtid="{D5CDD505-2E9C-101B-9397-08002B2CF9AE}" pid="20" name="sansfontoptions">
    <vt:lpwstr>Ligatures=TeX,Scale=MatchLowercase</vt:lpwstr>
  </property>
  <property fmtid="{D5CDD505-2E9C-101B-9397-08002B2CF9AE}" pid="21" name="subtitle">
    <vt:lpwstr>Дискреционное разграничение прав в Linux. Основные атрибуты</vt:lpwstr>
  </property>
  <property fmtid="{D5CDD505-2E9C-101B-9397-08002B2CF9AE}" pid="22" name="toc">
    <vt:lpwstr>True</vt:lpwstr>
  </property>
  <property fmtid="{D5CDD505-2E9C-101B-9397-08002B2CF9AE}" pid="23" name="toc-title">
    <vt:lpwstr>Содержание</vt:lpwstr>
  </property>
  <property fmtid="{D5CDD505-2E9C-101B-9397-08002B2CF9AE}" pid="24" name="toc_depth">
    <vt:lpwstr>2</vt:lpwstr>
  </property>
</Properties>
</file>