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Дискреционное разграничение прав в Linux. Два пользователя</a:t>
            </a:r>
            <a:br/>
            <a:br/>
            <a:r>
              <a:rPr/>
              <a:t>Миленин Иван Витальевич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Информация в файле /etc/groups так же соответствует полученным прежде данным, а именно guest в группе guest, а guest2 в группах guest и guest2 (иллюстр. [-@fig:006]). Регистрируем пользователя guest2 в группе guest (иллюстр. [-@fig:007]).</a:t>
            </a:r>
          </a:p>
        </p:txBody>
      </p:sp>
      <p:pic>
        <p:nvPicPr>
          <p:cNvPr descr="fig:  image/report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/etc/groups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62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Регистрация guest2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4" type="arabicPeriod"/>
            </a:pPr>
            <a:r>
              <a:rPr/>
              <a:t>Изменяем права директории /home/guest, разрешив все действия для пользователей группы (иллюстр. [-@fig:008]). Снимаем все права c dir1 (иллюстр. [-@fig:009]).</a:t>
            </a:r>
          </a:p>
        </p:txBody>
      </p:sp>
      <p:pic>
        <p:nvPicPr>
          <p:cNvPr descr="fig:  image/report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Разрешение на домашнюю папку guest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93800"/>
            <a:ext cx="609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Нулевые права на dir1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-342900" marL="342900">
                  <a:buAutoNum startAt="5" type="arabicPeriod"/>
                </a:pPr>
                <a:r>
                  <a:rPr/>
                  <a:t>Следующим шагом проведем эксперимент по выявлению минимально необходимых прав для действий над файловой структурой. Для этого используем нашу папку dir1, файлы внутри неё и функционал прав доступа OC Linux. Для каждой комбинации атрибутов доступа (r, w, x) на папку и на файл попробуем осуществить ряд действий и таким образом выявим минимально необходимые права для каждого действия. Атрибуты используем только для группы, поэтому комбинаций будет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⋅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64</m:t>
                    </m:r>
                  </m:oMath>
                </a14:m>
                <a:r>
                  <a:rPr/>
                  <a:t>. В каждой строчке будет по 8 действий. Проверять осуществимость функции будем следующими командами:</a:t>
                </a:r>
              </a:p>
              <a:p>
                <a:pPr lvl="0"/>
                <a:r>
                  <a:rPr/>
                  <a:t>touch для создания файла в директории;</a:t>
                </a:r>
              </a:p>
              <a:p>
                <a:pPr lvl="0"/>
                <a:r>
                  <a:rPr/>
                  <a:t>rm для удаления файла в директории;</a:t>
                </a:r>
              </a:p>
              <a:p>
                <a:pPr lvl="0"/>
                <a:r>
                  <a:rPr/>
                  <a:t>echo для записи в файл;</a:t>
                </a:r>
              </a:p>
              <a:p>
                <a:pPr lvl="0"/>
                <a:r>
                  <a:rPr/>
                  <a:t>cat для чтения из файла;</a:t>
                </a:r>
              </a:p>
              <a:p>
                <a:pPr lvl="0"/>
                <a:r>
                  <a:rPr/>
                  <a:t>mv для переименования файла;</a:t>
                </a:r>
              </a:p>
              <a:p>
                <a:pPr lvl="0"/>
                <a:r>
                  <a:rPr/>
                  <a:t>chattr для изменения атрибутов файла;</a:t>
                </a:r>
              </a:p>
              <a:p>
                <a:pPr lvl="0"/>
                <a:r>
                  <a:rPr/>
                  <a:t>cd для смены директории;</a:t>
                </a:r>
              </a:p>
              <a:p>
                <a:pPr lvl="0"/>
                <a:r>
                  <a:rPr/>
                  <a:t>ls для просмотра файлов в директории.</a:t>
                </a:r>
              </a:p>
              <a:p>
                <a:pPr lvl="0" indent="0" marL="0">
                  <a:buNone/>
                </a:pPr>
                <a:r>
                  <a:rPr/>
                  <a:t>На иллюстрации можно увидеть вывод приведенных выше команд для первой строки таблицы (права на директорию - 000, права на файл - 000, иллюстр. [-@fig:0010]).</a:t>
                </a:r>
              </a:p>
            </p:txBody>
          </p:sp>
        </mc:Choice>
      </mc:AlternateContent>
      <p:pic>
        <p:nvPicPr>
          <p:cNvPr descr="fig:  image/report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62100"/>
            <a:ext cx="5105400" cy="116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Пример ввода команд для проверки прав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Табличка (иллюстр. [-@fig:0011]).</a:t>
            </a:r>
          </a:p>
        </p:txBody>
      </p:sp>
      <p:pic>
        <p:nvPicPr>
          <p:cNvPr descr="fig:  image/report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203200"/>
            <a:ext cx="2794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таблица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Таблица прав из данной работы и аналогичная таблица из предыдущей весьма похожи и имеют четкие аналогии. Тем не менее, различия также присутствуют.</a:t>
            </a:r>
          </a:p>
          <a:p>
            <a:pPr lvl="0" indent="0" marL="0">
              <a:buNone/>
            </a:pPr>
            <a:r>
              <a:rPr/>
              <a:t>На основе данных полученной выше таблицы построим вторую таблицу, иллюстрирующую минимально необходимые права для совершения определенных операций.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Мин. права на директорию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Мин. права на файл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Создание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Удаление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Чтение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Запись в файл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Переименование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Создание поддиректории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Удаление поддиректории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мы успешно провели эксперимент по выявлению минимально необходимых прав для действий над файловой структурой и получили ряд практических навыков работы в консоли с атрибутами файлов для групп пользователей.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Права доступа к файлам в linux. // Losst. 2020. URL: https://losst.ru/prava-dostupa-k-fajlam-v-linux (дата обращения 11.10.2021).</a:t>
            </a:r>
          </a:p>
          <a:p>
            <a:pPr lvl="0" indent="-342900" marL="342900">
              <a:buAutoNum type="arabicPeriod"/>
            </a:pPr>
            <a:r>
              <a:rPr/>
              <a:t>Права в Linux (chown, chmod, SUID, GUID, sticky bit, ACL, umask). // habr.com. 2019. URL: https://habr.com/ru/post/469667/ (дата обращения 11.10.2021).</a:t>
            </a:r>
          </a:p>
          <a:p>
            <a:pPr lvl="0" indent="-342900" marL="342900">
              <a:buAutoNum type="arabicPeriod"/>
            </a:pPr>
            <a:r>
              <a:rPr/>
              <a:t>Д. С. Кулябов, А. В. Королькова, М. Н. Геворкян. Информационная безопасность компьютерных сетей: лабораторные работы. // Факультет физико-математических и естественных наук. M.: РУДН, 2015. 64 с..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практических навыков работы в консоли с атрибутами файлов для групп пользователей.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Провести эксперимент по выявлению минимально необходимых прав для совершения различных действий для групп пользователей.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описание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операционной системе Linux есть много отличных функций безопасности, но она из самых важных - это система прав доступа к файлам. Linux, как последователь идеологии ядра Linux в отличие от Windows, изначально проектировался как многопользовательская система, поэтому права доступа к файлам в linux продуманы очень хорошо.</a:t>
            </a:r>
          </a:p>
          <a:p>
            <a:pPr lvl="0" indent="0" marL="0">
              <a:buNone/>
            </a:pPr>
            <a:r>
              <a:rPr/>
              <a:t>Изначально каждый файл имел три параметра доступа [1]:</a:t>
            </a:r>
          </a:p>
          <a:p>
            <a:pPr lvl="0"/>
            <a:r>
              <a:rPr/>
              <a:t>Чтение - разрешает получать содержимое файла, но на запись нет. Для каталога позволяет получить список файлов и каталогов, расположенных в нем;</a:t>
            </a:r>
          </a:p>
          <a:p>
            <a:pPr lvl="0"/>
            <a:r>
              <a:rPr/>
              <a:t>Запись - разрешает записывать новые данные в файл или изменять существующие, а также позволяет создавать и изменять файлы и каталоги;</a:t>
            </a:r>
          </a:p>
          <a:p>
            <a:pPr lvl="0"/>
            <a:r>
              <a:rPr/>
              <a:t>Выполнение - вы не можете выполнить программу, если у нее нет флага выполнения. Этот атрибут устанавливается для всех программ и скриптов, именно с помощью него система может понять, что этот файл нужно запускать как программу.</a:t>
            </a:r>
          </a:p>
          <a:p>
            <a:pPr lvl="0" indent="0" marL="0">
              <a:buNone/>
            </a:pPr>
            <a:r>
              <a:rPr/>
              <a:t>Каждый файл имеет три категории пользователей, для которых можно устанавливать различные сочетания прав доступа:</a:t>
            </a:r>
          </a:p>
          <a:p>
            <a:pPr lvl="0"/>
            <a:r>
              <a:rPr/>
              <a:t>Владелец - набор прав для владельца файла, пользователя, который его создал или сейчас установлен его владельцем. Обычно владелец имеет все права, чтение, запись и выполнение.</a:t>
            </a:r>
          </a:p>
          <a:p>
            <a:pPr lvl="0"/>
            <a:r>
              <a:rPr/>
              <a:t>Группа - любая группа пользователей, существующая в системе и привязанная к файлу. Но это может быть только одна группа и обычно это группа владельца, хотя для файла можно назначить и другую группу.</a:t>
            </a:r>
          </a:p>
          <a:p>
            <a:pPr lvl="0"/>
            <a:r>
              <a:rPr/>
              <a:t>Остальные - все пользователи, кроме владельца и пользователей, входящих в группу файла.</a:t>
            </a:r>
          </a:p>
          <a:p>
            <a:pPr lvl="0" indent="0" marL="0">
              <a:buNone/>
            </a:pPr>
            <a:r>
              <a:rPr/>
              <a:t>Для управления правами используется команда chmod. При использовании chmod вы можете устанавливать разрешения для пользователя (user), группы (group) и других (other). Вы можете использовать эту команду в двух режимах: относительный режим и абсолютный режим. В абсолютном режиме три цифры используются для установки основных разрешений [2].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Создаем в ОС двух новых пользователей guest и guest2. Так как первый у нас уже был, нам нужен всего один. Задаем ему пароль и добавляем его в группу guest (иллюстр. [-@fig:001]). Командой pwd проверяем местонахождение консоли. Видим, что guest находится в своей домашней директории, о чем свидетельствует значок тильда в приглашении командной строки (иллюстр. [-@fig:002]). Guest2 же находится в той же папке, однако для него она не домашняя, что показывает нам имя пользователя-владельца папки в приглашении командной строки (иллюстр. [-@fig:003]).</a:t>
            </a:r>
          </a:p>
        </p:txBody>
      </p:sp>
      <p:pic>
        <p:nvPicPr>
          <p:cNvPr descr="fig:  image/report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41300"/>
            <a:ext cx="51054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нового пользователя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2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pwd для guest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93800"/>
            <a:ext cx="389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pwd для guest2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Проверяем командами id, id -G, id -Gn и groups к каким группам принадлежат пользователи. Видим, что guest входит только в группу guest, а guest2 входит и в группу guest, и в группу guest2 (иллюстр. [-@fig:004], [-@fig:005]).</a:t>
            </a:r>
          </a:p>
        </p:txBody>
      </p:sp>
      <p:pic>
        <p:nvPicPr>
          <p:cNvPr descr="fig:  image/report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06800" y="203200"/>
            <a:ext cx="50292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Группы для guest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193800"/>
            <a:ext cx="378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Группы для guest2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3</dc:title>
  <dc:creator>Миленин Иван Витальевич</dc:creator>
  <cp:keywords/>
  <dcterms:created xsi:type="dcterms:W3CDTF">2022-02-21T12:17:21Z</dcterms:created>
  <dcterms:modified xsi:type="dcterms:W3CDTF">2022-02-21T12:17:21Z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lof">
    <vt:lpwstr>True</vt:lpwstr>
  </property>
  <property fmtid="{D5CDD505-2E9C-101B-9397-08002B2CF9AE}" pid="8" name="lot">
    <vt:lpwstr>True</vt:lpwstr>
  </property>
  <property fmtid="{D5CDD505-2E9C-101B-9397-08002B2CF9AE}" pid="9" name="mainfont">
    <vt:lpwstr>PT Serif</vt:lpwstr>
  </property>
  <property fmtid="{D5CDD505-2E9C-101B-9397-08002B2CF9AE}" pid="10" name="mainfontoptions">
    <vt:lpwstr>Ligatures=TeX</vt:lpwstr>
  </property>
  <property fmtid="{D5CDD505-2E9C-101B-9397-08002B2CF9AE}" pid="11" name="monofont">
    <vt:lpwstr>PT Mono</vt:lpwstr>
  </property>
  <property fmtid="{D5CDD505-2E9C-101B-9397-08002B2CF9AE}" pid="12" name="monofontoptions">
    <vt:lpwstr>Scale=MatchLowercase</vt:lpwstr>
  </property>
  <property fmtid="{D5CDD505-2E9C-101B-9397-08002B2CF9AE}" pid="13" name="papersize">
    <vt:lpwstr>a4paper</vt:lpwstr>
  </property>
  <property fmtid="{D5CDD505-2E9C-101B-9397-08002B2CF9AE}" pid="14" name="pdf-engine">
    <vt:lpwstr>lualatex</vt:lpwstr>
  </property>
  <property fmtid="{D5CDD505-2E9C-101B-9397-08002B2CF9AE}" pid="15" name="polyglossia-lang">
    <vt:lpwstr>russian</vt:lpwstr>
  </property>
  <property fmtid="{D5CDD505-2E9C-101B-9397-08002B2CF9AE}" pid="16" name="polyglossia-otherlangs">
    <vt:lpwstr>english</vt:lpwstr>
  </property>
  <property fmtid="{D5CDD505-2E9C-101B-9397-08002B2CF9AE}" pid="17" name="romanfont">
    <vt:lpwstr>PT Serif</vt:lpwstr>
  </property>
  <property fmtid="{D5CDD505-2E9C-101B-9397-08002B2CF9AE}" pid="18" name="romanfontoptions">
    <vt:lpwstr>Ligatures=TeX</vt:lpwstr>
  </property>
  <property fmtid="{D5CDD505-2E9C-101B-9397-08002B2CF9AE}" pid="19" name="sansfont">
    <vt:lpwstr>PT Sans</vt:lpwstr>
  </property>
  <property fmtid="{D5CDD505-2E9C-101B-9397-08002B2CF9AE}" pid="20" name="sansfontoptions">
    <vt:lpwstr>Ligatures=TeX,Scale=MatchLowercase</vt:lpwstr>
  </property>
  <property fmtid="{D5CDD505-2E9C-101B-9397-08002B2CF9AE}" pid="21" name="subtitle">
    <vt:lpwstr>Дискреционное разграничение прав в Linux. Два пользователя</vt:lpwstr>
  </property>
  <property fmtid="{D5CDD505-2E9C-101B-9397-08002B2CF9AE}" pid="22" name="toc">
    <vt:lpwstr>True</vt:lpwstr>
  </property>
  <property fmtid="{D5CDD505-2E9C-101B-9397-08002B2CF9AE}" pid="23" name="toc-title">
    <vt:lpwstr>Содержание</vt:lpwstr>
  </property>
  <property fmtid="{D5CDD505-2E9C-101B-9397-08002B2CF9AE}" pid="24" name="toc_depth">
    <vt:lpwstr>2</vt:lpwstr>
  </property>
</Properties>
</file>