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Лабораторная работа № 7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Элементы криптографии. Однократное гаммирование</a:t>
            </a:r>
            <a:br/>
            <a:br/>
            <a:r>
              <a:rPr/>
              <a:t>Миленин Иван Витальевич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Список литературы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Шнайер, Б. Прикладная криптография. Протоколы, алгоритмы, исходные тексты на языке Си / Б. Шнайер. – М. : Триумф, 2002. – 816 с.</a:t>
            </a:r>
          </a:p>
          <a:p>
            <a:pPr lvl="0" indent="-342900" marL="342900">
              <a:buAutoNum type="arabicPeriod"/>
            </a:pPr>
            <a:r>
              <a:rPr/>
              <a:t>Харин, Ю.С. Математические и компьютерные основы криптологии : учебное пособие / Ю.С. Харин, В.И. Берник, Г.В. Матвеев, С.В. Агиевич. – Мн. : Новое знание, 2003. – 382 с.</a:t>
            </a:r>
          </a:p>
          <a:p>
            <a:pPr lvl="0" indent="-342900" marL="342900">
              <a:buAutoNum type="arabicPeriod"/>
            </a:pPr>
            <a:r>
              <a:rPr/>
              <a:t>Д. С. Кулябов, А. В. Королькова, М. Н. Геворкян. Информационная безопасность компьютерных сетей: лабораторные работы. // Факультет физико-математических и естественных наук. M.: РУДН, 2015. 64 с..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Освоить на практике применение режима однократного гаммирования.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Теоретическое описание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Простейшей и в то же время наиболее надёжной из всех схем шифрования является так называемая схема однократного использования, изобретение, которое чаще всего связывают с именем Г.С. Вернама.</a:t>
                </a:r>
              </a:p>
              <a:p>
                <a:pPr lvl="0" indent="0" marL="0">
                  <a:buNone/>
                </a:pPr>
                <a:r>
                  <a:rPr/>
                  <a:t>Гаммирование – это наложение (снятие) на открытые (зашифрованные) данные криптографической гаммы, т.е. последовательности элементов данных, вырабатываемых с помощью некоторого криптографического алгоритма, для получения зашифрованных (открытых) данных. С точки зрения теории криптоанализа, метод шифрования случайной однократной равновероятной гаммой той же длины, что и открытый текст, является невскрываемым. Кроме того, даже раскрыв часть сообщения, дешифровщик не сможет хоть сколько-нибудь поправить положение – информация о вскрытом участке гаммы не даёт информации об остальных её частях [1].</a:t>
                </a:r>
              </a:p>
              <a:p>
                <a:pPr lvl="0" indent="0" marL="0">
                  <a:buNone/>
                </a:pPr>
                <a:r>
                  <a:rPr/>
                  <a:t>“Наложение” гаммы – не что иное, как выполнение операции сложения по модулю 2 (xor) её элементов с элементами открытого текста. Эта операция в в математике обозначается знаком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⊕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Гаммирование является симметричным алгоритмом. Поскольку двойное прибавление одной и той же величины по модулю 2 восстанавливает исходное значение, шифрование и дешифрование выполняется одной и той же программой.</a:t>
                </a:r>
              </a:p>
              <a:p>
                <a:pPr lvl="0" indent="0" marL="0">
                  <a:buNone/>
                </a:pPr>
                <a:r>
                  <a:rPr/>
                  <a:t>К. Шенноном было доказано, что если ключ является фрагментом истинно случайной двоичной последовательности с равномерным законом распределением, причём его длина равна длине исходного сообщения, и используется этот ключ только один раз, после чего уничтожается, то такой шифр является абсолютно стойким, даже если криптоаналитик располагает неограниченным ресурсом времени и неограниченным набором вычислительных ресурсов. Действительно, противнику известно только зашифрованное сообщение , при этом все различные ключевые последовательности возможны и равновероятны, а значит, возможны и любые сообщения , т.е. криптоалгоритм не даёт никакой информации об открытом тексте [2].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Ход работы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В первую очередь оговоримся, что использовать будем среду Jupyter Notebook и язык программирования Питон. Для выполнения задания нам необходимо будет подключить библиотеки random и string. Пишем блок необходимых функций, которые и реализуют всю логику программы: функция generate_new_key принимает на вход длину требуемого ключа и возвращает случайную строку символов, что и будет являться ключом; функция hexadecimal_form возвращает шестнадцатиричный вид подаваемой на вход строки; функции single_gamming, unencrypt и compute_initial_key принимают на вход две строки и выполняют их посимвольное сложение по модулю 2 (иллюстр. [-@fig:001]).</a:t>
            </a:r>
          </a:p>
        </p:txBody>
      </p:sp>
      <p:pic>
        <p:nvPicPr>
          <p:cNvPr descr="fig:  image/report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16000"/>
            <a:ext cx="5105400" cy="224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Блок функций для расчетов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-342900" marL="342900">
              <a:buAutoNum startAt="2" type="arabicPeriod"/>
            </a:pPr>
            <a:r>
              <a:rPr/>
              <a:t>Далее пишем блок расчетов всех необходимых параметров: initial_string получает с клавиатуры входную строку (“С Новым Годом, друзья!” в нашем случае); key - начальный используемый ключ; encrypted_string - первоначальный шифротекст; new_key - случайный ключ, используемый для получения варианта шифротекста; unencrypted_new_key - вариант текста, получаемый с помощью случайного ключа и изначального шифротекста; initial_key - начальный ключ, получаемый гаммированием открытого начального текста имеющимся шифротекстом; unencrypted_initial_key - расшифрованный вычисленным исходным ключом шифротекст (иллюстр. [-@fig:002]).</a:t>
            </a:r>
          </a:p>
        </p:txBody>
      </p:sp>
      <p:pic>
        <p:nvPicPr>
          <p:cNvPr descr="fig:  image/report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36600"/>
            <a:ext cx="51054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Блок расчетов переменных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-342900" marL="342900">
              <a:buAutoNum startAt="3" type="arabicPeriod"/>
            </a:pPr>
            <a:r>
              <a:rPr/>
              <a:t>Пишем блок вывода данных для первого задания. Выводим на экран шифротекст, полученный однократным гаммированием исходной строки сгенерированным ключом (иллюстр. [-@fig:003])</a:t>
            </a:r>
          </a:p>
        </p:txBody>
      </p:sp>
      <p:pic>
        <p:nvPicPr>
          <p:cNvPr descr="fig:  image/report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511300"/>
            <a:ext cx="5105400" cy="125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Задание №1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-342900" marL="342900">
              <a:buAutoNum startAt="4" type="arabicPeriod"/>
            </a:pPr>
            <a:r>
              <a:rPr/>
              <a:t>Пишем блок вывода данных для второго задания. Выводим на экран случайный сгенерированный ключ, позволяющий вычислить один из вариантов расфишровки шифротекста, непосредственно сам вариант расшифровки, далее из шифротекста и исходной строки вычисляем и выводим исходный ключ и с его помощью выводим расшифрованный шифротекст (иллюстр. [-@fig:004])</a:t>
            </a:r>
          </a:p>
        </p:txBody>
      </p:sp>
      <p:pic>
        <p:nvPicPr>
          <p:cNvPr descr="fig:  image/report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30300"/>
            <a:ext cx="51054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Задание №2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ходе работы мы успешно на практике освоили применение режима однократного гаммирования.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Ответы на контрольные вопросы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-342900" marL="342900">
                  <a:buAutoNum type="arabicPeriod"/>
                </a:pPr>
                <a:r>
                  <a:rPr/>
                  <a:t>Поясните смысл однократного гаммирования.</a:t>
                </a:r>
              </a:p>
              <a:p>
                <a:pPr lvl="0"/>
                <a:r>
                  <a:rPr/>
                  <a:t>Гаммирование – это наложение (снятие) на открытые (зашифрованные) данные криптографической гаммы, то есть последовательности элементов данных, вырабатываемых с помощью некоторого криптографического алгоритма, для получения зашифрованных (открытых) данных. Однократное гаммирование – это когда каждый символ попарно с символом ключа складываются по модулю 2 (XOR) (обозначается знаком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⊕</m:t>
                    </m:r>
                  </m:oMath>
                </a14:m>
                <a:r>
                  <a:rPr/>
                  <a:t>).</a:t>
                </a:r>
              </a:p>
              <a:p>
                <a:pPr lvl="0" indent="-342900" marL="342900">
                  <a:buAutoNum startAt="2" type="arabicPeriod"/>
                </a:pPr>
                <a:r>
                  <a:rPr/>
                  <a:t>Перечислите недостатки однократного гаммирования.</a:t>
                </a:r>
              </a:p>
              <a:p>
                <a:pPr lvl="0"/>
                <a:r>
                  <a:rPr/>
                  <a:t>Ключ должен быть того же размера, что и сообщение, нельзя кодировать два сообщения одним ключом</a:t>
                </a:r>
              </a:p>
              <a:p>
                <a:pPr lvl="0" indent="-342900" marL="342900">
                  <a:buAutoNum startAt="3" type="arabicPeriod"/>
                </a:pPr>
                <a:r>
                  <a:rPr/>
                  <a:t>Перечислите преимущества однократного гаммирования.</a:t>
                </a:r>
              </a:p>
              <a:p>
                <a:pPr lvl="0"/>
                <a:r>
                  <a:rPr/>
                  <a:t>Невскрываемость при соблюдении требований и простота реализации.</a:t>
                </a:r>
              </a:p>
              <a:p>
                <a:pPr lvl="0" indent="-342900" marL="342900">
                  <a:buAutoNum startAt="4" type="arabicPeriod"/>
                </a:pPr>
                <a:r>
                  <a:rPr/>
                  <a:t>Почему длина открытого текста должна совпадать с длиной ключа?</a:t>
                </a:r>
              </a:p>
              <a:p>
                <a:pPr lvl="0"/>
                <a:r>
                  <a:rPr/>
                  <a:t>Потому что каждый символ сообщения должен быть закодирован попарным сложением по модулю два.</a:t>
                </a:r>
              </a:p>
              <a:p>
                <a:pPr lvl="0" indent="-342900" marL="342900">
                  <a:buAutoNum startAt="5" type="arabicPeriod"/>
                </a:pPr>
                <a:r>
                  <a:rPr/>
                  <a:t>Какая операция используется в режиме однократного гаммирования, назовите её особенности?</a:t>
                </a:r>
              </a:p>
              <a:p>
                <a:pPr lvl="0"/>
                <a:r>
                  <a:rPr/>
                  <a:t>XOR или “исключающее ИЛИ”. Сложение по модулю 2. Особенность в симметричности - операция при повторном применении дает исходный результат.</a:t>
                </a:r>
              </a:p>
              <a:p>
                <a:pPr lvl="0" indent="-342900" marL="342900">
                  <a:buAutoNum startAt="6" type="arabicPeriod"/>
                </a:pPr>
                <a:r>
                  <a:rPr/>
                  <a:t>Как по открытому тексту и ключу получить шифротекст?</a:t>
                </a:r>
              </a:p>
              <a:p>
                <a:pPr lvl="0"/>
                <a:r>
                  <a:rPr/>
                  <a:t>Сложить по модулю 2 каждый символ открытого текста и ключа.</a:t>
                </a:r>
              </a:p>
              <a:p>
                <a:pPr lvl="0" indent="-342900" marL="342900">
                  <a:buAutoNum startAt="7" type="arabicPeriod"/>
                </a:pPr>
                <a:r>
                  <a:rPr/>
                  <a:t>Как по открытому тексту и шифротексту получить ключ?</a:t>
                </a:r>
              </a:p>
              <a:p>
                <a:pPr lvl="0"/>
                <a:r>
                  <a:rPr/>
                  <a:t>Сложить по модулю 2 каждый символ открытого текста и шифротекста.</a:t>
                </a:r>
              </a:p>
              <a:p>
                <a:pPr lvl="0" indent="-342900" marL="342900">
                  <a:buAutoNum startAt="8" type="arabicPeriod"/>
                </a:pPr>
                <a:r>
                  <a:rPr/>
                  <a:t>В чем заключаются необходимые и достаточные условия абсолютной стойкости шифра?</a:t>
                </a:r>
              </a:p>
              <a:p>
                <a:pPr lvl="0" indent="-342900" marL="342900">
                  <a:buAutoNum type="arabicParenR"/>
                </a:pPr>
                <a:r>
                  <a:rPr/>
                  <a:t>случайность ключа;</a:t>
                </a:r>
              </a:p>
              <a:p>
                <a:pPr lvl="0" indent="-342900" marL="342900">
                  <a:buAutoNum type="arabicParenR"/>
                </a:pPr>
                <a:r>
                  <a:rPr/>
                  <a:t>совпадение длины ключа и сообщения;</a:t>
                </a:r>
              </a:p>
              <a:p>
                <a:pPr lvl="0" indent="-342900" marL="342900">
                  <a:buAutoNum type="arabicParenR"/>
                </a:pPr>
                <a:r>
                  <a:rPr/>
                  <a:t>однократное использование ключа.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7</dc:title>
  <dc:creator>Миленин Иван Витальевич</dc:creator>
  <cp:keywords/>
  <dcterms:created xsi:type="dcterms:W3CDTF">2022-02-21T11:55:08Z</dcterms:created>
  <dcterms:modified xsi:type="dcterms:W3CDTF">2022-02-21T11:55:08Z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class">
    <vt:lpwstr>scrreprt</vt:lpwstr>
  </property>
  <property fmtid="{D5CDD505-2E9C-101B-9397-08002B2CF9AE}" pid="3" name="fontsize">
    <vt:lpwstr>12pt</vt:lpwstr>
  </property>
  <property fmtid="{D5CDD505-2E9C-101B-9397-08002B2CF9AE}" pid="4" name="header-includes">
    <vt:lpwstr/>
  </property>
  <property fmtid="{D5CDD505-2E9C-101B-9397-08002B2CF9AE}" pid="5" name="indent">
    <vt:lpwstr>True</vt:lpwstr>
  </property>
  <property fmtid="{D5CDD505-2E9C-101B-9397-08002B2CF9AE}" pid="6" name="linestretch">
    <vt:lpwstr>1.5</vt:lpwstr>
  </property>
  <property fmtid="{D5CDD505-2E9C-101B-9397-08002B2CF9AE}" pid="7" name="lof">
    <vt:lpwstr>True</vt:lpwstr>
  </property>
  <property fmtid="{D5CDD505-2E9C-101B-9397-08002B2CF9AE}" pid="8" name="lot">
    <vt:lpwstr>True</vt:lpwstr>
  </property>
  <property fmtid="{D5CDD505-2E9C-101B-9397-08002B2CF9AE}" pid="9" name="mainfont">
    <vt:lpwstr>PT Serif</vt:lpwstr>
  </property>
  <property fmtid="{D5CDD505-2E9C-101B-9397-08002B2CF9AE}" pid="10" name="mainfontoptions">
    <vt:lpwstr>Ligatures=TeX</vt:lpwstr>
  </property>
  <property fmtid="{D5CDD505-2E9C-101B-9397-08002B2CF9AE}" pid="11" name="monofont">
    <vt:lpwstr>PT Mono</vt:lpwstr>
  </property>
  <property fmtid="{D5CDD505-2E9C-101B-9397-08002B2CF9AE}" pid="12" name="monofontoptions">
    <vt:lpwstr>Scale=MatchLowercase</vt:lpwstr>
  </property>
  <property fmtid="{D5CDD505-2E9C-101B-9397-08002B2CF9AE}" pid="13" name="papersize">
    <vt:lpwstr>a4paper</vt:lpwstr>
  </property>
  <property fmtid="{D5CDD505-2E9C-101B-9397-08002B2CF9AE}" pid="14" name="pdf-engine">
    <vt:lpwstr>lualatex</vt:lpwstr>
  </property>
  <property fmtid="{D5CDD505-2E9C-101B-9397-08002B2CF9AE}" pid="15" name="polyglossia-lang">
    <vt:lpwstr>russian</vt:lpwstr>
  </property>
  <property fmtid="{D5CDD505-2E9C-101B-9397-08002B2CF9AE}" pid="16" name="polyglossia-otherlangs">
    <vt:lpwstr>english</vt:lpwstr>
  </property>
  <property fmtid="{D5CDD505-2E9C-101B-9397-08002B2CF9AE}" pid="17" name="romanfont">
    <vt:lpwstr>PT Serif</vt:lpwstr>
  </property>
  <property fmtid="{D5CDD505-2E9C-101B-9397-08002B2CF9AE}" pid="18" name="romanfontoptions">
    <vt:lpwstr>Ligatures=TeX</vt:lpwstr>
  </property>
  <property fmtid="{D5CDD505-2E9C-101B-9397-08002B2CF9AE}" pid="19" name="sansfont">
    <vt:lpwstr>PT Sans</vt:lpwstr>
  </property>
  <property fmtid="{D5CDD505-2E9C-101B-9397-08002B2CF9AE}" pid="20" name="sansfontoptions">
    <vt:lpwstr>Ligatures=TeX,Scale=MatchLowercase</vt:lpwstr>
  </property>
  <property fmtid="{D5CDD505-2E9C-101B-9397-08002B2CF9AE}" pid="21" name="subtitle">
    <vt:lpwstr>Элементы криптографии. Однократное гаммирование</vt:lpwstr>
  </property>
  <property fmtid="{D5CDD505-2E9C-101B-9397-08002B2CF9AE}" pid="22" name="toc">
    <vt:lpwstr>True</vt:lpwstr>
  </property>
  <property fmtid="{D5CDD505-2E9C-101B-9397-08002B2CF9AE}" pid="23" name="toc-title">
    <vt:lpwstr>Содержание</vt:lpwstr>
  </property>
  <property fmtid="{D5CDD505-2E9C-101B-9397-08002B2CF9AE}" pid="24" name="toc_depth">
    <vt:lpwstr>2</vt:lpwstr>
  </property>
</Properties>
</file>