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2" Type="http://schemas.openxmlformats.org/officeDocument/2006/relationships/viewProps" Target="viewProps.xml" /><Relationship Id="rId11" Type="http://schemas.openxmlformats.org/officeDocument/2006/relationships/presProps" Target="presProps.xml" /><Relationship Id="rId1" Type="http://schemas.openxmlformats.org/officeDocument/2006/relationships/slideMaster" Target="slideMasters/slideMaster1.xml" /><Relationship Id="rId14" Type="http://schemas.openxmlformats.org/officeDocument/2006/relationships/tableStyles" Target="tableStyles.xml" /><Relationship Id="rId1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Лабораторная работа № 8</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Элементы криптографии. Шифрование (кодирование) различных исходных текстов одним ключом</a:t>
            </a:r>
            <a:br/>
            <a:br/>
            <a:r>
              <a:rPr/>
              <a:t>Миленин Иван Витальевич</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Цель работы</a:t>
            </a:r>
          </a:p>
        </p:txBody>
      </p:sp>
      <p:sp>
        <p:nvSpPr>
          <p:cNvPr id="3" name="Content Placeholder 2"/>
          <p:cNvSpPr>
            <a:spLocks noGrp="1"/>
          </p:cNvSpPr>
          <p:nvPr>
            <p:ph idx="1"/>
          </p:nvPr>
        </p:nvSpPr>
        <p:spPr/>
        <p:txBody>
          <a:bodyPr/>
          <a:lstStyle/>
          <a:p>
            <a:pPr lvl="0" indent="0" marL="0">
              <a:buNone/>
            </a:pPr>
            <a:r>
              <a:rPr/>
              <a:t>Освоить на практике применение режима однократного гаммирования на примере кодирования различных исходных текстов одним ключом.</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Теоретическое описание</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Простейшей и в то же время наиболее надёжной из всех схем шифрования является так называемая схема однократного использования, изобретение, которое чаще всего связывают с именем Г.С. Вернама.</a:t>
                </a:r>
              </a:p>
              <a:p>
                <a:pPr lvl="0" indent="0" marL="0">
                  <a:buNone/>
                </a:pPr>
                <a:r>
                  <a:rPr/>
                  <a:t>Гаммирование – это наложение (снятие) на открытые (зашифрованные) данные криптографической гаммы, т.е. последовательности элементов данных, вырабатываемых с помощью некоторого криптографического алгоритма, для получения зашифрованных (открытых) данных. С точки зрения теории криптоанализа, метод шифрования случайной однократной равновероятной гаммой той же длины, что и открытый текст, является невскрываемым. Кроме того, даже раскрыв часть сообщения, дешифровщик не сможет хоть сколько-нибудь поправить положение – информация о вскрытом участке гаммы не даёт информации об остальных её частях [1].</a:t>
                </a:r>
              </a:p>
              <a:p>
                <a:pPr lvl="0" indent="0" marL="0">
                  <a:buNone/>
                </a:pPr>
                <a:r>
                  <a:rPr/>
                  <a:t>“Наложение” гаммы – не что иное, как выполнение операции сложения по модулю 2 (xor) её элементов с элементами открытого текста. Эта операция в в математике обозначается знаком </a:t>
                </a:r>
                <a14:m>
                  <m:oMath xmlns:m="http://schemas.openxmlformats.org/officeDocument/2006/math">
                    <m:r>
                      <m:rPr>
                        <m:sty m:val="p"/>
                      </m:rPr>
                      <m:t>⊕</m:t>
                    </m:r>
                  </m:oMath>
                </a14:m>
                <a:r>
                  <a:rPr/>
                  <a:t>.</a:t>
                </a:r>
              </a:p>
              <a:p>
                <a:pPr lvl="0" indent="0" marL="0">
                  <a:buNone/>
                </a:pPr>
                <a:r>
                  <a:rPr/>
                  <a:t>Гаммирование является симметричным алгоритмом. Поскольку двойное прибавление одной и той же величины по модулю 2 восстанавливает исходное значение, шифрование и дешифрование выполняется одной и той же программой.</a:t>
                </a:r>
              </a:p>
              <a:p>
                <a:pPr lvl="0" indent="0" marL="0">
                  <a:buNone/>
                </a:pPr>
                <a:r>
                  <a:rPr/>
                  <a:t>К. Шенноном было доказано, что если ключ является фрагментом истинно случайной двоичной последовательности с равномерным законом распределением, причём его длина равна длине исходного сообщения, и используется этот ключ только один раз, после чего уничтожается, то такой шифр является абсолютно стойким, даже если криптоаналитик располагает неограниченным ресурсом времени и неограниченным набором вычислительных ресурсов. Действительно, противнику известно только зашифрованное сообщение , при этом все различные ключевые последовательности возможны и равновероятны, а значит, возможны и любые сообщения , т.е. криптоалгоритм не даёт никакой информации об открытом тексте [2].</a:t>
                </a:r>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Ход работы</a:t>
            </a:r>
          </a:p>
        </p:txBody>
      </p:sp>
      <p:sp>
        <p:nvSpPr>
          <p:cNvPr id="4" name="Text Placeholder 3"/>
          <p:cNvSpPr>
            <a:spLocks noGrp="1"/>
          </p:cNvSpPr>
          <p:nvPr>
            <p:ph idx="2" sz="half" type="body"/>
          </p:nvPr>
        </p:nvSpPr>
        <p:spPr/>
        <p:txBody>
          <a:bodyPr/>
          <a:lstStyle/>
          <a:p>
            <a:pPr lvl="0" indent="-342900" marL="342900">
              <a:buAutoNum type="arabicPeriod"/>
            </a:pPr>
            <a:r>
              <a:rPr/>
              <a:t>В первую очередь оговоримся, что использовать будем среду Jupyter Notebook и язык программирования Питон. Для выполнения задания нам необходимо будет подключить библиотеки random и string. Пишем блок необходимых функций, которые и реализуют всю логику программы: функция generate_new_key принимает на вход длину требуемого ключа и возвращает случайную строку символов, что и будет являться ключом; функция hexadecimal_form возвращает шестнадцатиричный вид подаваемой на вход строки; функция gamming будет выполнять основную роль - она выполняет непосредственно однократное гаммирование подаваемой строки с помощью ключа, передаваемого вторым аргументом (иллюстр. [-@fig:001]).</a:t>
            </a:r>
          </a:p>
        </p:txBody>
      </p:sp>
      <p:pic>
        <p:nvPicPr>
          <p:cNvPr descr="fig:  image/report/1.png" id="0" name="Picture 1"/>
          <p:cNvPicPr>
            <a:picLocks noGrp="1" noChangeAspect="1"/>
          </p:cNvPicPr>
          <p:nvPr/>
        </p:nvPicPr>
        <p:blipFill>
          <a:blip r:embed="rId2"/>
          <a:stretch>
            <a:fillRect/>
          </a:stretch>
        </p:blipFill>
        <p:spPr bwMode="auto">
          <a:xfrm>
            <a:off x="3568700" y="1257300"/>
            <a:ext cx="5105400" cy="17653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Блок функций для дальнейшего криптоанализа</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342900" marL="342900">
              <a:buAutoNum startAt="2" type="arabicPeriod"/>
            </a:pPr>
            <a:r>
              <a:rPr/>
              <a:t>Теперь пишем блок обработки данных. Тут вводим переменные P1 и P2 для исходных текстов, переменную key для используемого ключа, C1 и С2 для шифротекстов P1 и Р2 соответственно, переменную crypto_sum для результата гаммирования двух шифротекстов между собой (иллюстр. [-@fig:002]).</a:t>
            </a:r>
          </a:p>
        </p:txBody>
      </p:sp>
      <p:pic>
        <p:nvPicPr>
          <p:cNvPr descr="fig:  image/report/2.png" id="0" name="Picture 1"/>
          <p:cNvPicPr>
            <a:picLocks noGrp="1" noChangeAspect="1"/>
          </p:cNvPicPr>
          <p:nvPr/>
        </p:nvPicPr>
        <p:blipFill>
          <a:blip r:embed="rId2"/>
          <a:stretch>
            <a:fillRect/>
          </a:stretch>
        </p:blipFill>
        <p:spPr bwMode="auto">
          <a:xfrm>
            <a:off x="3568700" y="698500"/>
            <a:ext cx="5105400" cy="2882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Блок обработки данных и вывода требуемых значений</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342900" marL="342900">
                  <a:buAutoNum startAt="3" type="arabicPeriod"/>
                </a:pPr>
                <a:r>
                  <a:rPr/>
                  <a:t>После запуска программы видим два исходных текста и ключ в символьной и шестнадцатиричной формах. После нам выводится оба шифротекста, получаемых гаммированием исходных текстов P1 и Р2 одним известным ключом key. Далее видим вычисляемые тексты Р1 и Р2 (иллюстр. [-@fig:003]). Вычисляются они с помощью суммы по модулю 2 обеих шифровок и одного из исходных текстов в соответствии с формулой: </a:t>
                </a:r>
                <a14:m>
                  <m:oMath xmlns:m="http://schemas.openxmlformats.org/officeDocument/2006/math">
                    <m:sSub>
                      <m:e>
                        <m:r>
                          <m:t>C</m:t>
                        </m:r>
                      </m:e>
                      <m:sub>
                        <m:r>
                          <m:t>1</m:t>
                        </m:r>
                      </m:sub>
                    </m:sSub>
                    <m:r>
                      <m:rPr>
                        <m:sty m:val="p"/>
                      </m:rPr>
                      <m:t>⊕</m:t>
                    </m:r>
                    <m:sSub>
                      <m:e>
                        <m:r>
                          <m:t>C</m:t>
                        </m:r>
                      </m:e>
                      <m:sub>
                        <m:r>
                          <m:t>2</m:t>
                        </m:r>
                      </m:sub>
                    </m:sSub>
                    <m:r>
                      <m:rPr>
                        <m:sty m:val="p"/>
                      </m:rPr>
                      <m:t>⊕</m:t>
                    </m:r>
                    <m:sSub>
                      <m:e>
                        <m:r>
                          <m:t>P</m:t>
                        </m:r>
                      </m:e>
                      <m:sub>
                        <m:r>
                          <m:t>1</m:t>
                        </m:r>
                      </m:sub>
                    </m:sSub>
                    <m:r>
                      <m:rPr>
                        <m:sty m:val="p"/>
                      </m:rPr>
                      <m:t>=</m:t>
                    </m:r>
                    <m:sSub>
                      <m:e>
                        <m:r>
                          <m:t>P</m:t>
                        </m:r>
                      </m:e>
                      <m:sub>
                        <m:r>
                          <m:t>1</m:t>
                        </m:r>
                      </m:sub>
                    </m:sSub>
                    <m:r>
                      <m:rPr>
                        <m:sty m:val="p"/>
                      </m:rPr>
                      <m:t>⊕</m:t>
                    </m:r>
                    <m:sSub>
                      <m:e>
                        <m:r>
                          <m:t>P</m:t>
                        </m:r>
                      </m:e>
                      <m:sub>
                        <m:r>
                          <m:t>2</m:t>
                        </m:r>
                      </m:sub>
                    </m:sSub>
                    <m:r>
                      <m:rPr>
                        <m:sty m:val="p"/>
                      </m:rPr>
                      <m:t>⊕</m:t>
                    </m:r>
                    <m:sSub>
                      <m:e>
                        <m:r>
                          <m:t>P</m:t>
                        </m:r>
                      </m:e>
                      <m:sub>
                        <m:r>
                          <m:t>1</m:t>
                        </m:r>
                      </m:sub>
                    </m:sSub>
                    <m:r>
                      <m:rPr>
                        <m:sty m:val="p"/>
                      </m:rPr>
                      <m:t>=</m:t>
                    </m:r>
                    <m:sSub>
                      <m:e>
                        <m:r>
                          <m:t>P</m:t>
                        </m:r>
                      </m:e>
                      <m:sub>
                        <m:r>
                          <m:t>2</m:t>
                        </m:r>
                      </m:sub>
                    </m:sSub>
                  </m:oMath>
                </a14:m>
                <a:r>
                  <a:rPr/>
                  <a:t>. Таким образом, зная шифротексты и хотя бы часть одного из исходных текстов, можно расшифровать оба исходных текста.</a:t>
                </a:r>
              </a:p>
            </p:txBody>
          </p:sp>
        </mc:Choice>
      </mc:AlternateContent>
      <p:pic>
        <p:nvPicPr>
          <p:cNvPr descr="fig:  image/report/3.png" id="0" name="Picture 1"/>
          <p:cNvPicPr>
            <a:picLocks noGrp="1" noChangeAspect="1"/>
          </p:cNvPicPr>
          <p:nvPr/>
        </p:nvPicPr>
        <p:blipFill>
          <a:blip r:embed="rId2"/>
          <a:stretch>
            <a:fillRect/>
          </a:stretch>
        </p:blipFill>
        <p:spPr bwMode="auto">
          <a:xfrm>
            <a:off x="3568700" y="825500"/>
            <a:ext cx="5105400" cy="2628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Вывод значений и результат работы</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Выводы</a:t>
            </a:r>
          </a:p>
        </p:txBody>
      </p:sp>
      <p:sp>
        <p:nvSpPr>
          <p:cNvPr id="3" name="Content Placeholder 2"/>
          <p:cNvSpPr>
            <a:spLocks noGrp="1"/>
          </p:cNvSpPr>
          <p:nvPr>
            <p:ph idx="1"/>
          </p:nvPr>
        </p:nvSpPr>
        <p:spPr/>
        <p:txBody>
          <a:bodyPr/>
          <a:lstStyle/>
          <a:p>
            <a:pPr lvl="0" indent="0" marL="0">
              <a:buNone/>
            </a:pPr>
            <a:r>
              <a:rPr/>
              <a:t>В ходе работы мы успешно на практике освоили применение режима однократного гаммирования на примере кодирования различных исходных текстов одним ключом.</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Ответы на контрольные вопросы</a:t>
            </a:r>
          </a:p>
        </p:txBody>
      </p:sp>
      <p:sp>
        <p:nvSpPr>
          <p:cNvPr id="3" name="Content Placeholder 2"/>
          <p:cNvSpPr>
            <a:spLocks noGrp="1"/>
          </p:cNvSpPr>
          <p:nvPr>
            <p:ph idx="1"/>
          </p:nvPr>
        </p:nvSpPr>
        <p:spPr/>
        <p:txBody>
          <a:bodyPr/>
          <a:lstStyle/>
          <a:p>
            <a:pPr lvl="0" indent="-342900" marL="342900">
              <a:buAutoNum type="arabicPeriod"/>
            </a:pPr>
            <a:r>
              <a:rPr/>
              <a:t>Как, зная один из текстов (P1 или P2), определить другой, не зная при этом ключа?</a:t>
            </a:r>
          </a:p>
          <a:p>
            <a:pPr lvl="0"/>
            <a:r>
              <a:rPr/>
              <a:t>Для этого необходимо прогаммировать один шифротекст вторым, а после прогаммировать результат одним из исходных текстов. Таким образом мы получим другой исходный текст.</a:t>
            </a:r>
          </a:p>
          <a:p>
            <a:pPr lvl="0" indent="-342900" marL="342900">
              <a:buAutoNum startAt="2" type="arabicPeriod"/>
            </a:pPr>
            <a:r>
              <a:rPr/>
              <a:t>Что будет при повторном использовании ключа при шифровании текста?</a:t>
            </a:r>
          </a:p>
          <a:p>
            <a:pPr lvl="0"/>
            <a:r>
              <a:rPr/>
              <a:t>Если речь о разных текстах, то мы создадим пару взаимосвязанных текстов, которые будут подвержены риску взлома при компроментации одного из исходных текстов. Если же речь об одном тексте, то мы из шифрованного текста обратно получим исходный нешифрованный.</a:t>
            </a:r>
          </a:p>
          <a:p>
            <a:pPr lvl="0" indent="-342900" marL="342900">
              <a:buAutoNum startAt="3" type="arabicPeriod"/>
            </a:pPr>
            <a:r>
              <a:rPr/>
              <a:t>Как реализуется режим шифрования однократного гаммирования одним ключом двух открытых текстов?</a:t>
            </a:r>
          </a:p>
          <a:p>
            <a:pPr lvl="0"/>
            <a:r>
              <a:rPr/>
              <a:t>Поочередно гаммируем каждый текст одним ключом.</a:t>
            </a:r>
          </a:p>
          <a:p>
            <a:pPr lvl="0" indent="-342900" marL="342900">
              <a:buAutoNum startAt="4" type="arabicPeriod"/>
            </a:pPr>
            <a:r>
              <a:rPr/>
              <a:t>Перечислите недостатки шифрования одним ключом двух открытых текстов.</a:t>
            </a:r>
          </a:p>
          <a:p>
            <a:pPr lvl="0"/>
            <a:r>
              <a:rPr/>
              <a:t>Подверженность взлому, шифр становится абсолютно вскрываемым. При утечке же хотя бы части одного из исходных текстов злоумышленник сможет расшифровать все тексты.</a:t>
            </a:r>
          </a:p>
          <a:p>
            <a:pPr lvl="0" indent="-342900" marL="342900">
              <a:buAutoNum startAt="5" type="arabicPeriod"/>
            </a:pPr>
            <a:r>
              <a:rPr/>
              <a:t>Перечислите преимущества шифрования одним ключом двух открытых текстов.</a:t>
            </a:r>
          </a:p>
          <a:p>
            <a:pPr lvl="0"/>
            <a:r>
              <a:rPr/>
              <a:t>Можно сократить издержки по доставке ключей сторонам, либо вообще исключить их, если ключ использовать все время.</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Список литературы</a:t>
            </a:r>
          </a:p>
        </p:txBody>
      </p:sp>
      <p:sp>
        <p:nvSpPr>
          <p:cNvPr id="3" name="Content Placeholder 2"/>
          <p:cNvSpPr>
            <a:spLocks noGrp="1"/>
          </p:cNvSpPr>
          <p:nvPr>
            <p:ph idx="1"/>
          </p:nvPr>
        </p:nvSpPr>
        <p:spPr/>
        <p:txBody>
          <a:bodyPr/>
          <a:lstStyle/>
          <a:p>
            <a:pPr lvl="0" indent="-342900" marL="342900">
              <a:buAutoNum type="arabicPeriod"/>
            </a:pPr>
            <a:r>
              <a:rPr/>
              <a:t>Шнайер, Б. Прикладная криптография. Протоколы, алгоритмы, исходные тексты на языке Си / Б. Шнайер. – М. : Триумф, 2002. – 816 с.</a:t>
            </a:r>
          </a:p>
          <a:p>
            <a:pPr lvl="0" indent="-342900" marL="342900">
              <a:buAutoNum type="arabicPeriod"/>
            </a:pPr>
            <a:r>
              <a:rPr/>
              <a:t>Харин, Ю.С. Математические и компьютерные основы криптологии : учебное пособие / Ю.С. Харин, В.И. Берник, Г.В. Матвеев, С.В. Агиевич. – Мн. : Новое знание, 2003. – 382 с.</a:t>
            </a:r>
          </a:p>
          <a:p>
            <a:pPr lvl="0" indent="-342900" marL="342900">
              <a:buAutoNum type="arabicPeriod"/>
            </a:pPr>
            <a:r>
              <a:rPr/>
              <a:t>Д. С. Кулябов, А. В. Королькова, М. Н. Геворкян. Информационная безопасность компьютерных сетей: лабораторные работы. // Факультет физико-математических и естественных наук. M.: РУДН, 2015. 64 с..</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Лабораторная работа № 8</dc:title>
  <dc:creator>Миленин Иван Витальевич</dc:creator>
  <cp:keywords/>
  <dcterms:created xsi:type="dcterms:W3CDTF">2022-02-21T12:04:00Z</dcterms:created>
  <dcterms:modified xsi:type="dcterms:W3CDTF">2022-02-21T12:04:00Z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class">
    <vt:lpwstr>scrreprt</vt:lpwstr>
  </property>
  <property fmtid="{D5CDD505-2E9C-101B-9397-08002B2CF9AE}" pid="3" name="fontsize">
    <vt:lpwstr>12pt</vt:lpwstr>
  </property>
  <property fmtid="{D5CDD505-2E9C-101B-9397-08002B2CF9AE}" pid="4" name="header-includes">
    <vt:lpwstr/>
  </property>
  <property fmtid="{D5CDD505-2E9C-101B-9397-08002B2CF9AE}" pid="5" name="indent">
    <vt:lpwstr>True</vt:lpwstr>
  </property>
  <property fmtid="{D5CDD505-2E9C-101B-9397-08002B2CF9AE}" pid="6" name="linestretch">
    <vt:lpwstr>1.5</vt:lpwstr>
  </property>
  <property fmtid="{D5CDD505-2E9C-101B-9397-08002B2CF9AE}" pid="7" name="lof">
    <vt:lpwstr>True</vt:lpwstr>
  </property>
  <property fmtid="{D5CDD505-2E9C-101B-9397-08002B2CF9AE}" pid="8" name="lot">
    <vt:lpwstr>True</vt:lpwstr>
  </property>
  <property fmtid="{D5CDD505-2E9C-101B-9397-08002B2CF9AE}" pid="9" name="mainfont">
    <vt:lpwstr>PT Serif</vt:lpwstr>
  </property>
  <property fmtid="{D5CDD505-2E9C-101B-9397-08002B2CF9AE}" pid="10" name="mainfontoptions">
    <vt:lpwstr>Ligatures=TeX</vt:lpwstr>
  </property>
  <property fmtid="{D5CDD505-2E9C-101B-9397-08002B2CF9AE}" pid="11" name="monofont">
    <vt:lpwstr>PT Mono</vt:lpwstr>
  </property>
  <property fmtid="{D5CDD505-2E9C-101B-9397-08002B2CF9AE}" pid="12" name="monofontoptions">
    <vt:lpwstr>Scale=MatchLowercase</vt:lpwstr>
  </property>
  <property fmtid="{D5CDD505-2E9C-101B-9397-08002B2CF9AE}" pid="13" name="papersize">
    <vt:lpwstr>a4paper</vt:lpwstr>
  </property>
  <property fmtid="{D5CDD505-2E9C-101B-9397-08002B2CF9AE}" pid="14" name="pdf-engine">
    <vt:lpwstr>lualatex</vt:lpwstr>
  </property>
  <property fmtid="{D5CDD505-2E9C-101B-9397-08002B2CF9AE}" pid="15" name="polyglossia-lang">
    <vt:lpwstr>russian</vt:lpwstr>
  </property>
  <property fmtid="{D5CDD505-2E9C-101B-9397-08002B2CF9AE}" pid="16" name="polyglossia-otherlangs">
    <vt:lpwstr>english</vt:lpwstr>
  </property>
  <property fmtid="{D5CDD505-2E9C-101B-9397-08002B2CF9AE}" pid="17" name="romanfont">
    <vt:lpwstr>PT Serif</vt:lpwstr>
  </property>
  <property fmtid="{D5CDD505-2E9C-101B-9397-08002B2CF9AE}" pid="18" name="romanfontoptions">
    <vt:lpwstr>Ligatures=TeX</vt:lpwstr>
  </property>
  <property fmtid="{D5CDD505-2E9C-101B-9397-08002B2CF9AE}" pid="19" name="sansfont">
    <vt:lpwstr>PT Sans</vt:lpwstr>
  </property>
  <property fmtid="{D5CDD505-2E9C-101B-9397-08002B2CF9AE}" pid="20" name="sansfontoptions">
    <vt:lpwstr>Ligatures=TeX,Scale=MatchLowercase</vt:lpwstr>
  </property>
  <property fmtid="{D5CDD505-2E9C-101B-9397-08002B2CF9AE}" pid="21" name="subtitle">
    <vt:lpwstr>Элементы криптографии. Шифрование (кодирование) различных исходных текстов одним ключом</vt:lpwstr>
  </property>
  <property fmtid="{D5CDD505-2E9C-101B-9397-08002B2CF9AE}" pid="22" name="toc">
    <vt:lpwstr>True</vt:lpwstr>
  </property>
  <property fmtid="{D5CDD505-2E9C-101B-9397-08002B2CF9AE}" pid="23" name="toc-title">
    <vt:lpwstr>Содержание</vt:lpwstr>
  </property>
  <property fmtid="{D5CDD505-2E9C-101B-9397-08002B2CF9AE}" pid="24" name="toc_depth">
    <vt:lpwstr>2</vt:lpwstr>
  </property>
</Properties>
</file>