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5" r:id="rId15"/>
    <p:sldId id="276" r:id="rId1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ChitraOMJ" panose="00000400000000000000" pitchFamily="2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Lato Light" panose="020B0604020202020204" pitchFamily="34" charset="0"/>
      <p:regular r:id="rId27"/>
      <p:italic r:id="rId28"/>
    </p:embeddedFont>
    <p:embeddedFont>
      <p:font typeface="Nunito Light" panose="020B0604020202020204" pitchFamily="2" charset="0"/>
      <p:regular r:id="rId29"/>
      <p:italic r:id="rId30"/>
    </p:embeddedFont>
    <p:embeddedFont>
      <p:font typeface="Solway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9594"/>
    <a:srgbClr val="698358"/>
    <a:srgbClr val="000000"/>
    <a:srgbClr val="DCD8C9"/>
    <a:srgbClr val="FAF1E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009E01-EA19-4E60-900C-3A475E25E7F5}">
  <a:tblStyle styleId="{12009E01-EA19-4E60-900C-3A475E25E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7439F6-797E-4EE5-9C75-3D59232FF8C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ac393b13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ac393b13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ac393b13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ac393b13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ae0c419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ae0c419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ae0c4196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ae0c4196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5ae0c41961_0_27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5ae0c41961_0_27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9f12d48f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9f12d48f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9f12d48f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9f12d48f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9f12d48f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9f12d48f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9f12d48f9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9f12d48f9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9f12d48f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9f12d48f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ac393b1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ac393b1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ac393b13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ac393b13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ac393b13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ac393b13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921100" y="1349931"/>
            <a:ext cx="4507800" cy="18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921100" y="3195606"/>
            <a:ext cx="4507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886075" y="805450"/>
            <a:ext cx="2937900" cy="36585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4102325" y="828003"/>
            <a:ext cx="4222800" cy="11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02325" y="1928703"/>
            <a:ext cx="42228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11"/>
          <p:cNvSpPr>
            <a:spLocks noGrp="1"/>
          </p:cNvSpPr>
          <p:nvPr>
            <p:ph type="pic" idx="2"/>
          </p:nvPr>
        </p:nvSpPr>
        <p:spPr>
          <a:xfrm flipH="1">
            <a:off x="969875" y="742525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hasCustomPrompt="1"/>
          </p:nvPr>
        </p:nvSpPr>
        <p:spPr>
          <a:xfrm>
            <a:off x="1463300" y="1326503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 hasCustomPrompt="1"/>
          </p:nvPr>
        </p:nvSpPr>
        <p:spPr>
          <a:xfrm>
            <a:off x="4075013" y="1326450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3" hasCustomPrompt="1"/>
          </p:nvPr>
        </p:nvSpPr>
        <p:spPr>
          <a:xfrm>
            <a:off x="6686846" y="1326500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4" hasCustomPrompt="1"/>
          </p:nvPr>
        </p:nvSpPr>
        <p:spPr>
          <a:xfrm>
            <a:off x="1463300" y="2963503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5" hasCustomPrompt="1"/>
          </p:nvPr>
        </p:nvSpPr>
        <p:spPr>
          <a:xfrm>
            <a:off x="4075075" y="2963503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6" hasCustomPrompt="1"/>
          </p:nvPr>
        </p:nvSpPr>
        <p:spPr>
          <a:xfrm>
            <a:off x="6686850" y="2963503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715100" y="2025063"/>
            <a:ext cx="24804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3326875" y="2025063"/>
            <a:ext cx="24804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9"/>
          </p:nvPr>
        </p:nvSpPr>
        <p:spPr>
          <a:xfrm>
            <a:off x="5938650" y="2025063"/>
            <a:ext cx="24804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3"/>
          </p:nvPr>
        </p:nvSpPr>
        <p:spPr>
          <a:xfrm>
            <a:off x="715100" y="3678825"/>
            <a:ext cx="24804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4"/>
          </p:nvPr>
        </p:nvSpPr>
        <p:spPr>
          <a:xfrm>
            <a:off x="3326875" y="3678825"/>
            <a:ext cx="24804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5"/>
          </p:nvPr>
        </p:nvSpPr>
        <p:spPr>
          <a:xfrm>
            <a:off x="5938650" y="3678825"/>
            <a:ext cx="24804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872400" y="1997450"/>
            <a:ext cx="23364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872400" y="2377440"/>
            <a:ext cx="23364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3403800" y="2377440"/>
            <a:ext cx="23364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935200" y="2377440"/>
            <a:ext cx="23364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5"/>
          </p:nvPr>
        </p:nvSpPr>
        <p:spPr>
          <a:xfrm>
            <a:off x="3403800" y="1997450"/>
            <a:ext cx="23364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6"/>
          </p:nvPr>
        </p:nvSpPr>
        <p:spPr>
          <a:xfrm>
            <a:off x="5935200" y="1997450"/>
            <a:ext cx="23364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766500" y="1681322"/>
            <a:ext cx="365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2"/>
          </p:nvPr>
        </p:nvSpPr>
        <p:spPr>
          <a:xfrm>
            <a:off x="766500" y="2048256"/>
            <a:ext cx="3654300" cy="8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3"/>
          </p:nvPr>
        </p:nvSpPr>
        <p:spPr>
          <a:xfrm>
            <a:off x="4723197" y="2048256"/>
            <a:ext cx="3654300" cy="8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4"/>
          </p:nvPr>
        </p:nvSpPr>
        <p:spPr>
          <a:xfrm>
            <a:off x="766500" y="3627120"/>
            <a:ext cx="3654300" cy="8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5"/>
          </p:nvPr>
        </p:nvSpPr>
        <p:spPr>
          <a:xfrm>
            <a:off x="4723197" y="3627120"/>
            <a:ext cx="3654300" cy="8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766500" y="3256917"/>
            <a:ext cx="365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4723193" y="1681322"/>
            <a:ext cx="365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4723193" y="3256917"/>
            <a:ext cx="365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1"/>
          </p:nvPr>
        </p:nvSpPr>
        <p:spPr>
          <a:xfrm>
            <a:off x="769425" y="2052591"/>
            <a:ext cx="2375700" cy="89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2"/>
          </p:nvPr>
        </p:nvSpPr>
        <p:spPr>
          <a:xfrm>
            <a:off x="3384149" y="2052591"/>
            <a:ext cx="2375700" cy="89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3"/>
          </p:nvPr>
        </p:nvSpPr>
        <p:spPr>
          <a:xfrm>
            <a:off x="5998874" y="2052591"/>
            <a:ext cx="2375700" cy="89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4"/>
          </p:nvPr>
        </p:nvSpPr>
        <p:spPr>
          <a:xfrm>
            <a:off x="769425" y="3624883"/>
            <a:ext cx="2375700" cy="89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5"/>
          </p:nvPr>
        </p:nvSpPr>
        <p:spPr>
          <a:xfrm>
            <a:off x="3384149" y="3624883"/>
            <a:ext cx="2375700" cy="89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6"/>
          </p:nvPr>
        </p:nvSpPr>
        <p:spPr>
          <a:xfrm>
            <a:off x="5998874" y="3624883"/>
            <a:ext cx="2375700" cy="89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7"/>
          </p:nvPr>
        </p:nvSpPr>
        <p:spPr>
          <a:xfrm>
            <a:off x="764450" y="1416574"/>
            <a:ext cx="2375700" cy="73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8"/>
          </p:nvPr>
        </p:nvSpPr>
        <p:spPr>
          <a:xfrm>
            <a:off x="3384149" y="1416574"/>
            <a:ext cx="2375700" cy="73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9"/>
          </p:nvPr>
        </p:nvSpPr>
        <p:spPr>
          <a:xfrm>
            <a:off x="6003850" y="1416574"/>
            <a:ext cx="2375700" cy="73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ubTitle" idx="13"/>
          </p:nvPr>
        </p:nvSpPr>
        <p:spPr>
          <a:xfrm>
            <a:off x="764450" y="2990399"/>
            <a:ext cx="2375700" cy="73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4"/>
          </p:nvPr>
        </p:nvSpPr>
        <p:spPr>
          <a:xfrm>
            <a:off x="3384149" y="2990399"/>
            <a:ext cx="2375700" cy="73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5"/>
          </p:nvPr>
        </p:nvSpPr>
        <p:spPr>
          <a:xfrm>
            <a:off x="6003850" y="2990399"/>
            <a:ext cx="2375700" cy="73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/>
          <p:nvPr/>
        </p:nvSpPr>
        <p:spPr>
          <a:xfrm rot="8354448" flipH="1">
            <a:off x="7598673" y="3276611"/>
            <a:ext cx="1646712" cy="1410613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 hasCustomPrompt="1"/>
          </p:nvPr>
        </p:nvSpPr>
        <p:spPr>
          <a:xfrm>
            <a:off x="1237450" y="3375977"/>
            <a:ext cx="3459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1237450" y="4082000"/>
            <a:ext cx="3459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 idx="2" hasCustomPrompt="1"/>
          </p:nvPr>
        </p:nvSpPr>
        <p:spPr>
          <a:xfrm>
            <a:off x="1237450" y="616325"/>
            <a:ext cx="3459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3"/>
          </p:nvPr>
        </p:nvSpPr>
        <p:spPr>
          <a:xfrm>
            <a:off x="1237450" y="1322348"/>
            <a:ext cx="3459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 idx="4" hasCustomPrompt="1"/>
          </p:nvPr>
        </p:nvSpPr>
        <p:spPr>
          <a:xfrm>
            <a:off x="1237450" y="1996151"/>
            <a:ext cx="3459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5"/>
          </p:nvPr>
        </p:nvSpPr>
        <p:spPr>
          <a:xfrm>
            <a:off x="1237450" y="2702174"/>
            <a:ext cx="3459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>
            <a:spLocks noGrp="1"/>
          </p:cNvSpPr>
          <p:nvPr>
            <p:ph type="pic" idx="6"/>
          </p:nvPr>
        </p:nvSpPr>
        <p:spPr>
          <a:xfrm>
            <a:off x="4788628" y="758100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50" name="Google Shape;150;p21"/>
          <p:cNvSpPr/>
          <p:nvPr/>
        </p:nvSpPr>
        <p:spPr>
          <a:xfrm rot="-2700000" flipH="1">
            <a:off x="-108152" y="15211"/>
            <a:ext cx="1646491" cy="1410423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/>
          </p:nvPr>
        </p:nvSpPr>
        <p:spPr>
          <a:xfrm>
            <a:off x="719975" y="79445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1"/>
          </p:nvPr>
        </p:nvSpPr>
        <p:spPr>
          <a:xfrm>
            <a:off x="715100" y="1905375"/>
            <a:ext cx="42939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22"/>
          <p:cNvSpPr>
            <a:spLocks noGrp="1"/>
          </p:cNvSpPr>
          <p:nvPr>
            <p:ph type="pic" idx="2"/>
          </p:nvPr>
        </p:nvSpPr>
        <p:spPr>
          <a:xfrm>
            <a:off x="5312500" y="758100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57" name="Google Shape;157;p22"/>
          <p:cNvSpPr txBox="1"/>
          <p:nvPr/>
        </p:nvSpPr>
        <p:spPr>
          <a:xfrm>
            <a:off x="715100" y="3491950"/>
            <a:ext cx="4293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/>
          <p:nvPr/>
        </p:nvSpPr>
        <p:spPr>
          <a:xfrm rot="-8949341">
            <a:off x="8086760" y="2875915"/>
            <a:ext cx="1646315" cy="1410273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/>
          <p:nvPr/>
        </p:nvSpPr>
        <p:spPr>
          <a:xfrm rot="-1850659" flipH="1">
            <a:off x="156460" y="232240"/>
            <a:ext cx="1646315" cy="1410273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213138" y="2425366"/>
            <a:ext cx="3183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057838" y="1735966"/>
            <a:ext cx="1338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4935063" y="757497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7040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-10555404" flipH="1">
            <a:off x="7146420" y="3779165"/>
            <a:ext cx="1646235" cy="1410205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290763" y="1991200"/>
            <a:ext cx="29076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4945638" y="1991200"/>
            <a:ext cx="29076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0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lway"/>
              <a:buNone/>
              <a:defRPr sz="24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290763" y="2376625"/>
            <a:ext cx="2907600" cy="14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4945638" y="2376625"/>
            <a:ext cx="2907600" cy="14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rot="-10042914">
            <a:off x="8353111" y="2139594"/>
            <a:ext cx="1646050" cy="1410046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0" y="668725"/>
            <a:ext cx="3139800" cy="10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0" y="1938575"/>
            <a:ext cx="3139800" cy="25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1158825" y="762125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45" name="Google Shape;45;p7"/>
          <p:cNvSpPr/>
          <p:nvPr/>
        </p:nvSpPr>
        <p:spPr>
          <a:xfrm rot="-10204363">
            <a:off x="8339158" y="2908709"/>
            <a:ext cx="1646100" cy="1410089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 flipH="1"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/>
          <p:nvPr/>
        </p:nvSpPr>
        <p:spPr>
          <a:xfrm>
            <a:off x="227100" y="213300"/>
            <a:ext cx="8689800" cy="4716900"/>
          </a:xfrm>
          <a:prstGeom prst="round2DiagRect">
            <a:avLst>
              <a:gd name="adj1" fmla="val 25740"/>
              <a:gd name="adj2" fmla="val 0"/>
            </a:avLst>
          </a:prstGeom>
          <a:solidFill>
            <a:schemeClr val="lt2">
              <a:alpha val="81880"/>
            </a:schemeClr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lway"/>
              <a:buNone/>
              <a:defRPr sz="3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ctrTitle"/>
          </p:nvPr>
        </p:nvSpPr>
        <p:spPr>
          <a:xfrm>
            <a:off x="4072801" y="1333346"/>
            <a:ext cx="4507800" cy="18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698358"/>
                </a:solidFill>
              </a:rPr>
              <a:t>Business Idea :</a:t>
            </a:r>
            <a:br>
              <a:rPr lang="en-US" sz="3600" b="1" dirty="0"/>
            </a:br>
            <a:r>
              <a:rPr lang="en-US" sz="3600" b="1" dirty="0"/>
              <a:t>Seasonal Farming  </a:t>
            </a:r>
            <a:br>
              <a:rPr lang="en-US" sz="3600" b="1" dirty="0"/>
            </a:br>
            <a:endParaRPr sz="3600" dirty="0"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1"/>
          </p:nvPr>
        </p:nvSpPr>
        <p:spPr>
          <a:xfrm>
            <a:off x="3932101" y="2792501"/>
            <a:ext cx="4507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Presented to: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lway" panose="020B0604020202020204" charset="0"/>
              </a:rPr>
              <a:t>Pijush Kumar Sarkar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lway" panose="020B0604020202020204" charset="0"/>
              </a:rPr>
              <a:t>Lecturer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lway" panose="020B0604020202020204" charset="0"/>
              </a:rPr>
              <a:t>Department of Computer Science &amp;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" dirty="0">
              <a:latin typeface="Solway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lway" panose="020B0604020202020204" charset="0"/>
              </a:rPr>
              <a:t>Uttara University</a:t>
            </a:r>
            <a:endParaRPr dirty="0">
              <a:latin typeface="Solway" panose="020B0604020202020204" charset="0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745375" y="679500"/>
            <a:ext cx="2937900" cy="36585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28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23232" r="23232"/>
          <a:stretch/>
        </p:blipFill>
        <p:spPr>
          <a:xfrm>
            <a:off x="886075" y="805450"/>
            <a:ext cx="2937900" cy="36585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cxnSp>
        <p:nvCxnSpPr>
          <p:cNvPr id="180" name="Google Shape;180;p28"/>
          <p:cNvCxnSpPr/>
          <p:nvPr/>
        </p:nvCxnSpPr>
        <p:spPr>
          <a:xfrm>
            <a:off x="5270851" y="4120670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8"/>
          <p:cNvSpPr/>
          <p:nvPr/>
        </p:nvSpPr>
        <p:spPr>
          <a:xfrm rot="10664486" flipH="1">
            <a:off x="6651135" y="3532604"/>
            <a:ext cx="1646381" cy="1410330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/>
          <p:nvPr/>
        </p:nvSpPr>
        <p:spPr>
          <a:xfrm rot="-5535514" flipH="1">
            <a:off x="3167835" y="-411196"/>
            <a:ext cx="1646381" cy="1410330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Google Shape;180;p28">
            <a:extLst>
              <a:ext uri="{FF2B5EF4-FFF2-40B4-BE49-F238E27FC236}">
                <a16:creationId xmlns:a16="http://schemas.microsoft.com/office/drawing/2014/main" id="{0DAD6052-E124-9A18-D9EF-23FFC66E6B4B}"/>
              </a:ext>
            </a:extLst>
          </p:cNvPr>
          <p:cNvCxnSpPr/>
          <p:nvPr/>
        </p:nvCxnSpPr>
        <p:spPr>
          <a:xfrm>
            <a:off x="5248697" y="3106700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2B04E0D5-0DF4-AF3E-3A52-0FC24875B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430" y="265996"/>
            <a:ext cx="1377125" cy="5517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/>
          <p:nvPr/>
        </p:nvSpPr>
        <p:spPr>
          <a:xfrm flipH="1">
            <a:off x="4968653" y="654900"/>
            <a:ext cx="2937900" cy="36585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title" idx="2"/>
          </p:nvPr>
        </p:nvSpPr>
        <p:spPr>
          <a:xfrm>
            <a:off x="982221" y="1743450"/>
            <a:ext cx="4264029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 Market and Consumer Profile</a:t>
            </a:r>
            <a:endParaRPr dirty="0"/>
          </a:p>
        </p:txBody>
      </p:sp>
      <p:pic>
        <p:nvPicPr>
          <p:cNvPr id="300" name="Google Shape;300;p37"/>
          <p:cNvPicPr preferRelativeResize="0">
            <a:picLocks noGrp="1"/>
          </p:cNvPicPr>
          <p:nvPr>
            <p:ph type="pic" idx="6"/>
          </p:nvPr>
        </p:nvPicPr>
        <p:blipFill>
          <a:blip r:embed="rId3"/>
          <a:srcRect l="17648" t="2766" r="37180" b="-2766"/>
          <a:stretch/>
        </p:blipFill>
        <p:spPr>
          <a:xfrm>
            <a:off x="4788628" y="758100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cxnSp>
        <p:nvCxnSpPr>
          <p:cNvPr id="301" name="Google Shape;301;p37"/>
          <p:cNvCxnSpPr>
            <a:cxnSpLocks/>
          </p:cNvCxnSpPr>
          <p:nvPr/>
        </p:nvCxnSpPr>
        <p:spPr>
          <a:xfrm>
            <a:off x="1020285" y="2623350"/>
            <a:ext cx="302389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D294B1-F978-2487-954E-4E723472C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46337" y="2819117"/>
            <a:ext cx="3573624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lway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Target Market: 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lway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Health-conscious individuals, urban households, organic stores.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lway" panose="020B060402020202020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lway" panose="020B060402020202020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lway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Consumer Profile: 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lway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Middle to high-income groups who prioritize quality over cost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/>
          <p:nvPr/>
        </p:nvSpPr>
        <p:spPr>
          <a:xfrm flipH="1">
            <a:off x="818900" y="670475"/>
            <a:ext cx="2937900" cy="36585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4116650" y="1423179"/>
            <a:ext cx="4222800" cy="11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Future</a:t>
            </a:r>
            <a:r>
              <a:rPr lang="en-US" dirty="0"/>
              <a:t> </a:t>
            </a:r>
            <a:r>
              <a:rPr lang="en-US" sz="4000" dirty="0"/>
              <a:t>Prospects and Scaling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 rot="-9777558">
            <a:off x="4886085" y="3373391"/>
            <a:ext cx="1647074" cy="1410923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1" name="Google Shape;311;p38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39793" t="707" r="15067" b="-707"/>
          <a:stretch/>
        </p:blipFill>
        <p:spPr>
          <a:xfrm flipH="1">
            <a:off x="969875" y="742525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cxnSp>
        <p:nvCxnSpPr>
          <p:cNvPr id="312" name="Google Shape;312;p38"/>
          <p:cNvCxnSpPr/>
          <p:nvPr/>
        </p:nvCxnSpPr>
        <p:spPr>
          <a:xfrm>
            <a:off x="6383763" y="2571747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ubtitle 1">
            <a:extLst>
              <a:ext uri="{FF2B5EF4-FFF2-40B4-BE49-F238E27FC236}">
                <a16:creationId xmlns:a16="http://schemas.microsoft.com/office/drawing/2014/main" id="{6CB53616-B643-277C-D109-89B8101F6A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46904" y="2439749"/>
            <a:ext cx="431367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lway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Land expansion for consistent production.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lway" panose="020B060402020202020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lway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Establishment of a dedicated farmer training center focused on sustainable agriculture.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753452" y="6359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98358"/>
                </a:solidFill>
              </a:rPr>
              <a:t>Environmental and Social Impact</a:t>
            </a:r>
          </a:p>
        </p:txBody>
      </p:sp>
      <p:sp>
        <p:nvSpPr>
          <p:cNvPr id="326" name="Google Shape;326;p39"/>
          <p:cNvSpPr txBox="1"/>
          <p:nvPr/>
        </p:nvSpPr>
        <p:spPr>
          <a:xfrm>
            <a:off x="1587249" y="1036038"/>
            <a:ext cx="6036407" cy="110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2" name="Google Shape;332;p39"/>
          <p:cNvCxnSpPr>
            <a:cxnSpLocks/>
          </p:cNvCxnSpPr>
          <p:nvPr/>
        </p:nvCxnSpPr>
        <p:spPr>
          <a:xfrm>
            <a:off x="1338146" y="1250244"/>
            <a:ext cx="653461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47;p34">
            <a:extLst>
              <a:ext uri="{FF2B5EF4-FFF2-40B4-BE49-F238E27FC236}">
                <a16:creationId xmlns:a16="http://schemas.microsoft.com/office/drawing/2014/main" id="{83381A52-3D4D-90F5-AB09-61DF0ED4939B}"/>
              </a:ext>
            </a:extLst>
          </p:cNvPr>
          <p:cNvSpPr txBox="1">
            <a:spLocks/>
          </p:cNvSpPr>
          <p:nvPr/>
        </p:nvSpPr>
        <p:spPr>
          <a:xfrm>
            <a:off x="570061" y="1692757"/>
            <a:ext cx="4403382" cy="250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Solway" panose="020B0604020202020204" charset="0"/>
              </a:rPr>
              <a:t>Environmental Impacts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84488-45D5-527E-A38B-74E311566367}"/>
              </a:ext>
            </a:extLst>
          </p:cNvPr>
          <p:cNvSpPr txBox="1"/>
          <p:nvPr/>
        </p:nvSpPr>
        <p:spPr>
          <a:xfrm>
            <a:off x="566342" y="1879252"/>
            <a:ext cx="49139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latin typeface="Solway" panose="020B0604020202020204" charset="0"/>
              </a:rPr>
              <a:t>Reduction in Chemical Pollution</a:t>
            </a:r>
            <a:r>
              <a:rPr lang="en-US" sz="1400" dirty="0">
                <a:latin typeface="Solway" panose="020B0604020202020204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Solway" panose="020B0604020202020204" charset="0"/>
              </a:rPr>
              <a:t> Enhanced Biodiversity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Solway" panose="020B0604020202020204" charset="0"/>
              </a:rPr>
              <a:t> Soil Health and Regeneration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Solway" panose="020B0604020202020204" charset="0"/>
              </a:rPr>
              <a:t> </a:t>
            </a:r>
            <a:r>
              <a:rPr lang="en-US" b="1" dirty="0">
                <a:latin typeface="Solway" panose="020B0604020202020204" charset="0"/>
              </a:rPr>
              <a:t>Lower Carbon Footprint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Solway" panose="020B0604020202020204" charset="0"/>
              </a:rPr>
              <a:t> Water Conservation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Solway" panose="020B0604020202020204" charset="0"/>
              </a:rPr>
              <a:t> </a:t>
            </a:r>
            <a:r>
              <a:rPr lang="en-US" b="1" dirty="0">
                <a:latin typeface="Solway" panose="020B0604020202020204" charset="0"/>
              </a:rPr>
              <a:t>Promotion of Agroforestry</a:t>
            </a:r>
            <a:endParaRPr lang="en-US" sz="1400" b="1" dirty="0">
              <a:latin typeface="Solway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2A2DA-40F9-767D-76B2-63CE3A0B0026}"/>
              </a:ext>
            </a:extLst>
          </p:cNvPr>
          <p:cNvSpPr txBox="1"/>
          <p:nvPr/>
        </p:nvSpPr>
        <p:spPr>
          <a:xfrm>
            <a:off x="3902370" y="2385425"/>
            <a:ext cx="4913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Solway" panose="020B0604020202020204" charset="0"/>
              </a:rPr>
              <a:t>Social Impact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5BFEFD-6B5D-FA2E-B5C6-7AA31A4050C5}"/>
              </a:ext>
            </a:extLst>
          </p:cNvPr>
          <p:cNvSpPr txBox="1"/>
          <p:nvPr/>
        </p:nvSpPr>
        <p:spPr>
          <a:xfrm>
            <a:off x="3902370" y="2919434"/>
            <a:ext cx="491397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>
                <a:latin typeface="Solway" panose="020B0604020202020204" charset="0"/>
              </a:rPr>
              <a:t>Job Creation and Economic Stability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Solway" panose="020B0604020202020204" charset="0"/>
              </a:rPr>
              <a:t> Skills Development and Training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Solway" panose="020B0604020202020204" charset="0"/>
              </a:rPr>
              <a:t> </a:t>
            </a:r>
            <a:r>
              <a:rPr lang="en-US" b="1" dirty="0">
                <a:latin typeface="Solway" panose="020B0604020202020204" charset="0"/>
              </a:rPr>
              <a:t>Improvement in Public Health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Solway" panose="020B0604020202020204" charset="0"/>
              </a:rPr>
              <a:t> Empowerment of Local Communities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Solway" panose="020B0604020202020204" charset="0"/>
              </a:rPr>
              <a:t> Food Security and Reduced Dependency on Imports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Solway" panose="020B0604020202020204" charset="0"/>
              </a:rPr>
              <a:t> Raising Awareness of Sustainable Practices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Solway" panose="020B0604020202020204" charset="0"/>
              </a:rPr>
              <a:t> </a:t>
            </a:r>
            <a:r>
              <a:rPr lang="en-US" b="1" dirty="0">
                <a:latin typeface="Solway" panose="020B0604020202020204" charset="0"/>
              </a:rPr>
              <a:t>Supporting Local Economies</a:t>
            </a:r>
            <a:endParaRPr lang="en-US" sz="1400" b="1" dirty="0">
              <a:latin typeface="Solway" panose="020B0604020202020204" charset="0"/>
            </a:endParaRPr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A1D72828-ACEF-CD70-E73A-720A7A54D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91" y="286021"/>
            <a:ext cx="1073760" cy="4302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>
            <a:spLocks noGrp="1"/>
          </p:cNvSpPr>
          <p:nvPr>
            <p:ph type="title"/>
          </p:nvPr>
        </p:nvSpPr>
        <p:spPr>
          <a:xfrm>
            <a:off x="801776" y="2808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698358"/>
                </a:solidFill>
              </a:rPr>
              <a:t>Organizational Chart</a:t>
            </a:r>
            <a:endParaRPr sz="3600" b="1" dirty="0">
              <a:solidFill>
                <a:srgbClr val="698358"/>
              </a:solidFill>
            </a:endParaRPr>
          </a:p>
        </p:txBody>
      </p:sp>
      <p:sp>
        <p:nvSpPr>
          <p:cNvPr id="406" name="Google Shape;406;p43"/>
          <p:cNvSpPr txBox="1"/>
          <p:nvPr/>
        </p:nvSpPr>
        <p:spPr>
          <a:xfrm>
            <a:off x="3839150" y="4003100"/>
            <a:ext cx="1461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rPr>
              <a:t>CEO</a:t>
            </a:r>
            <a:endParaRPr sz="2000" dirty="0">
              <a:solidFill>
                <a:schemeClr val="dk1"/>
              </a:solidFill>
              <a:latin typeface="Solway"/>
              <a:ea typeface="Solway"/>
              <a:cs typeface="Solway"/>
              <a:sym typeface="Solway"/>
            </a:endParaRPr>
          </a:p>
        </p:txBody>
      </p:sp>
      <p:sp>
        <p:nvSpPr>
          <p:cNvPr id="407" name="Google Shape;407;p43"/>
          <p:cNvSpPr txBox="1"/>
          <p:nvPr/>
        </p:nvSpPr>
        <p:spPr>
          <a:xfrm>
            <a:off x="2162851" y="3333815"/>
            <a:ext cx="14598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Chief Operations Officer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43"/>
          <p:cNvSpPr txBox="1"/>
          <p:nvPr/>
        </p:nvSpPr>
        <p:spPr>
          <a:xfrm>
            <a:off x="5523224" y="3445325"/>
            <a:ext cx="14598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Chief Financial Officer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43"/>
          <p:cNvSpPr txBox="1"/>
          <p:nvPr/>
        </p:nvSpPr>
        <p:spPr>
          <a:xfrm>
            <a:off x="4784491" y="2339125"/>
            <a:ext cx="12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Head of Sales and Marketing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43"/>
          <p:cNvSpPr txBox="1"/>
          <p:nvPr/>
        </p:nvSpPr>
        <p:spPr>
          <a:xfrm>
            <a:off x="3062669" y="2399123"/>
            <a:ext cx="12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Head of Supply Chain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1424113" y="2566871"/>
            <a:ext cx="1278600" cy="387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Haed of Firming Operations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43"/>
          <p:cNvSpPr txBox="1"/>
          <p:nvPr/>
        </p:nvSpPr>
        <p:spPr>
          <a:xfrm>
            <a:off x="5702065" y="1536152"/>
            <a:ext cx="12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Marketing Team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43"/>
          <p:cNvSpPr txBox="1"/>
          <p:nvPr/>
        </p:nvSpPr>
        <p:spPr>
          <a:xfrm>
            <a:off x="2325725" y="1465100"/>
            <a:ext cx="12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Farmer Engagement Officer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43"/>
          <p:cNvSpPr txBox="1"/>
          <p:nvPr/>
        </p:nvSpPr>
        <p:spPr>
          <a:xfrm>
            <a:off x="720025" y="1465100"/>
            <a:ext cx="12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Quality Assurance and Compliance</a:t>
            </a:r>
          </a:p>
        </p:txBody>
      </p:sp>
      <p:sp>
        <p:nvSpPr>
          <p:cNvPr id="417" name="Google Shape;417;p43"/>
          <p:cNvSpPr txBox="1"/>
          <p:nvPr/>
        </p:nvSpPr>
        <p:spPr>
          <a:xfrm>
            <a:off x="7145377" y="1957440"/>
            <a:ext cx="12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Sales Team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43"/>
          <p:cNvSpPr txBox="1"/>
          <p:nvPr/>
        </p:nvSpPr>
        <p:spPr>
          <a:xfrm>
            <a:off x="5539676" y="1706898"/>
            <a:ext cx="1748742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Employee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43"/>
          <p:cNvSpPr txBox="1"/>
          <p:nvPr/>
        </p:nvSpPr>
        <p:spPr>
          <a:xfrm>
            <a:off x="2314118" y="1706898"/>
            <a:ext cx="12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Manager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43"/>
          <p:cNvSpPr txBox="1"/>
          <p:nvPr/>
        </p:nvSpPr>
        <p:spPr>
          <a:xfrm>
            <a:off x="722575" y="1706898"/>
            <a:ext cx="12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Manager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43"/>
          <p:cNvSpPr txBox="1"/>
          <p:nvPr/>
        </p:nvSpPr>
        <p:spPr>
          <a:xfrm>
            <a:off x="7149352" y="2131979"/>
            <a:ext cx="12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Employee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43"/>
          <p:cNvSpPr txBox="1"/>
          <p:nvPr/>
        </p:nvSpPr>
        <p:spPr>
          <a:xfrm>
            <a:off x="3842950" y="4244900"/>
            <a:ext cx="1461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Chief Executive Officer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3"/>
          <p:cNvSpPr txBox="1"/>
          <p:nvPr/>
        </p:nvSpPr>
        <p:spPr>
          <a:xfrm>
            <a:off x="2160976" y="3144053"/>
            <a:ext cx="14598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COO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43"/>
          <p:cNvSpPr txBox="1"/>
          <p:nvPr/>
        </p:nvSpPr>
        <p:spPr>
          <a:xfrm>
            <a:off x="5520865" y="3184012"/>
            <a:ext cx="14598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CFO</a:t>
            </a:r>
            <a:endParaRPr sz="12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43"/>
          <p:cNvSpPr txBox="1"/>
          <p:nvPr/>
        </p:nvSpPr>
        <p:spPr>
          <a:xfrm>
            <a:off x="4784491" y="2580924"/>
            <a:ext cx="12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Manager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43"/>
          <p:cNvSpPr txBox="1"/>
          <p:nvPr/>
        </p:nvSpPr>
        <p:spPr>
          <a:xfrm>
            <a:off x="3104302" y="2566871"/>
            <a:ext cx="127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Manager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43"/>
          <p:cNvSpPr txBox="1"/>
          <p:nvPr/>
        </p:nvSpPr>
        <p:spPr>
          <a:xfrm>
            <a:off x="1424113" y="2780454"/>
            <a:ext cx="1278600" cy="34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Manager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0" name="Google Shape;430;p43"/>
          <p:cNvCxnSpPr>
            <a:cxnSpLocks/>
          </p:cNvCxnSpPr>
          <p:nvPr/>
        </p:nvCxnSpPr>
        <p:spPr>
          <a:xfrm rot="10800000" flipH="1">
            <a:off x="5301050" y="4017154"/>
            <a:ext cx="952200" cy="375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1" name="Google Shape;431;p43"/>
          <p:cNvCxnSpPr>
            <a:cxnSpLocks/>
          </p:cNvCxnSpPr>
          <p:nvPr/>
        </p:nvCxnSpPr>
        <p:spPr>
          <a:xfrm rot="10800000">
            <a:off x="2892752" y="3898137"/>
            <a:ext cx="946399" cy="48748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3" name="Google Shape;433;p43"/>
          <p:cNvCxnSpPr>
            <a:stCxn id="425" idx="1"/>
            <a:endCxn id="427" idx="2"/>
          </p:cNvCxnSpPr>
          <p:nvPr/>
        </p:nvCxnSpPr>
        <p:spPr>
          <a:xfrm rot="10800000">
            <a:off x="5423791" y="2944524"/>
            <a:ext cx="97074" cy="42128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4" name="Google Shape;434;p43"/>
          <p:cNvCxnSpPr>
            <a:stCxn id="424" idx="3"/>
            <a:endCxn id="428" idx="2"/>
          </p:cNvCxnSpPr>
          <p:nvPr/>
        </p:nvCxnSpPr>
        <p:spPr>
          <a:xfrm flipV="1">
            <a:off x="3620776" y="2930471"/>
            <a:ext cx="122826" cy="39538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5" name="Google Shape;435;p43"/>
          <p:cNvCxnSpPr>
            <a:cxnSpLocks/>
            <a:stCxn id="424" idx="1"/>
            <a:endCxn id="429" idx="2"/>
          </p:cNvCxnSpPr>
          <p:nvPr/>
        </p:nvCxnSpPr>
        <p:spPr>
          <a:xfrm rot="10800000">
            <a:off x="2063414" y="3123271"/>
            <a:ext cx="97563" cy="202583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6" name="Google Shape;436;p43"/>
          <p:cNvCxnSpPr>
            <a:cxnSpLocks/>
          </p:cNvCxnSpPr>
          <p:nvPr/>
        </p:nvCxnSpPr>
        <p:spPr>
          <a:xfrm rot="16200000" flipV="1">
            <a:off x="1486629" y="1884198"/>
            <a:ext cx="452030" cy="7015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7" name="Google Shape;437;p43"/>
          <p:cNvCxnSpPr>
            <a:cxnSpLocks/>
          </p:cNvCxnSpPr>
          <p:nvPr/>
        </p:nvCxnSpPr>
        <p:spPr>
          <a:xfrm rot="5400000" flipH="1" flipV="1">
            <a:off x="2282401" y="1789964"/>
            <a:ext cx="452030" cy="8900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9" name="Google Shape;439;p43"/>
          <p:cNvCxnSpPr>
            <a:cxnSpLocks/>
          </p:cNvCxnSpPr>
          <p:nvPr/>
        </p:nvCxnSpPr>
        <p:spPr>
          <a:xfrm rot="10800000">
            <a:off x="6400802" y="2090015"/>
            <a:ext cx="887616" cy="186060"/>
          </a:xfrm>
          <a:prstGeom prst="bentConnector3">
            <a:avLst>
              <a:gd name="adj1" fmla="val 994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0" name="Google Shape;440;p43"/>
          <p:cNvCxnSpPr>
            <a:cxnSpLocks/>
          </p:cNvCxnSpPr>
          <p:nvPr/>
        </p:nvCxnSpPr>
        <p:spPr>
          <a:xfrm flipV="1">
            <a:off x="6063091" y="2274646"/>
            <a:ext cx="1225327" cy="3526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1" name="Google Shape;441;p43"/>
          <p:cNvCxnSpPr>
            <a:cxnSpLocks/>
          </p:cNvCxnSpPr>
          <p:nvPr/>
        </p:nvCxnSpPr>
        <p:spPr>
          <a:xfrm flipV="1">
            <a:off x="2251195" y="976637"/>
            <a:ext cx="4818678" cy="1348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" name="Picture 25" descr="A black and white logo&#10;&#10;Description automatically generated">
            <a:extLst>
              <a:ext uri="{FF2B5EF4-FFF2-40B4-BE49-F238E27FC236}">
                <a16:creationId xmlns:a16="http://schemas.microsoft.com/office/drawing/2014/main" id="{A2B25492-7137-8287-192C-8B9F2BBA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71" y="346981"/>
            <a:ext cx="1073760" cy="430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"/>
          <p:cNvSpPr/>
          <p:nvPr/>
        </p:nvSpPr>
        <p:spPr>
          <a:xfrm>
            <a:off x="5491000" y="654900"/>
            <a:ext cx="2937900" cy="36585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0" name="Google Shape;490;p47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3251" t="-433" r="12742" b="433"/>
          <a:stretch/>
        </p:blipFill>
        <p:spPr>
          <a:xfrm>
            <a:off x="5312500" y="758100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sp>
        <p:nvSpPr>
          <p:cNvPr id="491" name="Google Shape;491;p47"/>
          <p:cNvSpPr txBox="1">
            <a:spLocks noGrp="1"/>
          </p:cNvSpPr>
          <p:nvPr>
            <p:ph type="ctrTitle"/>
          </p:nvPr>
        </p:nvSpPr>
        <p:spPr>
          <a:xfrm>
            <a:off x="381271" y="1822860"/>
            <a:ext cx="5357890" cy="13069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98358"/>
                </a:solidFill>
              </a:rPr>
              <a:t>Thanks!</a:t>
            </a:r>
            <a:endParaRPr b="1" dirty="0">
              <a:solidFill>
                <a:srgbClr val="698358"/>
              </a:solidFill>
            </a:endParaRPr>
          </a:p>
        </p:txBody>
      </p:sp>
      <p:cxnSp>
        <p:nvCxnSpPr>
          <p:cNvPr id="508" name="Google Shape;508;p47"/>
          <p:cNvCxnSpPr/>
          <p:nvPr/>
        </p:nvCxnSpPr>
        <p:spPr>
          <a:xfrm>
            <a:off x="2430120" y="2977980"/>
            <a:ext cx="1830300" cy="0"/>
          </a:xfrm>
          <a:prstGeom prst="straightConnector1">
            <a:avLst/>
          </a:prstGeom>
          <a:noFill/>
          <a:ln w="28575" cap="flat" cmpd="sng">
            <a:solidFill>
              <a:srgbClr val="69835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47"/>
          <p:cNvSpPr/>
          <p:nvPr/>
        </p:nvSpPr>
        <p:spPr>
          <a:xfrm rot="-2166110" flipH="1">
            <a:off x="4453995" y="69009"/>
            <a:ext cx="1646584" cy="1410503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E5F086B-3131-7E7B-CEE7-133416F6B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71" y="346981"/>
            <a:ext cx="1073760" cy="4302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800BF8-8483-11E8-E2BB-C4B861BCE3FE}"/>
              </a:ext>
            </a:extLst>
          </p:cNvPr>
          <p:cNvSpPr/>
          <p:nvPr/>
        </p:nvSpPr>
        <p:spPr>
          <a:xfrm>
            <a:off x="988741" y="3471746"/>
            <a:ext cx="3888059" cy="460965"/>
          </a:xfrm>
          <a:prstGeom prst="rect">
            <a:avLst/>
          </a:prstGeom>
          <a:solidFill>
            <a:srgbClr val="DCD8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2BC74-A372-5917-F5D8-635D5FC24421}"/>
              </a:ext>
            </a:extLst>
          </p:cNvPr>
          <p:cNvSpPr txBox="1"/>
          <p:nvPr/>
        </p:nvSpPr>
        <p:spPr>
          <a:xfrm>
            <a:off x="767847" y="3022360"/>
            <a:ext cx="577030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rgbClr val="698358"/>
                </a:solidFill>
                <a:latin typeface="Solway" panose="020B0604020202020204" charset="0"/>
              </a:rPr>
              <a:t>Any Question?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6439-0390-4DE4-B56D-A301C2757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770" y="2354036"/>
            <a:ext cx="4284000" cy="997800"/>
          </a:xfrm>
        </p:spPr>
        <p:txBody>
          <a:bodyPr/>
          <a:lstStyle/>
          <a:p>
            <a:r>
              <a:rPr lang="bn-IN" sz="6600" b="1" dirty="0">
                <a:latin typeface="ChitraOMJ" panose="00000400000000000000" pitchFamily="2" charset="0"/>
                <a:cs typeface="ChitraOMJ" panose="00000400000000000000" pitchFamily="2" charset="0"/>
              </a:rPr>
              <a:t>আমরা প্রশ্ন শুনে পালাই না</a:t>
            </a:r>
            <a:r>
              <a:rPr lang="en-US" sz="4400" b="1" dirty="0">
                <a:latin typeface="ChitraOMJ" panose="00000400000000000000" pitchFamily="2" charset="0"/>
                <a:cs typeface="ChitraOMJ" panose="00000400000000000000" pitchFamily="2" charset="0"/>
              </a:rPr>
              <a:t>…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17BDA96-F940-4163-802D-7288E3F16E9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6380" t="1383" r="17138" b="-1383"/>
          <a:stretch/>
        </p:blipFill>
        <p:spPr>
          <a:xfrm>
            <a:off x="5305243" y="758100"/>
            <a:ext cx="2995800" cy="37305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AEDA42-7EC3-40F1-88B1-F588D3F3BB8C}"/>
              </a:ext>
            </a:extLst>
          </p:cNvPr>
          <p:cNvSpPr/>
          <p:nvPr/>
        </p:nvSpPr>
        <p:spPr>
          <a:xfrm>
            <a:off x="988741" y="3471746"/>
            <a:ext cx="3888059" cy="460965"/>
          </a:xfrm>
          <a:prstGeom prst="rect">
            <a:avLst/>
          </a:prstGeom>
          <a:solidFill>
            <a:srgbClr val="DCD8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4A7EEFF7-8D34-46A1-A119-93A5D7A5A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628" y="3351836"/>
            <a:ext cx="1843034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8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720000" y="5247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698358"/>
                </a:solidFill>
              </a:rPr>
              <a:t>Meet our Team Members:</a:t>
            </a:r>
            <a:endParaRPr sz="4000" b="1" dirty="0">
              <a:solidFill>
                <a:srgbClr val="698358"/>
              </a:solidFill>
            </a:endParaRPr>
          </a:p>
        </p:txBody>
      </p:sp>
      <p:graphicFrame>
        <p:nvGraphicFramePr>
          <p:cNvPr id="189" name="Google Shape;189;p29"/>
          <p:cNvGraphicFramePr/>
          <p:nvPr>
            <p:extLst>
              <p:ext uri="{D42A27DB-BD31-4B8C-83A1-F6EECF244321}">
                <p14:modId xmlns:p14="http://schemas.microsoft.com/office/powerpoint/2010/main" val="1039481444"/>
              </p:ext>
            </p:extLst>
          </p:nvPr>
        </p:nvGraphicFramePr>
        <p:xfrm>
          <a:off x="1479393" y="1632189"/>
          <a:ext cx="4267202" cy="1051470"/>
        </p:xfrm>
        <a:graphic>
          <a:graphicData uri="http://schemas.openxmlformats.org/drawingml/2006/table">
            <a:tbl>
              <a:tblPr>
                <a:noFill/>
                <a:tableStyleId>{12009E01-EA19-4E60-900C-3A475E25E7F5}</a:tableStyleId>
              </a:tblPr>
              <a:tblGrid>
                <a:gridCol w="1451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Solway" panose="020B060402020202020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Md.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Solway" panose="020B060402020202020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Kowser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Solway" panose="020B060402020202020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Solway" panose="020B060402020202020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Mahmod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Solway" panose="020B060402020202020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  (2233081 349)</a:t>
                      </a:r>
                      <a:endParaRPr sz="1100" b="0" dirty="0">
                        <a:solidFill>
                          <a:schemeClr val="dk1"/>
                        </a:solidFill>
                        <a:latin typeface="Solway" panose="020B060402020202020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Solway" panose="020B060402020202020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Md. Mahmudul Hassan (2233081 348)</a:t>
                      </a:r>
                      <a:endParaRPr sz="1100" b="0" dirty="0">
                        <a:solidFill>
                          <a:schemeClr val="dk1"/>
                        </a:solidFill>
                        <a:latin typeface="Solway" panose="020B0604020202020204" charset="0"/>
                        <a:ea typeface="Lato" panose="020F0502020204030203" pitchFamily="34" charset="0"/>
                        <a:cs typeface="Lato" panose="020F0502020204030203" pitchFamily="34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Solway" panose="020B0604020202020204" charset="0"/>
                          <a:ea typeface="Lato" panose="020F0502020204030203" pitchFamily="34" charset="0"/>
                          <a:cs typeface="Lato" panose="020F0502020204030203" pitchFamily="34" charset="0"/>
                          <a:sym typeface="Lato"/>
                        </a:rPr>
                        <a:t>Md. Riad Hasan (2233081 332)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1" name="Google Shape;191;p29"/>
          <p:cNvSpPr txBox="1"/>
          <p:nvPr/>
        </p:nvSpPr>
        <p:spPr>
          <a:xfrm>
            <a:off x="3882981" y="4133675"/>
            <a:ext cx="32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2" name="Google Shape;192;p29"/>
          <p:cNvCxnSpPr>
            <a:cxnSpLocks/>
          </p:cNvCxnSpPr>
          <p:nvPr/>
        </p:nvCxnSpPr>
        <p:spPr>
          <a:xfrm>
            <a:off x="1355144" y="1250244"/>
            <a:ext cx="64061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Google Shape;189;p29">
            <a:extLst>
              <a:ext uri="{FF2B5EF4-FFF2-40B4-BE49-F238E27FC236}">
                <a16:creationId xmlns:a16="http://schemas.microsoft.com/office/drawing/2014/main" id="{0BC669DF-E97A-7302-8809-C1B7C47602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135415"/>
              </p:ext>
            </p:extLst>
          </p:nvPr>
        </p:nvGraphicFramePr>
        <p:xfrm>
          <a:off x="4393579" y="2815117"/>
          <a:ext cx="4030421" cy="1051470"/>
        </p:xfrm>
        <a:graphic>
          <a:graphicData uri="http://schemas.openxmlformats.org/drawingml/2006/table">
            <a:tbl>
              <a:tblPr>
                <a:noFill/>
                <a:tableStyleId>{12009E01-EA19-4E60-900C-3A475E25E7F5}</a:tableStyleId>
              </a:tblPr>
              <a:tblGrid>
                <a:gridCol w="1370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Solway" panose="020B0604020202020204" charset="0"/>
                          <a:ea typeface="Lato"/>
                          <a:cs typeface="Lato"/>
                          <a:sym typeface="Lato"/>
                        </a:rPr>
                        <a:t>Niloy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Solway" panose="020B0604020202020204" charset="0"/>
                          <a:ea typeface="Lato"/>
                          <a:cs typeface="Lato"/>
                          <a:sym typeface="Lato"/>
                        </a:rPr>
                        <a:t> Hasan Nahid (2233081 350)</a:t>
                      </a:r>
                      <a:endParaRPr sz="1100" b="0" dirty="0">
                        <a:solidFill>
                          <a:schemeClr val="dk1"/>
                        </a:solidFill>
                        <a:latin typeface="Sol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sng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Solway" panose="020B0604020202020204" charset="0"/>
                          <a:ea typeface="Lato"/>
                          <a:cs typeface="Lato"/>
                          <a:sym typeface="Lato"/>
                        </a:rPr>
                        <a:t>Lutfun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Solway" panose="020B0604020202020204" charset="0"/>
                          <a:ea typeface="Lato"/>
                          <a:cs typeface="Lato"/>
                          <a:sym typeface="Lato"/>
                        </a:rPr>
                        <a:t> Nahar Barsha (2233081 334)</a:t>
                      </a:r>
                      <a:endParaRPr sz="1100" b="0" dirty="0">
                        <a:solidFill>
                          <a:schemeClr val="dk1"/>
                        </a:solidFill>
                        <a:latin typeface="Solway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sng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Solway" panose="020B0604020202020204" charset="0"/>
                          <a:ea typeface="Lato"/>
                          <a:cs typeface="Lato"/>
                          <a:sym typeface="Lato"/>
                        </a:rPr>
                        <a:t>Nishat Tamanna (2233081 050)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66E805B7-03CC-98AA-DB5F-EA05A41E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144" y="3231772"/>
            <a:ext cx="1917723" cy="768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7ED832-9D4F-16FE-4389-8738A490A650}"/>
              </a:ext>
            </a:extLst>
          </p:cNvPr>
          <p:cNvSpPr txBox="1"/>
          <p:nvPr/>
        </p:nvSpPr>
        <p:spPr>
          <a:xfrm>
            <a:off x="1190064" y="4133675"/>
            <a:ext cx="67539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698358"/>
                </a:solidFill>
                <a:effectLst/>
                <a:latin typeface="Solway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Course Code : </a:t>
            </a:r>
            <a:r>
              <a:rPr lang="en-US" i="0" dirty="0">
                <a:solidFill>
                  <a:srgbClr val="212529"/>
                </a:solidFill>
                <a:effectLst/>
                <a:latin typeface="Solway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GED0413201</a:t>
            </a:r>
          </a:p>
          <a:p>
            <a:r>
              <a:rPr lang="en-US" b="1" dirty="0">
                <a:solidFill>
                  <a:srgbClr val="698358"/>
                </a:solidFill>
                <a:latin typeface="Solway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Course Name : </a:t>
            </a:r>
            <a:r>
              <a:rPr lang="en-US" i="0" dirty="0">
                <a:solidFill>
                  <a:srgbClr val="212529"/>
                </a:solidFill>
                <a:effectLst/>
                <a:latin typeface="Solway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ENTREPRENEURSHIP: Innovation and Commercialization</a:t>
            </a:r>
            <a:endParaRPr lang="en-US" dirty="0">
              <a:latin typeface="Solway" panose="020B060402020202020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ubTitle" idx="1"/>
          </p:nvPr>
        </p:nvSpPr>
        <p:spPr>
          <a:xfrm>
            <a:off x="715100" y="2025063"/>
            <a:ext cx="24804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of the Business Idea</a:t>
            </a:r>
            <a:endParaRPr dirty="0"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1463300" y="1326503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title" idx="2"/>
          </p:nvPr>
        </p:nvSpPr>
        <p:spPr>
          <a:xfrm>
            <a:off x="4075013" y="1326450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3"/>
          </p:nvPr>
        </p:nvSpPr>
        <p:spPr>
          <a:xfrm>
            <a:off x="6686850" y="1326500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 idx="4"/>
          </p:nvPr>
        </p:nvSpPr>
        <p:spPr>
          <a:xfrm>
            <a:off x="1463300" y="2785081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5"/>
          </p:nvPr>
        </p:nvSpPr>
        <p:spPr>
          <a:xfrm>
            <a:off x="4075075" y="2703307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03" name="Google Shape;203;p30"/>
          <p:cNvSpPr txBox="1">
            <a:spLocks noGrp="1"/>
          </p:cNvSpPr>
          <p:nvPr>
            <p:ph type="title" idx="6"/>
          </p:nvPr>
        </p:nvSpPr>
        <p:spPr>
          <a:xfrm>
            <a:off x="6686850" y="2673571"/>
            <a:ext cx="9840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7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rgbClr val="698358"/>
                </a:solidFill>
              </a:rPr>
              <a:t>Table of Contents</a:t>
            </a:r>
            <a:endParaRPr sz="4400" b="1" dirty="0">
              <a:solidFill>
                <a:srgbClr val="698358"/>
              </a:solidFill>
            </a:endParaRPr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8"/>
          </p:nvPr>
        </p:nvSpPr>
        <p:spPr>
          <a:xfrm>
            <a:off x="3326875" y="2025063"/>
            <a:ext cx="24804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&amp; Solution</a:t>
            </a:r>
            <a:endParaRPr dirty="0"/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9"/>
          </p:nvPr>
        </p:nvSpPr>
        <p:spPr>
          <a:xfrm>
            <a:off x="5938650" y="2025063"/>
            <a:ext cx="24804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Policy &amp; Revenue Model</a:t>
            </a:r>
            <a:endParaRPr dirty="0"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13"/>
          </p:nvPr>
        </p:nvSpPr>
        <p:spPr>
          <a:xfrm>
            <a:off x="715100" y="3433503"/>
            <a:ext cx="24804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and Consumer Targeting</a:t>
            </a:r>
            <a:endParaRPr dirty="0"/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14"/>
          </p:nvPr>
        </p:nvSpPr>
        <p:spPr>
          <a:xfrm>
            <a:off x="3326875" y="3418632"/>
            <a:ext cx="24804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Prospects &amp; Impacts</a:t>
            </a:r>
            <a:endParaRPr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15"/>
          </p:nvPr>
        </p:nvSpPr>
        <p:spPr>
          <a:xfrm>
            <a:off x="5938650" y="3374026"/>
            <a:ext cx="24804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Organizational Chart</a:t>
            </a:r>
            <a:endParaRPr dirty="0"/>
          </a:p>
        </p:txBody>
      </p:sp>
      <p:cxnSp>
        <p:nvCxnSpPr>
          <p:cNvPr id="210" name="Google Shape;210;p30"/>
          <p:cNvCxnSpPr>
            <a:cxnSpLocks/>
          </p:cNvCxnSpPr>
          <p:nvPr/>
        </p:nvCxnSpPr>
        <p:spPr>
          <a:xfrm>
            <a:off x="2245112" y="1250244"/>
            <a:ext cx="47652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30"/>
          <p:cNvSpPr/>
          <p:nvPr/>
        </p:nvSpPr>
        <p:spPr>
          <a:xfrm rot="5400000" flipH="1">
            <a:off x="7430471" y="960866"/>
            <a:ext cx="1646315" cy="1410273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>
            <a:off x="978736" y="650875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4571999" y="1864229"/>
            <a:ext cx="3557175" cy="25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olway" panose="020B0604020202020204" charset="0"/>
              </a:rPr>
              <a:t>We will </a:t>
            </a:r>
            <a:r>
              <a:rPr lang="en-US" dirty="0">
                <a:latin typeface="Solway" panose="020B0604020202020204" charset="0"/>
              </a:rPr>
              <a:t>hire farmers with their lands for farming seasonal vegetables and fruits. We’ll go for fruits in Summer and Vegetables in Winter.</a:t>
            </a:r>
            <a:endParaRPr lang="en-US" dirty="0">
              <a:solidFill>
                <a:schemeClr val="dk1"/>
              </a:solidFill>
              <a:latin typeface="Solway" panose="020B0604020202020204" charset="0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Lato Light"/>
              <a:buChar char="●"/>
            </a:pPr>
            <a:r>
              <a:rPr lang="en-US" b="1" dirty="0">
                <a:solidFill>
                  <a:schemeClr val="dk1"/>
                </a:solidFill>
                <a:latin typeface="Solway" panose="020B0604020202020204" charset="0"/>
              </a:rPr>
              <a:t>Objectives : </a:t>
            </a:r>
            <a:r>
              <a:rPr lang="en-US" dirty="0">
                <a:latin typeface="Solway" panose="020B0604020202020204" charset="0"/>
              </a:rPr>
              <a:t>To provide pesticide-free mangoes and vegetables, leveraging local lands and experienced farmers in targeted regions.</a:t>
            </a:r>
            <a:endParaRPr lang="en-US" dirty="0">
              <a:solidFill>
                <a:schemeClr val="dk1"/>
              </a:solidFill>
              <a:latin typeface="Solway" panose="020B060402020202020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●"/>
            </a:pPr>
            <a:r>
              <a:rPr lang="en-US" dirty="0">
                <a:latin typeface="Solway" panose="020B0604020202020204" charset="0"/>
              </a:rPr>
              <a:t> </a:t>
            </a:r>
            <a:r>
              <a:rPr lang="en-US" b="1" dirty="0">
                <a:latin typeface="Solway" panose="020B0604020202020204" charset="0"/>
              </a:rPr>
              <a:t>Regions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Solway" panose="020B0604020202020204" charset="0"/>
              </a:rPr>
              <a:t>Mangoes – </a:t>
            </a:r>
            <a:r>
              <a:rPr lang="en-US" dirty="0" err="1">
                <a:latin typeface="Solway" panose="020B0604020202020204" charset="0"/>
              </a:rPr>
              <a:t>Rajshahi</a:t>
            </a:r>
            <a:r>
              <a:rPr lang="en-US" dirty="0">
                <a:latin typeface="Solway" panose="020B0604020202020204" charset="0"/>
              </a:rPr>
              <a:t>, </a:t>
            </a:r>
            <a:r>
              <a:rPr lang="en-US" dirty="0" err="1">
                <a:latin typeface="Solway" panose="020B0604020202020204" charset="0"/>
              </a:rPr>
              <a:t>Naogaon</a:t>
            </a:r>
            <a:r>
              <a:rPr lang="en-US" dirty="0">
                <a:latin typeface="Solway" panose="020B0604020202020204" charset="0"/>
              </a:rPr>
              <a:t>, </a:t>
            </a:r>
            <a:r>
              <a:rPr lang="en-US" dirty="0" err="1">
                <a:latin typeface="Solway" panose="020B0604020202020204" charset="0"/>
              </a:rPr>
              <a:t>Chapainawabganj</a:t>
            </a:r>
            <a:r>
              <a:rPr lang="en-US" dirty="0">
                <a:latin typeface="Solway" panose="020B0604020202020204" charset="0"/>
              </a:rPr>
              <a:t>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Solway" panose="020B0604020202020204" charset="0"/>
              </a:rPr>
              <a:t>Vegetables – </a:t>
            </a:r>
            <a:r>
              <a:rPr lang="en-US" dirty="0" err="1">
                <a:latin typeface="Solway" panose="020B0604020202020204" charset="0"/>
              </a:rPr>
              <a:t>Joypurhat</a:t>
            </a:r>
            <a:r>
              <a:rPr lang="en-US" dirty="0">
                <a:latin typeface="Solway" panose="020B0604020202020204" charset="0"/>
              </a:rPr>
              <a:t>, </a:t>
            </a:r>
            <a:r>
              <a:rPr lang="en-US" dirty="0" err="1">
                <a:latin typeface="Solway" panose="020B0604020202020204" charset="0"/>
              </a:rPr>
              <a:t>Bogura</a:t>
            </a:r>
            <a:r>
              <a:rPr lang="en-US" dirty="0">
                <a:latin typeface="Solway" panose="020B0604020202020204" charset="0"/>
              </a:rPr>
              <a:t>, </a:t>
            </a:r>
            <a:r>
              <a:rPr lang="en-US" dirty="0" err="1">
                <a:latin typeface="Solway" panose="020B0604020202020204" charset="0"/>
              </a:rPr>
              <a:t>Naogaon</a:t>
            </a:r>
            <a:r>
              <a:rPr lang="en-US" dirty="0">
                <a:latin typeface="Solway" panose="020B0604020202020204" charset="0"/>
              </a:rPr>
              <a:t>, Pabna.</a:t>
            </a:r>
            <a:endParaRPr dirty="0">
              <a:solidFill>
                <a:schemeClr val="dk1"/>
              </a:solidFill>
              <a:latin typeface="Solway" panose="020B0604020202020204" charset="0"/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4571999" y="483220"/>
            <a:ext cx="3413175" cy="1273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98358"/>
                </a:solidFill>
              </a:rPr>
              <a:t>Business Idea and Objectives</a:t>
            </a:r>
            <a:endParaRPr b="1" dirty="0">
              <a:solidFill>
                <a:srgbClr val="698358"/>
              </a:solidFill>
            </a:endParaRPr>
          </a:p>
        </p:txBody>
      </p:sp>
      <p:pic>
        <p:nvPicPr>
          <p:cNvPr id="219" name="Google Shape;219;p31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9847" r="9847"/>
          <a:stretch/>
        </p:blipFill>
        <p:spPr>
          <a:xfrm>
            <a:off x="1158825" y="762125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cxnSp>
        <p:nvCxnSpPr>
          <p:cNvPr id="220" name="Google Shape;220;p31"/>
          <p:cNvCxnSpPr>
            <a:cxnSpLocks/>
          </p:cNvCxnSpPr>
          <p:nvPr/>
        </p:nvCxnSpPr>
        <p:spPr>
          <a:xfrm>
            <a:off x="4661025" y="1810315"/>
            <a:ext cx="298127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/>
          <p:nvPr/>
        </p:nvSpPr>
        <p:spPr>
          <a:xfrm>
            <a:off x="5099507" y="655503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title" idx="2"/>
          </p:nvPr>
        </p:nvSpPr>
        <p:spPr>
          <a:xfrm>
            <a:off x="-328713" y="2201847"/>
            <a:ext cx="503746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for Lives</a:t>
            </a:r>
            <a:endParaRPr dirty="0"/>
          </a:p>
        </p:txBody>
      </p:sp>
      <p:pic>
        <p:nvPicPr>
          <p:cNvPr id="228" name="Google Shape;228;p32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l="10475" r="10475"/>
          <a:stretch/>
        </p:blipFill>
        <p:spPr>
          <a:xfrm>
            <a:off x="4935063" y="757497"/>
            <a:ext cx="2995800" cy="37305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sp>
        <p:nvSpPr>
          <p:cNvPr id="230" name="Google Shape;230;p32"/>
          <p:cNvSpPr/>
          <p:nvPr/>
        </p:nvSpPr>
        <p:spPr>
          <a:xfrm rot="10204363" flipH="1">
            <a:off x="-107975" y="3439769"/>
            <a:ext cx="1646100" cy="1410089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/>
          <p:nvPr/>
        </p:nvSpPr>
        <p:spPr>
          <a:xfrm rot="-5535514" flipH="1">
            <a:off x="1636435" y="-42871"/>
            <a:ext cx="1646381" cy="1410330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391B8924-BA65-3A8C-6E6B-A4001B27F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253" y="3252359"/>
            <a:ext cx="1874679" cy="7511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698358"/>
                </a:solidFill>
              </a:rPr>
              <a:t>Introduction</a:t>
            </a:r>
            <a:endParaRPr sz="5400" b="1" dirty="0">
              <a:solidFill>
                <a:srgbClr val="698358"/>
              </a:solidFill>
            </a:endParaRPr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-684261" y="2082233"/>
            <a:ext cx="5251286" cy="11608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Our company 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Nature’s Basket</a:t>
            </a:r>
            <a:endParaRPr sz="3600" dirty="0"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5089150" y="3243110"/>
            <a:ext cx="3478362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Our idea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Cultivating Healthy pesticides free Foods</a:t>
            </a:r>
            <a:endParaRPr sz="2800" dirty="0"/>
          </a:p>
        </p:txBody>
      </p:sp>
      <p:cxnSp>
        <p:nvCxnSpPr>
          <p:cNvPr id="241" name="Google Shape;241;p33"/>
          <p:cNvCxnSpPr>
            <a:cxnSpLocks/>
          </p:cNvCxnSpPr>
          <p:nvPr/>
        </p:nvCxnSpPr>
        <p:spPr>
          <a:xfrm>
            <a:off x="2408509" y="1421230"/>
            <a:ext cx="434169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3"/>
          <p:cNvSpPr/>
          <p:nvPr/>
        </p:nvSpPr>
        <p:spPr>
          <a:xfrm rot="-10664486">
            <a:off x="4265960" y="3759504"/>
            <a:ext cx="1646381" cy="1410330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80F3E90B-6384-34A1-A262-30090F61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71" y="346981"/>
            <a:ext cx="1073760" cy="430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1818999" y="1928047"/>
            <a:ext cx="23364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Problems</a:t>
            </a:r>
            <a:endParaRPr sz="2800" b="1" dirty="0"/>
          </a:p>
        </p:txBody>
      </p:sp>
      <p:sp>
        <p:nvSpPr>
          <p:cNvPr id="248" name="Google Shape;248;p34"/>
          <p:cNvSpPr txBox="1">
            <a:spLocks noGrp="1"/>
          </p:cNvSpPr>
          <p:nvPr>
            <p:ph type="subTitle" idx="5"/>
          </p:nvPr>
        </p:nvSpPr>
        <p:spPr>
          <a:xfrm>
            <a:off x="4766999" y="1997450"/>
            <a:ext cx="3559245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2800" b="1" dirty="0"/>
              <a:t>Solution Overview</a:t>
            </a:r>
            <a:endParaRPr b="1" dirty="0"/>
          </a:p>
        </p:txBody>
      </p: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698358"/>
                </a:solidFill>
              </a:rPr>
              <a:t>Problem Statements</a:t>
            </a:r>
            <a:endParaRPr sz="4000" b="1" dirty="0">
              <a:solidFill>
                <a:srgbClr val="698358"/>
              </a:solidFill>
            </a:endParaRPr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2"/>
          </p:nvPr>
        </p:nvSpPr>
        <p:spPr>
          <a:xfrm>
            <a:off x="1818999" y="2398256"/>
            <a:ext cx="23364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olway" panose="020B0604020202020204" charset="0"/>
              </a:rPr>
              <a:t>High demand for fresh, medicine-free foods; many farmers lack resources for profitable crop production.</a:t>
            </a:r>
            <a:endParaRPr sz="1600" dirty="0">
              <a:latin typeface="Solway" panose="020B0604020202020204" charset="0"/>
            </a:endParaRPr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3"/>
          </p:nvPr>
        </p:nvSpPr>
        <p:spPr>
          <a:xfrm>
            <a:off x="4846024" y="2398256"/>
            <a:ext cx="23364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olway" panose="020B0604020202020204" charset="0"/>
              </a:rPr>
              <a:t>Partnering with local farmers for land usage to produce seasonal crops, ensuring natural cultivation methods.</a:t>
            </a:r>
            <a:endParaRPr sz="1600" dirty="0">
              <a:latin typeface="Solway" panose="020B0604020202020204" charset="0"/>
            </a:endParaRPr>
          </a:p>
        </p:txBody>
      </p:sp>
      <p:cxnSp>
        <p:nvCxnSpPr>
          <p:cNvPr id="254" name="Google Shape;254;p34"/>
          <p:cNvCxnSpPr>
            <a:cxnSpLocks/>
          </p:cNvCxnSpPr>
          <p:nvPr/>
        </p:nvCxnSpPr>
        <p:spPr>
          <a:xfrm>
            <a:off x="1979192" y="1272547"/>
            <a:ext cx="526166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4"/>
          <p:cNvSpPr/>
          <p:nvPr/>
        </p:nvSpPr>
        <p:spPr>
          <a:xfrm rot="4680681" flipH="1">
            <a:off x="7605668" y="1264277"/>
            <a:ext cx="1646450" cy="1410388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subTitle" idx="1"/>
          </p:nvPr>
        </p:nvSpPr>
        <p:spPr>
          <a:xfrm>
            <a:off x="766500" y="1681322"/>
            <a:ext cx="3654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Phase 1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Partnership with Farmers</a:t>
            </a:r>
            <a:endParaRPr dirty="0"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2"/>
          </p:nvPr>
        </p:nvSpPr>
        <p:spPr>
          <a:xfrm>
            <a:off x="720000" y="2176899"/>
            <a:ext cx="3753461" cy="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Solway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Solway" panose="020B0604020202020204" charset="0"/>
              </a:rPr>
              <a:t> Farmers retain land ownership. We provide necessary resources and share profits.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i="1" dirty="0"/>
              <a:t> </a:t>
            </a:r>
            <a:r>
              <a:rPr lang="en-US" sz="1400" b="1" dirty="0">
                <a:latin typeface="Solway" panose="020B0604020202020204" charset="0"/>
              </a:rPr>
              <a:t>Cost Support : </a:t>
            </a:r>
            <a:r>
              <a:rPr lang="en-US" sz="1400" dirty="0">
                <a:latin typeface="Solway" panose="020B0604020202020204" charset="0"/>
              </a:rPr>
              <a:t>Provide fertilizers, seeds, and initial training.</a:t>
            </a:r>
            <a:endParaRPr sz="1400" dirty="0">
              <a:latin typeface="Solway" panose="020B0604020202020204" charset="0"/>
            </a:endParaRPr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3"/>
          </p:nvPr>
        </p:nvSpPr>
        <p:spPr>
          <a:xfrm>
            <a:off x="4723196" y="2508648"/>
            <a:ext cx="4108570" cy="926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dirty="0"/>
              <a:t> </a:t>
            </a:r>
            <a:r>
              <a:rPr lang="en-US" sz="1400" dirty="0">
                <a:latin typeface="Solway" panose="020B0604020202020204" charset="0"/>
              </a:rPr>
              <a:t>Use revenue to acquire lands and establish company-owned farms.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Solway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i="1" dirty="0">
                <a:latin typeface="Solway" panose="020B0604020202020204" charset="0"/>
              </a:rPr>
              <a:t>  </a:t>
            </a:r>
            <a:r>
              <a:rPr lang="en-US" sz="1400" dirty="0">
                <a:latin typeface="Solway" panose="020B0604020202020204" charset="0"/>
              </a:rPr>
              <a:t>Hire and train farmers under company standards for medicine-free farming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698358"/>
                </a:solidFill>
              </a:rPr>
              <a:t>Operation Model</a:t>
            </a:r>
            <a:endParaRPr sz="4000" b="1" dirty="0">
              <a:solidFill>
                <a:srgbClr val="698358"/>
              </a:solidFill>
            </a:endParaRPr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7"/>
          </p:nvPr>
        </p:nvSpPr>
        <p:spPr>
          <a:xfrm>
            <a:off x="4723197" y="2025618"/>
            <a:ext cx="3654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Phase 2: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Revenue Growth and Land Acquisition</a:t>
            </a:r>
            <a:endParaRPr dirty="0"/>
          </a:p>
        </p:txBody>
      </p:sp>
      <p:cxnSp>
        <p:nvCxnSpPr>
          <p:cNvPr id="269" name="Google Shape;269;p35"/>
          <p:cNvCxnSpPr>
            <a:cxnSpLocks/>
          </p:cNvCxnSpPr>
          <p:nvPr/>
        </p:nvCxnSpPr>
        <p:spPr>
          <a:xfrm>
            <a:off x="2454282" y="1265112"/>
            <a:ext cx="42141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5"/>
          <p:cNvSpPr/>
          <p:nvPr/>
        </p:nvSpPr>
        <p:spPr>
          <a:xfrm rot="-5947967" flipH="1">
            <a:off x="56536" y="1805172"/>
            <a:ext cx="1646571" cy="1410493"/>
          </a:xfrm>
          <a:custGeom>
            <a:avLst/>
            <a:gdLst/>
            <a:ahLst/>
            <a:cxnLst/>
            <a:rect l="l" t="t" r="r" b="b"/>
            <a:pathLst>
              <a:path w="242551" h="207775" extrusionOk="0">
                <a:moveTo>
                  <a:pt x="0" y="0"/>
                </a:moveTo>
                <a:lnTo>
                  <a:pt x="1184" y="6363"/>
                </a:lnTo>
                <a:cubicBezTo>
                  <a:pt x="1184" y="6363"/>
                  <a:pt x="3162" y="6244"/>
                  <a:pt x="6750" y="6244"/>
                </a:cubicBezTo>
                <a:cubicBezTo>
                  <a:pt x="21443" y="6244"/>
                  <a:pt x="63136" y="8251"/>
                  <a:pt x="106550" y="28710"/>
                </a:cubicBezTo>
                <a:lnTo>
                  <a:pt x="113950" y="42768"/>
                </a:lnTo>
                <a:lnTo>
                  <a:pt x="111434" y="59195"/>
                </a:lnTo>
                <a:cubicBezTo>
                  <a:pt x="98115" y="70738"/>
                  <a:pt x="109362" y="84353"/>
                  <a:pt x="109362" y="84353"/>
                </a:cubicBezTo>
                <a:cubicBezTo>
                  <a:pt x="118833" y="75178"/>
                  <a:pt x="114542" y="63635"/>
                  <a:pt x="112618" y="59787"/>
                </a:cubicBezTo>
                <a:lnTo>
                  <a:pt x="116170" y="47060"/>
                </a:lnTo>
                <a:lnTo>
                  <a:pt x="125197" y="64374"/>
                </a:lnTo>
                <a:lnTo>
                  <a:pt x="112914" y="31669"/>
                </a:lnTo>
                <a:lnTo>
                  <a:pt x="112914" y="31669"/>
                </a:lnTo>
                <a:cubicBezTo>
                  <a:pt x="125937" y="38329"/>
                  <a:pt x="138960" y="46764"/>
                  <a:pt x="151538" y="57567"/>
                </a:cubicBezTo>
                <a:lnTo>
                  <a:pt x="145619" y="78285"/>
                </a:lnTo>
                <a:cubicBezTo>
                  <a:pt x="132300" y="84945"/>
                  <a:pt x="138960" y="98264"/>
                  <a:pt x="138960" y="98264"/>
                </a:cubicBezTo>
                <a:cubicBezTo>
                  <a:pt x="147691" y="92936"/>
                  <a:pt x="147099" y="83761"/>
                  <a:pt x="146359" y="79913"/>
                </a:cubicBezTo>
                <a:lnTo>
                  <a:pt x="149615" y="71626"/>
                </a:lnTo>
                <a:lnTo>
                  <a:pt x="153314" y="82133"/>
                </a:lnTo>
                <a:lnTo>
                  <a:pt x="150946" y="68814"/>
                </a:lnTo>
                <a:lnTo>
                  <a:pt x="154498" y="60083"/>
                </a:lnTo>
                <a:cubicBezTo>
                  <a:pt x="161897" y="66742"/>
                  <a:pt x="169149" y="74290"/>
                  <a:pt x="175956" y="82725"/>
                </a:cubicBezTo>
                <a:lnTo>
                  <a:pt x="165597" y="101223"/>
                </a:lnTo>
                <a:cubicBezTo>
                  <a:pt x="151390" y="103739"/>
                  <a:pt x="153610" y="118242"/>
                  <a:pt x="153610" y="118242"/>
                </a:cubicBezTo>
                <a:cubicBezTo>
                  <a:pt x="164413" y="115578"/>
                  <a:pt x="165893" y="105071"/>
                  <a:pt x="166337" y="101963"/>
                </a:cubicBezTo>
                <a:lnTo>
                  <a:pt x="178176" y="85241"/>
                </a:lnTo>
                <a:cubicBezTo>
                  <a:pt x="183947" y="92492"/>
                  <a:pt x="189127" y="100483"/>
                  <a:pt x="194011" y="109067"/>
                </a:cubicBezTo>
                <a:lnTo>
                  <a:pt x="182024" y="125789"/>
                </a:lnTo>
                <a:cubicBezTo>
                  <a:pt x="168113" y="128601"/>
                  <a:pt x="170333" y="142808"/>
                  <a:pt x="170333" y="142808"/>
                </a:cubicBezTo>
                <a:cubicBezTo>
                  <a:pt x="181432" y="139996"/>
                  <a:pt x="182912" y="129341"/>
                  <a:pt x="183208" y="126381"/>
                </a:cubicBezTo>
                <a:lnTo>
                  <a:pt x="186463" y="122681"/>
                </a:lnTo>
                <a:lnTo>
                  <a:pt x="186463" y="141920"/>
                </a:lnTo>
                <a:lnTo>
                  <a:pt x="189127" y="119870"/>
                </a:lnTo>
                <a:lnTo>
                  <a:pt x="195934" y="112470"/>
                </a:lnTo>
                <a:cubicBezTo>
                  <a:pt x="199634" y="119278"/>
                  <a:pt x="203186" y="126529"/>
                  <a:pt x="206293" y="134224"/>
                </a:cubicBezTo>
                <a:lnTo>
                  <a:pt x="199634" y="145324"/>
                </a:lnTo>
                <a:cubicBezTo>
                  <a:pt x="185575" y="150355"/>
                  <a:pt x="190607" y="164414"/>
                  <a:pt x="190607" y="164414"/>
                </a:cubicBezTo>
                <a:cubicBezTo>
                  <a:pt x="200670" y="159826"/>
                  <a:pt x="200522" y="149467"/>
                  <a:pt x="200226" y="146063"/>
                </a:cubicBezTo>
                <a:lnTo>
                  <a:pt x="207181" y="136296"/>
                </a:lnTo>
                <a:cubicBezTo>
                  <a:pt x="210733" y="145176"/>
                  <a:pt x="213989" y="154795"/>
                  <a:pt x="216653" y="165006"/>
                </a:cubicBezTo>
                <a:lnTo>
                  <a:pt x="210733" y="175957"/>
                </a:lnTo>
                <a:cubicBezTo>
                  <a:pt x="197266" y="180988"/>
                  <a:pt x="202002" y="194751"/>
                  <a:pt x="202002" y="194751"/>
                </a:cubicBezTo>
                <a:cubicBezTo>
                  <a:pt x="212361" y="190164"/>
                  <a:pt x="212065" y="179509"/>
                  <a:pt x="211621" y="176549"/>
                </a:cubicBezTo>
                <a:lnTo>
                  <a:pt x="217392" y="167818"/>
                </a:lnTo>
                <a:cubicBezTo>
                  <a:pt x="220500" y="180249"/>
                  <a:pt x="223164" y="193567"/>
                  <a:pt x="224940" y="207774"/>
                </a:cubicBezTo>
                <a:cubicBezTo>
                  <a:pt x="224940" y="207774"/>
                  <a:pt x="224940" y="189572"/>
                  <a:pt x="219020" y="164118"/>
                </a:cubicBezTo>
                <a:lnTo>
                  <a:pt x="219020" y="164118"/>
                </a:lnTo>
                <a:lnTo>
                  <a:pt x="227604" y="174033"/>
                </a:lnTo>
                <a:cubicBezTo>
                  <a:pt x="227752" y="176549"/>
                  <a:pt x="229379" y="187944"/>
                  <a:pt x="241070" y="190164"/>
                </a:cubicBezTo>
                <a:cubicBezTo>
                  <a:pt x="241070" y="190164"/>
                  <a:pt x="242550" y="175809"/>
                  <a:pt x="228343" y="173737"/>
                </a:cubicBezTo>
                <a:lnTo>
                  <a:pt x="217688" y="159382"/>
                </a:lnTo>
                <a:cubicBezTo>
                  <a:pt x="215913" y="152427"/>
                  <a:pt x="213693" y="145028"/>
                  <a:pt x="210881" y="137184"/>
                </a:cubicBezTo>
                <a:lnTo>
                  <a:pt x="210881" y="137184"/>
                </a:lnTo>
                <a:lnTo>
                  <a:pt x="223904" y="144140"/>
                </a:lnTo>
                <a:cubicBezTo>
                  <a:pt x="224052" y="145619"/>
                  <a:pt x="225088" y="158198"/>
                  <a:pt x="237371" y="160566"/>
                </a:cubicBezTo>
                <a:cubicBezTo>
                  <a:pt x="237371" y="160566"/>
                  <a:pt x="238851" y="146211"/>
                  <a:pt x="224644" y="144140"/>
                </a:cubicBezTo>
                <a:lnTo>
                  <a:pt x="218428" y="140292"/>
                </a:lnTo>
                <a:lnTo>
                  <a:pt x="236927" y="142512"/>
                </a:lnTo>
                <a:lnTo>
                  <a:pt x="215765" y="138368"/>
                </a:lnTo>
                <a:lnTo>
                  <a:pt x="209993" y="134816"/>
                </a:lnTo>
                <a:cubicBezTo>
                  <a:pt x="206145" y="124605"/>
                  <a:pt x="201262" y="113950"/>
                  <a:pt x="195342" y="103443"/>
                </a:cubicBezTo>
                <a:lnTo>
                  <a:pt x="195342" y="103443"/>
                </a:lnTo>
                <a:lnTo>
                  <a:pt x="219908" y="115282"/>
                </a:lnTo>
                <a:cubicBezTo>
                  <a:pt x="220602" y="116946"/>
                  <a:pt x="225063" y="126666"/>
                  <a:pt x="235728" y="126666"/>
                </a:cubicBezTo>
                <a:cubicBezTo>
                  <a:pt x="236444" y="126666"/>
                  <a:pt x="237189" y="126622"/>
                  <a:pt x="237963" y="126529"/>
                </a:cubicBezTo>
                <a:cubicBezTo>
                  <a:pt x="237963" y="126529"/>
                  <a:pt x="235441" y="114424"/>
                  <a:pt x="223995" y="114424"/>
                </a:cubicBezTo>
                <a:cubicBezTo>
                  <a:pt x="223041" y="114424"/>
                  <a:pt x="222026" y="114508"/>
                  <a:pt x="220944" y="114690"/>
                </a:cubicBezTo>
                <a:lnTo>
                  <a:pt x="193567" y="99891"/>
                </a:lnTo>
                <a:cubicBezTo>
                  <a:pt x="191347" y="96192"/>
                  <a:pt x="189127" y="92492"/>
                  <a:pt x="186463" y="88940"/>
                </a:cubicBezTo>
                <a:lnTo>
                  <a:pt x="186463" y="88940"/>
                </a:lnTo>
                <a:lnTo>
                  <a:pt x="207921" y="92344"/>
                </a:lnTo>
                <a:cubicBezTo>
                  <a:pt x="209618" y="94525"/>
                  <a:pt x="214589" y="99882"/>
                  <a:pt x="221941" y="99882"/>
                </a:cubicBezTo>
                <a:cubicBezTo>
                  <a:pt x="223567" y="99882"/>
                  <a:pt x="225310" y="99620"/>
                  <a:pt x="227160" y="99003"/>
                </a:cubicBezTo>
                <a:cubicBezTo>
                  <a:pt x="227160" y="99003"/>
                  <a:pt x="223091" y="89718"/>
                  <a:pt x="214078" y="89718"/>
                </a:cubicBezTo>
                <a:cubicBezTo>
                  <a:pt x="212356" y="89718"/>
                  <a:pt x="210454" y="90057"/>
                  <a:pt x="208365" y="90864"/>
                </a:cubicBezTo>
                <a:lnTo>
                  <a:pt x="183208" y="84353"/>
                </a:lnTo>
                <a:cubicBezTo>
                  <a:pt x="178028" y="77397"/>
                  <a:pt x="172405" y="70442"/>
                  <a:pt x="165893" y="63783"/>
                </a:cubicBezTo>
                <a:lnTo>
                  <a:pt x="165893" y="63783"/>
                </a:lnTo>
                <a:lnTo>
                  <a:pt x="198302" y="72662"/>
                </a:lnTo>
                <a:lnTo>
                  <a:pt x="178176" y="65558"/>
                </a:lnTo>
                <a:lnTo>
                  <a:pt x="196230" y="63635"/>
                </a:lnTo>
                <a:cubicBezTo>
                  <a:pt x="196640" y="63942"/>
                  <a:pt x="202656" y="68861"/>
                  <a:pt x="210395" y="68861"/>
                </a:cubicBezTo>
                <a:cubicBezTo>
                  <a:pt x="213833" y="68861"/>
                  <a:pt x="217610" y="67891"/>
                  <a:pt x="221388" y="65114"/>
                </a:cubicBezTo>
                <a:cubicBezTo>
                  <a:pt x="221388" y="65114"/>
                  <a:pt x="215781" y="58685"/>
                  <a:pt x="207915" y="58685"/>
                </a:cubicBezTo>
                <a:cubicBezTo>
                  <a:pt x="204714" y="58685"/>
                  <a:pt x="201138" y="59750"/>
                  <a:pt x="197414" y="62747"/>
                </a:cubicBezTo>
                <a:lnTo>
                  <a:pt x="172848" y="63487"/>
                </a:lnTo>
                <a:lnTo>
                  <a:pt x="161897" y="59491"/>
                </a:lnTo>
                <a:cubicBezTo>
                  <a:pt x="152426" y="50316"/>
                  <a:pt x="141475" y="41732"/>
                  <a:pt x="128896" y="34037"/>
                </a:cubicBezTo>
                <a:lnTo>
                  <a:pt x="128896" y="34037"/>
                </a:lnTo>
                <a:lnTo>
                  <a:pt x="169593" y="42916"/>
                </a:lnTo>
                <a:cubicBezTo>
                  <a:pt x="171371" y="45168"/>
                  <a:pt x="177325" y="51502"/>
                  <a:pt x="186012" y="51502"/>
                </a:cubicBezTo>
                <a:cubicBezTo>
                  <a:pt x="188171" y="51502"/>
                  <a:pt x="190500" y="51111"/>
                  <a:pt x="192975" y="50168"/>
                </a:cubicBezTo>
                <a:cubicBezTo>
                  <a:pt x="192975" y="50168"/>
                  <a:pt x="188013" y="39847"/>
                  <a:pt x="177764" y="39847"/>
                </a:cubicBezTo>
                <a:cubicBezTo>
                  <a:pt x="175497" y="39847"/>
                  <a:pt x="172972" y="40352"/>
                  <a:pt x="170185" y="41584"/>
                </a:cubicBezTo>
                <a:lnTo>
                  <a:pt x="144287" y="33889"/>
                </a:lnTo>
                <a:lnTo>
                  <a:pt x="187351" y="27378"/>
                </a:lnTo>
                <a:cubicBezTo>
                  <a:pt x="189329" y="28582"/>
                  <a:pt x="194957" y="31436"/>
                  <a:pt x="201706" y="31436"/>
                </a:cubicBezTo>
                <a:cubicBezTo>
                  <a:pt x="206569" y="31436"/>
                  <a:pt x="212015" y="29954"/>
                  <a:pt x="217096" y="25306"/>
                </a:cubicBezTo>
                <a:cubicBezTo>
                  <a:pt x="217096" y="25306"/>
                  <a:pt x="210574" y="19295"/>
                  <a:pt x="202069" y="19295"/>
                </a:cubicBezTo>
                <a:cubicBezTo>
                  <a:pt x="197635" y="19295"/>
                  <a:pt x="192663" y="20928"/>
                  <a:pt x="187795" y="25898"/>
                </a:cubicBezTo>
                <a:lnTo>
                  <a:pt x="132744" y="30485"/>
                </a:lnTo>
                <a:lnTo>
                  <a:pt x="108918" y="23234"/>
                </a:lnTo>
                <a:cubicBezTo>
                  <a:pt x="80061" y="10063"/>
                  <a:pt x="44396" y="1332"/>
                  <a:pt x="0" y="0"/>
                </a:cubicBezTo>
                <a:close/>
              </a:path>
            </a:pathLst>
          </a:custGeom>
          <a:solidFill>
            <a:schemeClr val="lt1">
              <a:alpha val="28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D2C166B1-EF7C-0431-D8C9-ADE9799F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71" y="339547"/>
            <a:ext cx="1073760" cy="430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subTitle" idx="7"/>
          </p:nvPr>
        </p:nvSpPr>
        <p:spPr>
          <a:xfrm>
            <a:off x="764450" y="1416574"/>
            <a:ext cx="23757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Market Policy:</a:t>
            </a:r>
            <a:endParaRPr b="1" dirty="0"/>
          </a:p>
        </p:txBody>
      </p:sp>
      <p:sp>
        <p:nvSpPr>
          <p:cNvPr id="278" name="Google Shape;278;p36"/>
          <p:cNvSpPr txBox="1">
            <a:spLocks noGrp="1"/>
          </p:cNvSpPr>
          <p:nvPr>
            <p:ph type="subTitle" idx="1"/>
          </p:nvPr>
        </p:nvSpPr>
        <p:spPr>
          <a:xfrm>
            <a:off x="769424" y="2052590"/>
            <a:ext cx="3899219" cy="1456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lway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Focus on organic, medicine-free branding to attract health-conscious consumers.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lway" panose="020B060402020202020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lway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 Build a regional network in targeted districts to streamline supply chain logistics.</a:t>
            </a:r>
          </a:p>
        </p:txBody>
      </p:sp>
      <p:sp>
        <p:nvSpPr>
          <p:cNvPr id="280" name="Google Shape;280;p36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699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rgbClr val="698358"/>
                </a:solidFill>
              </a:rPr>
              <a:t>Market Policy and Revenue Model</a:t>
            </a:r>
            <a:endParaRPr sz="3400" b="1" dirty="0">
              <a:solidFill>
                <a:srgbClr val="698358"/>
              </a:solidFill>
            </a:endParaRPr>
          </a:p>
        </p:txBody>
      </p:sp>
      <p:sp>
        <p:nvSpPr>
          <p:cNvPr id="282" name="Google Shape;282;p36"/>
          <p:cNvSpPr txBox="1">
            <a:spLocks noGrp="1"/>
          </p:cNvSpPr>
          <p:nvPr>
            <p:ph type="subTitle" idx="9"/>
          </p:nvPr>
        </p:nvSpPr>
        <p:spPr>
          <a:xfrm>
            <a:off x="4567025" y="1631811"/>
            <a:ext cx="3603293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Revenue Streams:</a:t>
            </a:r>
            <a:endParaRPr b="1" dirty="0"/>
          </a:p>
        </p:txBody>
      </p:sp>
      <p:cxnSp>
        <p:nvCxnSpPr>
          <p:cNvPr id="288" name="Google Shape;288;p36"/>
          <p:cNvCxnSpPr>
            <a:cxnSpLocks/>
          </p:cNvCxnSpPr>
          <p:nvPr/>
        </p:nvCxnSpPr>
        <p:spPr>
          <a:xfrm flipV="1">
            <a:off x="1204332" y="1196898"/>
            <a:ext cx="6854283" cy="5334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B43864D9-5F6E-C575-CA4F-3089D656AFB7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4835730" y="2107949"/>
            <a:ext cx="3713538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lway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Direct sales to organic stores, local markets, and online fresh food platforms.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lway" panose="020B060402020202020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lway" panose="020B0604020202020204" charset="0"/>
                <a:ea typeface="Lato" panose="020F0502020204030203" pitchFamily="34" charset="0"/>
                <a:cs typeface="Lato" panose="020F0502020204030203" pitchFamily="34" charset="0"/>
              </a:rPr>
              <a:t>Collaborations with retailers focusing on organic produce.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lway" panose="020B060402020202020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gricultural Land Investment Pitch Deck by Slidesgo">
  <a:themeElements>
    <a:clrScheme name="Simple Light">
      <a:dk1>
        <a:srgbClr val="272E22"/>
      </a:dk1>
      <a:lt1>
        <a:srgbClr val="637E51"/>
      </a:lt1>
      <a:dk2>
        <a:srgbClr val="7FA368"/>
      </a:dk2>
      <a:lt2>
        <a:srgbClr val="FAF1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2E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547</Words>
  <Application>Microsoft Office PowerPoint</Application>
  <PresentationFormat>On-screen Show (16:9)</PresentationFormat>
  <Paragraphs>117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Solway</vt:lpstr>
      <vt:lpstr>Wingdings</vt:lpstr>
      <vt:lpstr>Arial</vt:lpstr>
      <vt:lpstr>ChitraOMJ</vt:lpstr>
      <vt:lpstr>Nunito Light</vt:lpstr>
      <vt:lpstr>Lato Light</vt:lpstr>
      <vt:lpstr>Lato</vt:lpstr>
      <vt:lpstr>Courier New</vt:lpstr>
      <vt:lpstr>Cambria</vt:lpstr>
      <vt:lpstr>Agricultural Land Investment Pitch Deck by Slidesgo</vt:lpstr>
      <vt:lpstr>Business Idea : Seasonal Farming   </vt:lpstr>
      <vt:lpstr>Meet our Team Members:</vt:lpstr>
      <vt:lpstr>01</vt:lpstr>
      <vt:lpstr>Business Idea and Objectives</vt:lpstr>
      <vt:lpstr>Green for Lives</vt:lpstr>
      <vt:lpstr>Introduction</vt:lpstr>
      <vt:lpstr>Problem Statements</vt:lpstr>
      <vt:lpstr>Operation Model</vt:lpstr>
      <vt:lpstr>Market Policy and Revenue Model</vt:lpstr>
      <vt:lpstr>Target Market and Consumer Profile</vt:lpstr>
      <vt:lpstr>Future Prospects and Scaling</vt:lpstr>
      <vt:lpstr>Environmental and Social Impact</vt:lpstr>
      <vt:lpstr>Organizational Chart</vt:lpstr>
      <vt:lpstr>Thanks!</vt:lpstr>
      <vt:lpstr>আমরা প্রশ্ন শুনে পালাই না…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Idea : Seasonal Farming   </dc:title>
  <dc:creator>MD. RIAD HASAN</dc:creator>
  <cp:lastModifiedBy>Md Abdul Khalek</cp:lastModifiedBy>
  <cp:revision>19</cp:revision>
  <dcterms:modified xsi:type="dcterms:W3CDTF">2024-11-02T03:30:52Z</dcterms:modified>
</cp:coreProperties>
</file>