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80" r:id="rId5"/>
    <p:sldId id="314" r:id="rId7"/>
    <p:sldId id="315" r:id="rId8"/>
    <p:sldId id="329" r:id="rId9"/>
    <p:sldId id="317" r:id="rId10"/>
    <p:sldId id="332" r:id="rId11"/>
    <p:sldId id="331" r:id="rId12"/>
    <p:sldId id="335" r:id="rId13"/>
    <p:sldId id="346" r:id="rId14"/>
    <p:sldId id="386" r:id="rId15"/>
    <p:sldId id="347" r:id="rId16"/>
    <p:sldId id="385" r:id="rId17"/>
    <p:sldId id="348" r:id="rId18"/>
    <p:sldId id="336" r:id="rId19"/>
    <p:sldId id="364" r:id="rId20"/>
    <p:sldId id="354" r:id="rId21"/>
    <p:sldId id="355" r:id="rId22"/>
    <p:sldId id="394"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34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E00748-4807-4C51-9916-5B2C83C973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3" Type="http://schemas.openxmlformats.org/officeDocument/2006/relationships/tags" Target="../tags/tag260.xml"/><Relationship Id="rId12" Type="http://schemas.openxmlformats.org/officeDocument/2006/relationships/tags" Target="../tags/tag259.xml"/><Relationship Id="rId11" Type="http://schemas.openxmlformats.org/officeDocument/2006/relationships/tags" Target="../tags/tag258.xml"/><Relationship Id="rId10" Type="http://schemas.openxmlformats.org/officeDocument/2006/relationships/tags" Target="../tags/tag257.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1" Type="http://schemas.openxmlformats.org/officeDocument/2006/relationships/tags" Target="../tags/tag270.xml"/><Relationship Id="rId10" Type="http://schemas.openxmlformats.org/officeDocument/2006/relationships/tags" Target="../tags/tag269.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1" Type="http://schemas.openxmlformats.org/officeDocument/2006/relationships/tags" Target="../tags/tag280.xml"/><Relationship Id="rId10" Type="http://schemas.openxmlformats.org/officeDocument/2006/relationships/tags" Target="../tags/tag27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tags" Target="../tags/tag28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lt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l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slideLayout" Target="../slideLayouts/slideLayout13.xml"/><Relationship Id="rId19" Type="http://schemas.openxmlformats.org/officeDocument/2006/relationships/tags" Target="../tags/tag15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20.xml"/><Relationship Id="rId23" Type="http://schemas.openxmlformats.org/officeDocument/2006/relationships/tags" Target="../tags/tag319.xml"/><Relationship Id="rId22" Type="http://schemas.openxmlformats.org/officeDocument/2006/relationships/tags" Target="../tags/tag318.xml"/><Relationship Id="rId21" Type="http://schemas.openxmlformats.org/officeDocument/2006/relationships/tags" Target="../tags/tag317.xml"/><Relationship Id="rId20" Type="http://schemas.openxmlformats.org/officeDocument/2006/relationships/tags" Target="../tags/tag316.xml"/><Relationship Id="rId2" Type="http://schemas.openxmlformats.org/officeDocument/2006/relationships/slideLayout" Target="../slideLayouts/slideLayout31.xml"/><Relationship Id="rId19" Type="http://schemas.openxmlformats.org/officeDocument/2006/relationships/tags" Target="../tags/tag315.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8.xml"/><Relationship Id="rId5" Type="http://schemas.openxmlformats.org/officeDocument/2006/relationships/tags" Target="../tags/tag324.xml"/><Relationship Id="rId4" Type="http://schemas.openxmlformats.org/officeDocument/2006/relationships/image" Target="../media/image1.jpeg"/><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335.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336.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337.xml"/></Relationships>
</file>

<file path=ppt/slides/_rels/slide13.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image" Target="../media/image18.png"/><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0" Type="http://schemas.openxmlformats.org/officeDocument/2006/relationships/slideLayout" Target="../slideLayouts/slideLayout4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341.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34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343.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2.xml"/><Relationship Id="rId2" Type="http://schemas.openxmlformats.org/officeDocument/2006/relationships/tags" Target="../tags/tag34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2.xml"/><Relationship Id="rId1" Type="http://schemas.openxmlformats.org/officeDocument/2006/relationships/tags" Target="../tags/tag34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32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tags" Target="../tags/tag32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32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tags" Target="../tags/tag32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2.xml"/><Relationship Id="rId5" Type="http://schemas.openxmlformats.org/officeDocument/2006/relationships/tags" Target="../tags/tag331.xml"/><Relationship Id="rId4" Type="http://schemas.openxmlformats.org/officeDocument/2006/relationships/image" Target="../media/image9.png"/><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33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33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3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5"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7" name="等腰三角形 6"/>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8" name="文本框 7"/>
          <p:cNvSpPr txBox="1"/>
          <p:nvPr/>
        </p:nvSpPr>
        <p:spPr>
          <a:xfrm>
            <a:off x="3074670" y="1732915"/>
            <a:ext cx="5806440" cy="1275080"/>
          </a:xfrm>
          <a:prstGeom prst="rect">
            <a:avLst/>
          </a:prstGeom>
          <a:noFill/>
        </p:spPr>
        <p:txBody>
          <a:bodyPr wrap="square" rtlCol="0">
            <a:noAutofit/>
          </a:bodyPr>
          <a:p>
            <a:pPr algn="ctr"/>
            <a:r>
              <a:rPr lang="zh-CN" altLang="en-US" sz="6000"/>
              <a:t>一种帕金森震颤测量</a:t>
            </a:r>
            <a:r>
              <a:rPr lang="zh-CN" altLang="en-US" sz="6000"/>
              <a:t>方法</a:t>
            </a:r>
            <a:endParaRPr lang="zh-CN" altLang="en-US" sz="6000"/>
          </a:p>
        </p:txBody>
      </p:sp>
      <p:sp>
        <p:nvSpPr>
          <p:cNvPr id="2" name="文本框 1"/>
          <p:cNvSpPr txBox="1"/>
          <p:nvPr/>
        </p:nvSpPr>
        <p:spPr>
          <a:xfrm>
            <a:off x="2122805" y="4596765"/>
            <a:ext cx="4064000" cy="460375"/>
          </a:xfrm>
          <a:prstGeom prst="rect">
            <a:avLst/>
          </a:prstGeom>
          <a:noFill/>
        </p:spPr>
        <p:txBody>
          <a:bodyPr wrap="square" rtlCol="0">
            <a:spAutoFit/>
          </a:bodyPr>
          <a:p>
            <a:r>
              <a:rPr lang="zh-CN" altLang="en-US" sz="2400"/>
              <a:t>汇报人：张静杰</a:t>
            </a:r>
            <a:endParaRPr lang="zh-CN" altLang="en-US" sz="2400"/>
          </a:p>
        </p:txBody>
      </p:sp>
      <p:pic>
        <p:nvPicPr>
          <p:cNvPr id="1028" name="Picture 4" descr="大连大学简介-大连大学排名|专业数量|创办时间-排行榜123网"/>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027" y="266604"/>
            <a:ext cx="1740995" cy="17409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1009650" y="619125"/>
            <a:ext cx="4902200" cy="4810125"/>
          </a:xfrm>
          <a:prstGeom prst="rect">
            <a:avLst/>
          </a:prstGeom>
          <a:noFill/>
        </p:spPr>
        <p:txBody>
          <a:bodyPr wrap="square" rtlCol="0">
            <a:noAutofit/>
          </a:bodyPr>
          <a:p>
            <a:pPr marL="285750" indent="-285750">
              <a:buFont typeface="Wingdings" panose="05000000000000000000" charset="0"/>
              <a:buChar char="Ø"/>
            </a:pPr>
            <a:r>
              <a:rPr lang="zh-CN" altLang="en-US" b="1">
                <a:sym typeface="+mn-ea"/>
              </a:rPr>
              <a:t> 计算震颤幅度</a:t>
            </a:r>
            <a:endParaRPr lang="zh-CN" altLang="en-US" b="1"/>
          </a:p>
          <a:p>
            <a:pPr indent="457200"/>
            <a:r>
              <a:rPr lang="zh-CN" altLang="en-US">
                <a:sym typeface="+mn-ea"/>
              </a:rPr>
              <a:t>相邻零交叉点之间的 x 坐标差值提供了震颤幅度的瞬时估计。对于波形中所有相邻的零交叉点对，都计算这种差值。</a:t>
            </a:r>
            <a:endParaRPr lang="zh-CN" altLang="en-US"/>
          </a:p>
          <a:p>
            <a:endParaRPr lang="zh-CN" altLang="en-US"/>
          </a:p>
          <a:p>
            <a:pPr marL="285750" indent="-285750">
              <a:buFont typeface="Wingdings" panose="05000000000000000000" charset="0"/>
              <a:buChar char="Ø"/>
            </a:pPr>
            <a:r>
              <a:rPr lang="zh-CN" altLang="en-US" b="1">
                <a:sym typeface="+mn-ea"/>
              </a:rPr>
              <a:t> 使用中位数作为震颤幅度的估计</a:t>
            </a:r>
            <a:endParaRPr lang="zh-CN" altLang="en-US" b="1"/>
          </a:p>
          <a:p>
            <a:pPr indent="457200"/>
            <a:r>
              <a:rPr lang="zh-CN" altLang="en-US">
                <a:sym typeface="+mn-ea"/>
              </a:rPr>
              <a:t>为了提高鲁棒性，避免由于手部从静止状态开始运动（ramp-up）造成的人为震颤幅度增加，选择所有相邻零交叉点对的幅度估计的中位数作为最终的震颤幅度。中位数是一种稳健的统计量，它不受极端值的影响。</a:t>
            </a:r>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6019800" y="415290"/>
            <a:ext cx="5791200" cy="602742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4"/>
          <p:cNvSpPr txBox="1"/>
          <p:nvPr/>
        </p:nvSpPr>
        <p:spPr>
          <a:xfrm>
            <a:off x="1076325" y="928370"/>
            <a:ext cx="4064000" cy="460375"/>
          </a:xfrm>
          <a:prstGeom prst="rect">
            <a:avLst/>
          </a:prstGeom>
          <a:noFill/>
        </p:spPr>
        <p:txBody>
          <a:bodyPr wrap="square" rtlCol="0">
            <a:spAutoFit/>
          </a:bodyPr>
          <a:p>
            <a:r>
              <a:rPr lang="en-US" altLang="zh-CN" sz="2400" b="1"/>
              <a:t>3.估计距离</a:t>
            </a:r>
            <a:endParaRPr lang="en-US" altLang="zh-CN" sz="2400" b="1"/>
          </a:p>
        </p:txBody>
      </p:sp>
      <p:sp>
        <p:nvSpPr>
          <p:cNvPr id="3" name="文本框 2"/>
          <p:cNvSpPr txBox="1"/>
          <p:nvPr/>
        </p:nvSpPr>
        <p:spPr>
          <a:xfrm>
            <a:off x="1200150" y="1590675"/>
            <a:ext cx="10455275" cy="5054600"/>
          </a:xfrm>
          <a:prstGeom prst="rect">
            <a:avLst/>
          </a:prstGeom>
          <a:noFill/>
        </p:spPr>
        <p:txBody>
          <a:bodyPr wrap="square" rtlCol="0">
            <a:noAutofit/>
          </a:bodyPr>
          <a:p>
            <a:pPr indent="457200"/>
            <a:r>
              <a:rPr lang="zh-CN" altLang="en-US"/>
              <a:t>将手部运动的震颤幅度从像素单位转换为实际的距离单位。这个过程需要知道智能手机和手之间的距离，这个距离是通过手机的</a:t>
            </a:r>
            <a:r>
              <a:rPr lang="zh-CN" altLang="en-US"/>
              <a:t>深度传感器测量得到的。以下是转换步骤的详细说明：</a:t>
            </a:r>
            <a:endParaRPr lang="zh-CN" altLang="en-US"/>
          </a:p>
          <a:p>
            <a:endParaRPr lang="zh-CN" altLang="en-US"/>
          </a:p>
          <a:p>
            <a:pPr marL="285750" indent="-285750">
              <a:buFont typeface="Wingdings" panose="05000000000000000000" charset="0"/>
              <a:buChar char="Ø"/>
            </a:pPr>
            <a:r>
              <a:rPr lang="zh-CN" altLang="en-US"/>
              <a:t>测量传感器距离：</a:t>
            </a:r>
            <a:endParaRPr lang="zh-CN" altLang="en-US"/>
          </a:p>
          <a:p>
            <a:pPr indent="457200"/>
            <a:r>
              <a:rPr lang="zh-CN" altLang="en-US"/>
              <a:t>使用iPhone</a:t>
            </a:r>
            <a:r>
              <a:rPr lang="en-US" altLang="zh-CN"/>
              <a:t>15pm</a:t>
            </a:r>
            <a:r>
              <a:rPr lang="zh-CN" altLang="en-US"/>
              <a:t>的前置摄像头内置的TrueDepth传感器，测量传感器到已知深度物体的距离。</a:t>
            </a:r>
            <a:endParaRPr lang="zh-CN" altLang="en-US"/>
          </a:p>
          <a:p>
            <a:endParaRPr lang="zh-CN" altLang="en-US"/>
          </a:p>
          <a:p>
            <a:pPr marL="285750" indent="-285750">
              <a:buFont typeface="Wingdings" panose="05000000000000000000" charset="0"/>
              <a:buChar char="Ø"/>
            </a:pPr>
            <a:r>
              <a:rPr lang="zh-CN" altLang="en-US"/>
              <a:t>评估深度传感器的准确性：</a:t>
            </a:r>
            <a:endParaRPr lang="zh-CN" altLang="en-US"/>
          </a:p>
          <a:p>
            <a:pPr indent="457200"/>
            <a:r>
              <a:rPr lang="zh-CN" altLang="en-US"/>
              <a:t>在已知距离（例如40cm和100cm）的情况下，对深度传感器进行多次测量，以评估其准确性。在这些实验中，计算了六次传感器测量的</a:t>
            </a:r>
            <a:r>
              <a:rPr lang="zh-CN" altLang="en-US">
                <a:highlight>
                  <a:srgbClr val="FFFF00"/>
                </a:highlight>
              </a:rPr>
              <a:t>平均均方根误差</a:t>
            </a:r>
            <a:r>
              <a:rPr lang="zh-CN" altLang="en-US"/>
              <a:t>（RMSE）。</a:t>
            </a:r>
            <a:endParaRPr lang="zh-CN" altLang="en-US"/>
          </a:p>
          <a:p>
            <a:endParaRPr lang="zh-CN" altLang="en-US">
              <a:highlight>
                <a:srgbClr val="FFFF00"/>
              </a:highlight>
            </a:endParaRPr>
          </a:p>
        </p:txBody>
      </p:sp>
      <p:pic>
        <p:nvPicPr>
          <p:cNvPr id="4" name="图片 3"/>
          <p:cNvPicPr>
            <a:picLocks noChangeAspect="1"/>
          </p:cNvPicPr>
          <p:nvPr/>
        </p:nvPicPr>
        <p:blipFill>
          <a:blip r:embed="rId1"/>
          <a:stretch>
            <a:fillRect/>
          </a:stretch>
        </p:blipFill>
        <p:spPr>
          <a:xfrm>
            <a:off x="5821680" y="4490085"/>
            <a:ext cx="5425440" cy="163068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971550" y="1076325"/>
            <a:ext cx="10197465" cy="4524375"/>
          </a:xfrm>
          <a:prstGeom prst="rect">
            <a:avLst/>
          </a:prstGeom>
          <a:noFill/>
        </p:spPr>
        <p:txBody>
          <a:bodyPr wrap="square" rtlCol="0">
            <a:noAutofit/>
          </a:bodyPr>
          <a:p>
            <a:pPr marL="285750" indent="-285750">
              <a:buFont typeface="Wingdings" panose="05000000000000000000" charset="0"/>
              <a:buChar char="Ø"/>
            </a:pPr>
            <a:r>
              <a:rPr lang="zh-CN" altLang="en-US">
                <a:sym typeface="+mn-ea"/>
              </a:rPr>
              <a:t>转换震颤幅度：</a:t>
            </a:r>
            <a:endParaRPr lang="zh-CN" altLang="en-US"/>
          </a:p>
          <a:p>
            <a:pPr indent="457200"/>
            <a:r>
              <a:rPr lang="zh-CN" altLang="en-US">
                <a:sym typeface="+mn-ea"/>
              </a:rPr>
              <a:t>根据深度传感器测量得到的智能手机与手之间的实际距离，将像素单位的震颤幅度转换为距离单位。这通常涉及到简单的比例计算，即：</a:t>
            </a:r>
            <a:endParaRPr lang="zh-CN" altLang="en-US"/>
          </a:p>
          <a:p>
            <a:endParaRPr lang="zh-CN" altLang="en-US"/>
          </a:p>
          <a:p>
            <a:pPr indent="457200"/>
            <a:r>
              <a:rPr lang="zh-CN" altLang="en-US" sz="2400">
                <a:sym typeface="+mn-ea"/>
              </a:rPr>
              <a:t>实际距离单位的震颤幅度 = 像素单位的震颤幅度 × (传感器测量的实际距离 / 传感器的像素分辨率)</a:t>
            </a:r>
            <a:endParaRPr lang="zh-CN" altLang="en-US" sz="2400">
              <a:sym typeface="+mn-ea"/>
            </a:endParaRPr>
          </a:p>
          <a:p>
            <a:pPr indent="457200"/>
            <a:endParaRPr lang="zh-CN" altLang="en-US" sz="2400">
              <a:sym typeface="+mn-ea"/>
            </a:endParaRPr>
          </a:p>
          <a:p>
            <a:pPr indent="457200"/>
            <a:r>
              <a:rPr lang="zh-CN" altLang="en-US"/>
              <a:t>其中，传感器的像素分辨率是指每个像素代表的实际物理长度。这个比例因子可以通过校准过程得到，即通过测量已知尺寸的物体在传感器上所占的像素数量来确定。</a:t>
            </a:r>
            <a:endParaRPr lang="zh-CN" altLang="en-US"/>
          </a:p>
          <a:p>
            <a:endParaRPr lang="zh-CN" altLang="en-US"/>
          </a:p>
          <a:p>
            <a:pPr marL="285750" indent="-285750">
              <a:buFont typeface="Wingdings" panose="05000000000000000000" charset="0"/>
              <a:buChar char="Ø"/>
            </a:pPr>
            <a:r>
              <a:rPr lang="zh-CN" altLang="en-US">
                <a:sym typeface="+mn-ea"/>
              </a:rPr>
              <a:t>处理误差：</a:t>
            </a:r>
            <a:endParaRPr lang="zh-CN" altLang="en-US"/>
          </a:p>
          <a:p>
            <a:pPr indent="457200"/>
            <a:r>
              <a:rPr lang="zh-CN" altLang="en-US">
                <a:sym typeface="+mn-ea"/>
              </a:rPr>
              <a:t>由于深度传感器可能存在一定的误差，因此在转换过程中需要考虑这些误差。根据描述，40cm处的RMSE为0.12cm，100cm处的RMSE</a:t>
            </a:r>
            <a:r>
              <a:rPr lang="zh-CN" altLang="en-US">
                <a:highlight>
                  <a:srgbClr val="FFFF00"/>
                </a:highlight>
                <a:sym typeface="+mn-ea"/>
              </a:rPr>
              <a:t>（均方根误差）（预测值跟实际观测值之间的差异）</a:t>
            </a:r>
            <a:r>
              <a:rPr lang="zh-CN" altLang="en-US">
                <a:sym typeface="+mn-ea"/>
              </a:rPr>
              <a:t>为0.38cm。这些误差数据可以用来调整转换比例，以提高最终距离单位震颤幅度的准确性。</a:t>
            </a:r>
            <a:endParaRPr lang="zh-CN" altLang="en-US"/>
          </a:p>
          <a:p>
            <a:endParaRPr lang="zh-CN" altLang="en-US"/>
          </a:p>
          <a:p>
            <a:pPr indent="457200"/>
            <a:r>
              <a:rPr lang="zh-CN" altLang="en-US"/>
              <a:t>那通过这个转换过程，可以将手部运动的分析从像素层面提升到实际物理层面</a:t>
            </a:r>
            <a:endParaRPr lang="zh-CN" altLang="en-US"/>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4"/>
          <p:cNvSpPr txBox="1"/>
          <p:nvPr/>
        </p:nvSpPr>
        <p:spPr>
          <a:xfrm>
            <a:off x="1076325" y="928370"/>
            <a:ext cx="6740525" cy="601345"/>
          </a:xfrm>
          <a:prstGeom prst="rect">
            <a:avLst/>
          </a:prstGeom>
          <a:noFill/>
        </p:spPr>
        <p:txBody>
          <a:bodyPr wrap="square" rtlCol="0">
            <a:noAutofit/>
          </a:bodyPr>
          <a:p>
            <a:pPr algn="l">
              <a:buClrTx/>
              <a:buSzTx/>
              <a:buFontTx/>
            </a:pPr>
            <a:r>
              <a:rPr lang="en-US" altLang="zh-CN" sz="2400" b="1"/>
              <a:t>4.将振幅转换为实际距离的函数</a:t>
            </a:r>
            <a:endParaRPr lang="en-US" altLang="zh-CN" sz="2400" b="1"/>
          </a:p>
        </p:txBody>
      </p:sp>
      <mc:AlternateContent xmlns:mc="http://schemas.openxmlformats.org/markup-compatibility/2006">
        <mc:Choice xmlns:a14="http://schemas.microsoft.com/office/drawing/2010/main" Requires="a14">
          <p:sp>
            <p:nvSpPr>
              <p:cNvPr id="2" name="文本框 1"/>
              <p:cNvSpPr txBox="1"/>
              <p:nvPr/>
            </p:nvSpPr>
            <p:spPr>
              <a:xfrm>
                <a:off x="4676775" y="1458595"/>
                <a:ext cx="2482850" cy="750570"/>
              </a:xfrm>
              <a:prstGeom prst="rect">
                <a:avLst/>
              </a:prstGeom>
              <a:noFill/>
            </p:spPr>
            <p:txBody>
              <a:bodyPr wrap="square" rtlCol="0">
                <a:noAutofit/>
              </a:bodyPr>
              <a:p>
                <a14:m>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𝑉</m:t>
                        </m:r>
                      </m:e>
                      <m:sub>
                        <m:r>
                          <a:rPr lang="en-US" altLang="zh-CN" sz="2800" i="1">
                            <a:latin typeface="Cambria Math" panose="02040503050406030204" charset="0"/>
                            <a:cs typeface="Cambria Math" panose="02040503050406030204" charset="0"/>
                          </a:rPr>
                          <m:t>𝑤</m:t>
                        </m:r>
                      </m:sub>
                    </m:sSub>
                  </m:oMath>
                </a14:m>
                <a:r>
                  <a:rPr lang="en-US" altLang="zh-CN" sz="2800"/>
                  <a:t>=</a:t>
                </a:r>
                <a14:m>
                  <m:oMath xmlns:m="http://schemas.openxmlformats.org/officeDocument/2006/math">
                    <m:f>
                      <m:fPr>
                        <m:ctrlPr>
                          <a:rPr lang="en-US" altLang="zh-CN" sz="2800" i="1">
                            <a:latin typeface="Cambria Math" panose="02040503050406030204"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𝑒</m:t>
                            </m:r>
                          </m:sub>
                        </m:sSub>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𝑎</m:t>
                            </m:r>
                          </m:e>
                          <m:sub>
                            <m:r>
                              <a:rPr lang="en-US" altLang="zh-CN" sz="2800" i="1">
                                <a:latin typeface="Cambria Math" panose="02040503050406030204" charset="0"/>
                                <a:cs typeface="Cambria Math" panose="02040503050406030204" charset="0"/>
                              </a:rPr>
                              <m:t>𝑣</m:t>
                            </m:r>
                          </m:sub>
                        </m:sSub>
                      </m:num>
                      <m:den>
                        <m:r>
                          <a:rPr lang="en-US" altLang="zh-CN" sz="2800" i="1">
                            <a:latin typeface="Cambria Math" panose="02040503050406030204" charset="0"/>
                            <a:cs typeface="Cambria Math" panose="02040503050406030204" charset="0"/>
                          </a:rPr>
                          <m:t>𝑓</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𝑎</m:t>
                            </m:r>
                          </m:e>
                          <m:sub>
                            <m:r>
                              <a:rPr lang="en-US" altLang="zh-CN" sz="2800" i="1">
                                <a:latin typeface="Cambria Math" panose="02040503050406030204" charset="0"/>
                                <a:cs typeface="Cambria Math" panose="02040503050406030204" charset="0"/>
                              </a:rPr>
                              <m:t>𝑠</m:t>
                            </m:r>
                          </m:sub>
                        </m:sSub>
                      </m:den>
                    </m:f>
                  </m:oMath>
                </a14:m>
                <a:endParaRPr lang="en-US" altLang="zh-CN" sz="2800"/>
              </a:p>
            </p:txBody>
          </p:sp>
        </mc:Choice>
        <mc:Fallback>
          <p:sp>
            <p:nvSpPr>
              <p:cNvPr id="2" name="文本框 1"/>
              <p:cNvSpPr txBox="1">
                <a:spLocks noRot="1" noChangeAspect="1" noMove="1" noResize="1" noEditPoints="1" noAdjustHandles="1" noChangeArrowheads="1" noChangeShapeType="1" noTextEdit="1"/>
              </p:cNvSpPr>
              <p:nvPr/>
            </p:nvSpPr>
            <p:spPr>
              <a:xfrm>
                <a:off x="4676775" y="1458595"/>
                <a:ext cx="2482850" cy="75057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962025" y="1590675"/>
                <a:ext cx="4206240" cy="486410"/>
              </a:xfrm>
              <a:prstGeom prst="rect">
                <a:avLst/>
              </a:prstGeom>
              <a:noFill/>
            </p:spPr>
            <p:txBody>
              <a:bodyPr wrap="square" rtlCol="0">
                <a:noAutofit/>
              </a:bodyPr>
              <a:p>
                <a:r>
                  <a:rPr lang="zh-CN" altLang="en-US"/>
                  <a:t>相机的水平传感器尺寸</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𝑤</m:t>
                        </m:r>
                      </m:sub>
                    </m:sSub>
                  </m:oMath>
                </a14:m>
                <a:r>
                  <a:rPr lang="en-US" altLang="zh-CN"/>
                  <a:t>:</a:t>
                </a:r>
                <a:endParaRPr lang="en-US" altLang="zh-CN"/>
              </a:p>
            </p:txBody>
          </p:sp>
        </mc:Choice>
        <mc:Fallback>
          <p:sp>
            <p:nvSpPr>
              <p:cNvPr id="3" name="文本框 2"/>
              <p:cNvSpPr txBox="1">
                <a:spLocks noRot="1" noChangeAspect="1" noMove="1" noResize="1" noEditPoints="1" noAdjustHandles="1" noChangeArrowheads="1" noChangeShapeType="1" noTextEdit="1"/>
              </p:cNvSpPr>
              <p:nvPr/>
            </p:nvSpPr>
            <p:spPr>
              <a:xfrm>
                <a:off x="962025" y="1590675"/>
                <a:ext cx="4206240" cy="486410"/>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文本框 5"/>
          <p:cNvSpPr txBox="1"/>
          <p:nvPr/>
        </p:nvSpPr>
        <p:spPr>
          <a:xfrm>
            <a:off x="857250" y="2449195"/>
            <a:ext cx="7729855" cy="465455"/>
          </a:xfrm>
          <a:prstGeom prst="rect">
            <a:avLst/>
          </a:prstGeom>
          <a:noFill/>
        </p:spPr>
        <p:txBody>
          <a:bodyPr wrap="square" rtlCol="0">
            <a:noAutofit/>
          </a:bodyPr>
          <a:p>
            <a:r>
              <a:rPr lang="zh-CN" altLang="en-US"/>
              <a:t>在给定深度 d 时场景中的视场宽度 w：</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3752850" y="2138045"/>
                <a:ext cx="4064000" cy="90297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𝑊</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𝑣</m:t>
                          </m:r>
                        </m:e>
                        <m:sub>
                          <m:r>
                            <a:rPr lang="en-US" altLang="zh-CN" sz="2800" i="1">
                              <a:latin typeface="Cambria Math" panose="02040503050406030204" charset="0"/>
                              <a:cs typeface="Cambria Math" panose="02040503050406030204" charset="0"/>
                            </a:rPr>
                            <m:t>𝑤</m:t>
                          </m:r>
                        </m:sub>
                      </m:sSub>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𝑓</m:t>
                          </m:r>
                        </m:num>
                        <m:den>
                          <m:r>
                            <a:rPr lang="en-US" altLang="zh-CN" sz="2800" i="1">
                              <a:latin typeface="Cambria Math" panose="02040503050406030204" charset="0"/>
                              <a:cs typeface="Cambria Math" panose="02040503050406030204" charset="0"/>
                            </a:rPr>
                            <m:t>𝑑</m:t>
                          </m:r>
                        </m:den>
                      </m:f>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3752850" y="2138045"/>
                <a:ext cx="4064000" cy="902970"/>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文本框 7"/>
          <p:cNvSpPr txBox="1"/>
          <p:nvPr/>
        </p:nvSpPr>
        <p:spPr>
          <a:xfrm>
            <a:off x="857250" y="3154680"/>
            <a:ext cx="4064000" cy="368300"/>
          </a:xfrm>
          <a:prstGeom prst="rect">
            <a:avLst/>
          </a:prstGeom>
          <a:noFill/>
        </p:spPr>
        <p:txBody>
          <a:bodyPr wrap="square" rtlCol="0">
            <a:spAutoFit/>
          </a:bodyPr>
          <a:p>
            <a:r>
              <a:rPr lang="zh-CN" altLang="en-US"/>
              <a:t>像素距离到</a:t>
            </a:r>
            <a:r>
              <a:rPr lang="zh-CN" altLang="en-US"/>
              <a:t>真实距离的转换：</a:t>
            </a: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3095625" y="2983230"/>
                <a:ext cx="4064000" cy="891540"/>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𝑑𝑖𝑠𝑡</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𝑝𝑖𝑥</m:t>
                      </m:r>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𝑤</m:t>
                          </m:r>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𝑟</m:t>
                              </m:r>
                            </m:e>
                            <m:sub>
                              <m:r>
                                <a:rPr lang="en-US" altLang="zh-CN" sz="2800" i="1">
                                  <a:latin typeface="Cambria Math" panose="02040503050406030204" charset="0"/>
                                  <a:cs typeface="Cambria Math" panose="02040503050406030204" charset="0"/>
                                </a:rPr>
                                <m:t>ℎ</m:t>
                              </m:r>
                            </m:sub>
                          </m:sSub>
                        </m:den>
                      </m:f>
                    </m:oMath>
                  </m:oMathPara>
                </a14:m>
                <a:endParaRPr lang="en-US" altLang="zh-CN" sz="2800" i="1">
                  <a:latin typeface="Cambria Math" panose="02040503050406030204"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3095625" y="2983230"/>
                <a:ext cx="4064000" cy="891540"/>
              </a:xfrm>
              <a:prstGeom prst="rect">
                <a:avLst/>
              </a:prstGeom>
              <a:blipFill rotWithShape="1">
                <a:blip r:embed="rId4"/>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7388225" y="1300480"/>
            <a:ext cx="4577715" cy="3938270"/>
          </a:xfrm>
          <a:prstGeom prst="rect">
            <a:avLst/>
          </a:prstGeom>
        </p:spPr>
      </p:pic>
      <mc:AlternateContent xmlns:mc="http://schemas.openxmlformats.org/markup-compatibility/2006" xmlns:a14="http://schemas.microsoft.com/office/drawing/2010/main">
        <mc:Choice Requires="a14">
          <p:graphicFrame>
            <p:nvGraphicFramePr>
              <p:cNvPr id="13" name="表格 12"/>
              <p:cNvGraphicFramePr/>
              <p:nvPr>
                <p:custDataLst>
                  <p:tags r:id="rId6"/>
                </p:custDataLst>
              </p:nvPr>
            </p:nvGraphicFramePr>
            <p:xfrm>
              <a:off x="1228725" y="3943350"/>
              <a:ext cx="5455920" cy="2194560"/>
            </p:xfrm>
            <a:graphic>
              <a:graphicData uri="http://schemas.openxmlformats.org/drawingml/2006/table">
                <a:tbl>
                  <a:tblPr firstRow="1" bandRow="1">
                    <a:tableStyleId>{5C22544A-7EE6-4342-B048-85BDC9FD1C3A}</a:tableStyleId>
                  </a:tblPr>
                  <a:tblGrid>
                    <a:gridCol w="2609850"/>
                    <a:gridCol w="1027430"/>
                    <a:gridCol w="1818640"/>
                  </a:tblGrid>
                  <a:tr h="203835">
                    <a:tc>
                      <a:txBody>
                        <a:bodyPr/>
                        <a:p>
                          <a:pPr algn="ctr">
                            <a:buNone/>
                          </a:pPr>
                          <a:r>
                            <a:rPr lang="zh-CN" altLang="en-US"/>
                            <a:t>摄像头属性</a:t>
                          </a:r>
                          <a:endParaRPr lang="zh-CN" altLang="en-US"/>
                        </a:p>
                      </a:txBody>
                      <a:tcPr/>
                    </a:tc>
                    <a:tc>
                      <a:txBody>
                        <a:bodyPr/>
                        <a:p>
                          <a:pPr algn="ctr">
                            <a:buNone/>
                          </a:pPr>
                          <a:r>
                            <a:rPr lang="zh-CN" altLang="en-US"/>
                            <a:t>符号</a:t>
                          </a:r>
                          <a:endParaRPr lang="zh-CN" altLang="en-US"/>
                        </a:p>
                      </a:txBody>
                      <a:tcPr/>
                    </a:tc>
                    <a:tc>
                      <a:txBody>
                        <a:bodyPr/>
                        <a:p>
                          <a:pPr algn="ctr">
                            <a:buNone/>
                          </a:pPr>
                          <a:r>
                            <a:rPr lang="zh-CN" altLang="en-US"/>
                            <a:t>值</a:t>
                          </a:r>
                          <a:endParaRPr lang="zh-CN" altLang="en-US"/>
                        </a:p>
                      </a:txBody>
                      <a:tcPr/>
                    </a:tc>
                  </a:tr>
                  <a:tr h="365760">
                    <a:tc>
                      <a:txBody>
                        <a:bodyPr/>
                        <a:p>
                          <a:pPr>
                            <a:buNone/>
                          </a:pPr>
                          <a:r>
                            <a:rPr lang="zh-CN" altLang="en-US"/>
                            <a:t>物理镜头焦距</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𝑓</m:t>
                                </m:r>
                              </m:oMath>
                            </m:oMathPara>
                          </a14:m>
                          <a:endParaRPr lang="zh-CN" altLang="en-US"/>
                        </a:p>
                      </a:txBody>
                      <a:tcPr/>
                    </a:tc>
                    <a:tc>
                      <a:txBody>
                        <a:bodyPr/>
                        <a:p>
                          <a:pPr algn="ctr">
                            <a:buNone/>
                          </a:pPr>
                          <a:r>
                            <a:rPr lang="en-US" altLang="zh-CN"/>
                            <a:t>1.78</a:t>
                          </a:r>
                          <a:r>
                            <a:rPr lang="en-US" altLang="zh-CN"/>
                            <a:t>mm</a:t>
                          </a:r>
                          <a:endParaRPr lang="en-US" altLang="zh-CN"/>
                        </a:p>
                      </a:txBody>
                      <a:tcPr/>
                    </a:tc>
                  </a:tr>
                  <a:tr h="365760">
                    <a:tc>
                      <a:txBody>
                        <a:bodyPr/>
                        <a:p>
                          <a:pPr>
                            <a:buNone/>
                          </a:pPr>
                          <a:r>
                            <a:rPr lang="zh-CN" altLang="en-US"/>
                            <a:t>35mm 等效镜头焦距</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𝑓</m:t>
                                    </m:r>
                                  </m:e>
                                  <m:sub>
                                    <m:r>
                                      <a:rPr lang="en-US" altLang="zh-CN" sz="1800" i="1">
                                        <a:latin typeface="Cambria Math" panose="02040503050406030204" charset="0"/>
                                        <a:cs typeface="Cambria Math" panose="02040503050406030204" charset="0"/>
                                      </a:rPr>
                                      <m:t>𝑒</m:t>
                                    </m:r>
                                  </m:sub>
                                </m:sSub>
                              </m:oMath>
                            </m:oMathPara>
                          </a14:m>
                          <a:endParaRPr lang="zh-CN" altLang="en-US"/>
                        </a:p>
                      </a:txBody>
                      <a:tcPr/>
                    </a:tc>
                    <a:tc>
                      <a:txBody>
                        <a:bodyPr/>
                        <a:p>
                          <a:pPr algn="ctr">
                            <a:buNone/>
                          </a:pPr>
                          <a:r>
                            <a:rPr lang="en-US" altLang="zh-CN"/>
                            <a:t>24mm</a:t>
                          </a:r>
                          <a:endParaRPr lang="en-US" altLang="zh-CN"/>
                        </a:p>
                      </a:txBody>
                      <a:tcPr/>
                    </a:tc>
                  </a:tr>
                  <a:tr h="365760">
                    <a:tc>
                      <a:txBody>
                        <a:bodyPr/>
                        <a:p>
                          <a:pPr>
                            <a:buNone/>
                          </a:pPr>
                          <a:r>
                            <a:rPr lang="zh-CN" altLang="en-US"/>
                            <a:t>传感器宽高比</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𝑎</m:t>
                                    </m:r>
                                  </m:e>
                                  <m:sub>
                                    <m:r>
                                      <a:rPr lang="en-US" altLang="zh-CN" sz="1800" i="1">
                                        <a:latin typeface="Cambria Math" panose="02040503050406030204" charset="0"/>
                                        <a:cs typeface="Cambria Math" panose="02040503050406030204" charset="0"/>
                                      </a:rPr>
                                      <m:t>𝑠</m:t>
                                    </m:r>
                                  </m:sub>
                                </m:sSub>
                              </m:oMath>
                            </m:oMathPara>
                          </a14:m>
                          <a:endParaRPr lang="zh-CN" altLang="en-US"/>
                        </a:p>
                      </a:txBody>
                      <a:tcPr/>
                    </a:tc>
                    <a:tc>
                      <a:txBody>
                        <a:bodyPr/>
                        <a:p>
                          <a:pPr algn="ctr">
                            <a:buNone/>
                          </a:pPr>
                          <a:r>
                            <a:rPr lang="en-US" altLang="zh-CN"/>
                            <a:t>0.75</a:t>
                          </a:r>
                          <a:r>
                            <a:rPr lang="zh-CN" altLang="en-US"/>
                            <a:t>（</a:t>
                          </a:r>
                          <a:r>
                            <a:rPr lang="en-US" altLang="zh-CN"/>
                            <a:t>3</a:t>
                          </a:r>
                          <a:r>
                            <a:rPr lang="zh-CN" altLang="en-US"/>
                            <a:t>：</a:t>
                          </a:r>
                          <a:r>
                            <a:rPr lang="en-US" altLang="zh-CN"/>
                            <a:t>4</a:t>
                          </a:r>
                          <a:r>
                            <a:rPr lang="zh-CN" altLang="en-US"/>
                            <a:t>）</a:t>
                          </a:r>
                          <a:endParaRPr lang="zh-CN" altLang="en-US"/>
                        </a:p>
                      </a:txBody>
                      <a:tcPr/>
                    </a:tc>
                  </a:tr>
                  <a:tr h="365760">
                    <a:tc>
                      <a:txBody>
                        <a:bodyPr/>
                        <a:p>
                          <a:pPr>
                            <a:buNone/>
                          </a:pPr>
                          <a:r>
                            <a:rPr lang="zh-CN" altLang="en-US"/>
                            <a:t>视频宽高比</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𝑎</m:t>
                                    </m:r>
                                  </m:e>
                                  <m:sub>
                                    <m:r>
                                      <a:rPr lang="en-US" altLang="zh-CN" sz="1800" i="1">
                                        <a:latin typeface="Cambria Math" panose="02040503050406030204" charset="0"/>
                                        <a:cs typeface="Cambria Math" panose="02040503050406030204" charset="0"/>
                                      </a:rPr>
                                      <m:t>𝑣</m:t>
                                    </m:r>
                                  </m:sub>
                                </m:sSub>
                              </m:oMath>
                            </m:oMathPara>
                          </a14:m>
                          <a:endParaRPr lang="zh-CN" altLang="en-US"/>
                        </a:p>
                      </a:txBody>
                      <a:tcPr/>
                    </a:tc>
                    <a:tc>
                      <a:txBody>
                        <a:bodyPr/>
                        <a:p>
                          <a:pPr algn="ctr">
                            <a:buNone/>
                          </a:pPr>
                          <a:r>
                            <a:rPr lang="en-US" altLang="zh-CN"/>
                            <a:t>0.5625</a:t>
                          </a:r>
                          <a:r>
                            <a:rPr lang="zh-CN" altLang="en-US"/>
                            <a:t>（</a:t>
                          </a:r>
                          <a:r>
                            <a:rPr lang="en-US" altLang="zh-CN"/>
                            <a:t>9</a:t>
                          </a:r>
                          <a:r>
                            <a:rPr lang="zh-CN" altLang="en-US"/>
                            <a:t>：</a:t>
                          </a:r>
                          <a:r>
                            <a:rPr lang="en-US" altLang="zh-CN"/>
                            <a:t>16</a:t>
                          </a:r>
                          <a:r>
                            <a:rPr lang="zh-CN" altLang="en-US"/>
                            <a:t>）</a:t>
                          </a:r>
                          <a:endParaRPr lang="zh-CN" altLang="en-US"/>
                        </a:p>
                      </a:txBody>
                      <a:tcPr/>
                    </a:tc>
                  </a:tr>
                  <a:tr h="365760">
                    <a:tc>
                      <a:txBody>
                        <a:bodyPr/>
                        <a:p>
                          <a:pPr>
                            <a:buNone/>
                          </a:pPr>
                          <a:r>
                            <a:rPr lang="zh-CN" altLang="en-US"/>
                            <a:t>视频水平分辨率</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𝑟</m:t>
                                    </m:r>
                                  </m:e>
                                  <m:sub>
                                    <m:r>
                                      <a:rPr lang="en-US" altLang="zh-CN" sz="1800" i="1">
                                        <a:latin typeface="Cambria Math" panose="02040503050406030204" charset="0"/>
                                        <a:cs typeface="Cambria Math" panose="02040503050406030204" charset="0"/>
                                      </a:rPr>
                                      <m:t>ℎ</m:t>
                                    </m:r>
                                  </m:sub>
                                </m:sSub>
                              </m:oMath>
                            </m:oMathPara>
                          </a14:m>
                          <a:endParaRPr lang="zh-CN" altLang="en-US"/>
                        </a:p>
                      </a:txBody>
                      <a:tcPr/>
                    </a:tc>
                    <a:tc>
                      <a:txBody>
                        <a:bodyPr/>
                        <a:p>
                          <a:pPr algn="ctr">
                            <a:buNone/>
                          </a:pPr>
                          <a:r>
                            <a:rPr lang="en-US" altLang="zh-CN"/>
                            <a:t>1080</a:t>
                          </a:r>
                          <a:r>
                            <a:rPr lang="en-US" altLang="zh-CN"/>
                            <a:t>px</a:t>
                          </a:r>
                          <a:endParaRPr lang="en-US" altLang="zh-CN"/>
                        </a:p>
                      </a:txBody>
                      <a:tcPr/>
                    </a:tc>
                  </a:tr>
                </a:tbl>
              </a:graphicData>
            </a:graphic>
          </p:graphicFrame>
        </mc:Choice>
        <mc:Fallback xmlns="">
          <p:graphicFrame>
            <p:nvGraphicFramePr>
              <p:cNvPr id="13" name="表格 12"/>
              <p:cNvGraphicFramePr/>
              <p:nvPr>
                <p:custDataLst>
                  <p:tags r:id="rId7"/>
                </p:custDataLst>
              </p:nvPr>
            </p:nvGraphicFramePr>
            <p:xfrm>
              <a:off x="1228725" y="3943350"/>
              <a:ext cx="5455920" cy="2194560"/>
            </p:xfrm>
            <a:graphic>
              <a:graphicData uri="http://schemas.openxmlformats.org/drawingml/2006/table">
                <a:tbl>
                  <a:tblPr firstRow="1" bandRow="1">
                    <a:tableStyleId>{5C22544A-7EE6-4342-B048-85BDC9FD1C3A}</a:tableStyleId>
                  </a:tblPr>
                  <a:tblGrid>
                    <a:gridCol w="2609850"/>
                    <a:gridCol w="1027430"/>
                    <a:gridCol w="1818640"/>
                  </a:tblGrid>
                  <a:tr h="203835">
                    <a:tc>
                      <a:txBody>
                        <a:bodyPr/>
                        <a:p>
                          <a:pPr algn="ctr">
                            <a:buNone/>
                          </a:pPr>
                          <a:r>
                            <a:rPr lang="zh-CN" altLang="en-US"/>
                            <a:t>摄像头属性</a:t>
                          </a:r>
                          <a:endParaRPr lang="zh-CN" altLang="en-US"/>
                        </a:p>
                      </a:txBody>
                      <a:tcPr/>
                    </a:tc>
                    <a:tc>
                      <a:txBody>
                        <a:bodyPr/>
                        <a:p>
                          <a:pPr algn="ctr">
                            <a:buNone/>
                          </a:pPr>
                          <a:r>
                            <a:rPr lang="zh-CN" altLang="en-US"/>
                            <a:t>符号</a:t>
                          </a:r>
                          <a:endParaRPr lang="zh-CN" altLang="en-US"/>
                        </a:p>
                      </a:txBody>
                      <a:tcPr/>
                    </a:tc>
                    <a:tc>
                      <a:txBody>
                        <a:bodyPr/>
                        <a:p>
                          <a:pPr algn="ctr">
                            <a:buNone/>
                          </a:pPr>
                          <a:r>
                            <a:rPr lang="zh-CN" altLang="en-US"/>
                            <a:t>值</a:t>
                          </a:r>
                          <a:endParaRPr lang="zh-CN" altLang="en-US"/>
                        </a:p>
                      </a:txBody>
                      <a:tcPr/>
                    </a:tc>
                  </a:tr>
                  <a:tr h="365760">
                    <a:tc>
                      <a:txBody>
                        <a:bodyPr/>
                        <a:p>
                          <a:pPr>
                            <a:buNone/>
                          </a:pPr>
                          <a:r>
                            <a:rPr lang="zh-CN" altLang="en-US"/>
                            <a:t>物理镜头焦距</a:t>
                          </a:r>
                          <a:endParaRPr lang="zh-CN" altLang="en-US"/>
                        </a:p>
                      </a:txBody>
                      <a:tcPr/>
                    </a:tc>
                    <a:tc>
                      <a:txBody>
                        <a:bodyPr/>
                        <a:lstStyle/>
                        <a:p>
                          <a:endParaRPr lang="zh-CN"/>
                        </a:p>
                      </a:txBody>
                      <a:tcPr>
                        <a:blipFill>
                          <a:blip r:embed="rId8"/>
                        </a:blipFill>
                      </a:tcPr>
                    </a:tc>
                    <a:tc>
                      <a:txBody>
                        <a:bodyPr/>
                        <a:p>
                          <a:pPr algn="ctr">
                            <a:buNone/>
                          </a:pPr>
                          <a:r>
                            <a:rPr lang="en-US" altLang="zh-CN"/>
                            <a:t>1.78</a:t>
                          </a:r>
                          <a:r>
                            <a:rPr lang="en-US" altLang="zh-CN"/>
                            <a:t>mm</a:t>
                          </a:r>
                          <a:endParaRPr lang="en-US" altLang="zh-CN"/>
                        </a:p>
                      </a:txBody>
                      <a:tcPr/>
                    </a:tc>
                  </a:tr>
                  <a:tr h="365760">
                    <a:tc>
                      <a:txBody>
                        <a:bodyPr/>
                        <a:p>
                          <a:pPr>
                            <a:buNone/>
                          </a:pPr>
                          <a:r>
                            <a:rPr lang="zh-CN" altLang="en-US"/>
                            <a:t>35mm 等效镜头焦距</a:t>
                          </a:r>
                          <a:endParaRPr lang="zh-CN" altLang="en-US"/>
                        </a:p>
                      </a:txBody>
                      <a:tcPr/>
                    </a:tc>
                    <a:tc>
                      <a:txBody>
                        <a:bodyPr/>
                        <a:lstStyle/>
                        <a:p>
                          <a:endParaRPr lang="zh-CN"/>
                        </a:p>
                      </a:txBody>
                      <a:tcPr>
                        <a:blipFill>
                          <a:blip r:embed="rId8"/>
                        </a:blipFill>
                      </a:tcPr>
                    </a:tc>
                    <a:tc>
                      <a:txBody>
                        <a:bodyPr/>
                        <a:p>
                          <a:pPr algn="ctr">
                            <a:buNone/>
                          </a:pPr>
                          <a:r>
                            <a:rPr lang="en-US" altLang="zh-CN"/>
                            <a:t>24mm</a:t>
                          </a:r>
                          <a:endParaRPr lang="en-US" altLang="zh-CN"/>
                        </a:p>
                      </a:txBody>
                      <a:tcPr/>
                    </a:tc>
                  </a:tr>
                  <a:tr h="365760">
                    <a:tc>
                      <a:txBody>
                        <a:bodyPr/>
                        <a:p>
                          <a:pPr>
                            <a:buNone/>
                          </a:pPr>
                          <a:r>
                            <a:rPr lang="zh-CN" altLang="en-US"/>
                            <a:t>传感器宽高比</a:t>
                          </a:r>
                          <a:endParaRPr lang="zh-CN" altLang="en-US"/>
                        </a:p>
                      </a:txBody>
                      <a:tcPr/>
                    </a:tc>
                    <a:tc>
                      <a:txBody>
                        <a:bodyPr/>
                        <a:lstStyle/>
                        <a:p>
                          <a:endParaRPr lang="zh-CN"/>
                        </a:p>
                      </a:txBody>
                      <a:tcPr>
                        <a:blipFill>
                          <a:blip r:embed="rId8"/>
                        </a:blipFill>
                      </a:tcPr>
                    </a:tc>
                    <a:tc>
                      <a:txBody>
                        <a:bodyPr/>
                        <a:p>
                          <a:pPr algn="ctr">
                            <a:buNone/>
                          </a:pPr>
                          <a:r>
                            <a:rPr lang="en-US" altLang="zh-CN"/>
                            <a:t>0.75</a:t>
                          </a:r>
                          <a:r>
                            <a:rPr lang="zh-CN" altLang="en-US"/>
                            <a:t>（</a:t>
                          </a:r>
                          <a:r>
                            <a:rPr lang="en-US" altLang="zh-CN"/>
                            <a:t>3</a:t>
                          </a:r>
                          <a:r>
                            <a:rPr lang="zh-CN" altLang="en-US"/>
                            <a:t>：</a:t>
                          </a:r>
                          <a:r>
                            <a:rPr lang="en-US" altLang="zh-CN"/>
                            <a:t>4</a:t>
                          </a:r>
                          <a:r>
                            <a:rPr lang="zh-CN" altLang="en-US"/>
                            <a:t>）</a:t>
                          </a:r>
                          <a:endParaRPr lang="zh-CN" altLang="en-US"/>
                        </a:p>
                      </a:txBody>
                      <a:tcPr/>
                    </a:tc>
                  </a:tr>
                  <a:tr h="365760">
                    <a:tc>
                      <a:txBody>
                        <a:bodyPr/>
                        <a:p>
                          <a:pPr>
                            <a:buNone/>
                          </a:pPr>
                          <a:r>
                            <a:rPr lang="zh-CN" altLang="en-US"/>
                            <a:t>视频宽高比</a:t>
                          </a:r>
                          <a:endParaRPr lang="zh-CN" altLang="en-US"/>
                        </a:p>
                      </a:txBody>
                      <a:tcPr/>
                    </a:tc>
                    <a:tc>
                      <a:txBody>
                        <a:bodyPr/>
                        <a:lstStyle/>
                        <a:p>
                          <a:endParaRPr lang="zh-CN"/>
                        </a:p>
                      </a:txBody>
                      <a:tcPr>
                        <a:blipFill>
                          <a:blip r:embed="rId8"/>
                        </a:blipFill>
                      </a:tcPr>
                    </a:tc>
                    <a:tc>
                      <a:txBody>
                        <a:bodyPr/>
                        <a:p>
                          <a:pPr algn="ctr">
                            <a:buNone/>
                          </a:pPr>
                          <a:r>
                            <a:rPr lang="en-US" altLang="zh-CN"/>
                            <a:t>0.5625</a:t>
                          </a:r>
                          <a:r>
                            <a:rPr lang="zh-CN" altLang="en-US"/>
                            <a:t>（</a:t>
                          </a:r>
                          <a:r>
                            <a:rPr lang="en-US" altLang="zh-CN"/>
                            <a:t>9</a:t>
                          </a:r>
                          <a:r>
                            <a:rPr lang="zh-CN" altLang="en-US"/>
                            <a:t>：</a:t>
                          </a:r>
                          <a:r>
                            <a:rPr lang="en-US" altLang="zh-CN"/>
                            <a:t>16</a:t>
                          </a:r>
                          <a:r>
                            <a:rPr lang="zh-CN" altLang="en-US"/>
                            <a:t>）</a:t>
                          </a:r>
                          <a:endParaRPr lang="zh-CN" altLang="en-US"/>
                        </a:p>
                      </a:txBody>
                      <a:tcPr/>
                    </a:tc>
                  </a:tr>
                  <a:tr h="365760">
                    <a:tc>
                      <a:txBody>
                        <a:bodyPr/>
                        <a:p>
                          <a:pPr>
                            <a:buNone/>
                          </a:pPr>
                          <a:r>
                            <a:rPr lang="zh-CN" altLang="en-US"/>
                            <a:t>视频水平分辨率</a:t>
                          </a:r>
                          <a:endParaRPr lang="zh-CN" altLang="en-US"/>
                        </a:p>
                      </a:txBody>
                      <a:tcPr/>
                    </a:tc>
                    <a:tc>
                      <a:txBody>
                        <a:bodyPr/>
                        <a:lstStyle/>
                        <a:p>
                          <a:endParaRPr lang="zh-CN"/>
                        </a:p>
                      </a:txBody>
                      <a:tcPr>
                        <a:blipFill>
                          <a:blip r:embed="rId8"/>
                        </a:blipFill>
                      </a:tcPr>
                    </a:tc>
                    <a:tc>
                      <a:txBody>
                        <a:bodyPr/>
                        <a:p>
                          <a:pPr algn="ctr">
                            <a:buNone/>
                          </a:pPr>
                          <a:r>
                            <a:rPr lang="en-US" altLang="zh-CN"/>
                            <a:t>1080</a:t>
                          </a:r>
                          <a:r>
                            <a:rPr lang="en-US" altLang="zh-CN"/>
                            <a:t>px</a:t>
                          </a:r>
                          <a:endParaRPr lang="en-US" altLang="zh-CN"/>
                        </a:p>
                      </a:txBody>
                      <a:tcPr/>
                    </a:tc>
                  </a:tr>
                </a:tbl>
              </a:graphicData>
            </a:graphic>
          </p:graphicFrame>
        </mc:Fallback>
      </mc:AlternateContent>
      <p:sp>
        <p:nvSpPr>
          <p:cNvPr id="4" name="文本框 3"/>
          <p:cNvSpPr txBox="1"/>
          <p:nvPr/>
        </p:nvSpPr>
        <p:spPr>
          <a:xfrm>
            <a:off x="7645400" y="5334000"/>
            <a:ext cx="4064000" cy="1198880"/>
          </a:xfrm>
          <a:prstGeom prst="rect">
            <a:avLst/>
          </a:prstGeom>
          <a:noFill/>
        </p:spPr>
        <p:txBody>
          <a:bodyPr wrap="square" rtlCol="0">
            <a:spAutoFit/>
          </a:bodyPr>
          <a:p>
            <a:r>
              <a:rPr lang="zh-CN" altLang="en-US"/>
              <a:t>真实世界的距离除以水平视频分辨率，得到一个真实世界对于虚拟世界的倍数，通过比例倍数乘以像素值，进而得到真实的距离。</a:t>
            </a:r>
            <a:endParaRPr lang="zh-CN" altLang="en-US"/>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944880" y="691515"/>
            <a:ext cx="4064000" cy="521970"/>
          </a:xfrm>
          <a:prstGeom prst="rect">
            <a:avLst/>
          </a:prstGeom>
          <a:noFill/>
        </p:spPr>
        <p:txBody>
          <a:bodyPr wrap="square" rtlCol="0">
            <a:spAutoFit/>
          </a:bodyPr>
          <a:p>
            <a:pPr marL="285750" indent="-285750">
              <a:buFont typeface="Wingdings" panose="05000000000000000000" charset="0"/>
              <a:buChar char="Ø"/>
            </a:pPr>
            <a:r>
              <a:rPr lang="zh-CN" altLang="en-US" sz="2800"/>
              <a:t>数据：</a:t>
            </a:r>
            <a:endParaRPr lang="zh-CN" altLang="en-US" sz="2800"/>
          </a:p>
        </p:txBody>
      </p:sp>
      <p:pic>
        <p:nvPicPr>
          <p:cNvPr id="5" name="图片 4"/>
          <p:cNvPicPr>
            <a:picLocks noChangeAspect="1"/>
          </p:cNvPicPr>
          <p:nvPr/>
        </p:nvPicPr>
        <p:blipFill>
          <a:blip r:embed="rId1"/>
          <a:stretch>
            <a:fillRect/>
          </a:stretch>
        </p:blipFill>
        <p:spPr>
          <a:xfrm>
            <a:off x="1073785" y="1781175"/>
            <a:ext cx="10044430" cy="378396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1229360" y="1053465"/>
            <a:ext cx="4064000" cy="368300"/>
          </a:xfrm>
          <a:prstGeom prst="rect">
            <a:avLst/>
          </a:prstGeom>
          <a:noFill/>
        </p:spPr>
        <p:txBody>
          <a:bodyPr wrap="square" rtlCol="0">
            <a:spAutoFit/>
          </a:bodyPr>
          <a:p>
            <a:r>
              <a:rPr lang="en-US" altLang="zh-CN"/>
              <a:t>Postural_MCP_3CM_50CM</a:t>
            </a:r>
            <a:endParaRPr lang="en-US" altLang="zh-CN"/>
          </a:p>
        </p:txBody>
      </p:sp>
      <p:pic>
        <p:nvPicPr>
          <p:cNvPr id="3" name="图片 2" descr="P_Thumb_MCP_3cm_50cm"/>
          <p:cNvPicPr>
            <a:picLocks noChangeAspect="1"/>
          </p:cNvPicPr>
          <p:nvPr/>
        </p:nvPicPr>
        <p:blipFill>
          <a:blip r:embed="rId1"/>
          <a:stretch>
            <a:fillRect/>
          </a:stretch>
        </p:blipFill>
        <p:spPr>
          <a:xfrm>
            <a:off x="1168400" y="1635125"/>
            <a:ext cx="9855200" cy="420941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图片 1" descr="R_TIP_3cm_50cm"/>
          <p:cNvPicPr>
            <a:picLocks noChangeAspect="1"/>
          </p:cNvPicPr>
          <p:nvPr/>
        </p:nvPicPr>
        <p:blipFill>
          <a:blip r:embed="rId1"/>
          <a:stretch>
            <a:fillRect/>
          </a:stretch>
        </p:blipFill>
        <p:spPr>
          <a:xfrm>
            <a:off x="1122680" y="1440815"/>
            <a:ext cx="9759950" cy="4377055"/>
          </a:xfrm>
          <a:prstGeom prst="rect">
            <a:avLst/>
          </a:prstGeom>
        </p:spPr>
      </p:pic>
      <p:sp>
        <p:nvSpPr>
          <p:cNvPr id="3" name="文本框 2"/>
          <p:cNvSpPr txBox="1"/>
          <p:nvPr/>
        </p:nvSpPr>
        <p:spPr>
          <a:xfrm>
            <a:off x="1206500" y="891540"/>
            <a:ext cx="4064000" cy="368300"/>
          </a:xfrm>
          <a:prstGeom prst="rect">
            <a:avLst/>
          </a:prstGeom>
          <a:noFill/>
        </p:spPr>
        <p:txBody>
          <a:bodyPr wrap="square" rtlCol="0">
            <a:spAutoFit/>
          </a:bodyPr>
          <a:p>
            <a:r>
              <a:rPr lang="en-US" altLang="zh-CN"/>
              <a:t>R</a:t>
            </a:r>
            <a:r>
              <a:rPr lang="en-US" altLang="zh-CN"/>
              <a:t>est_3CM_50CM:</a:t>
            </a:r>
            <a:endParaRPr lang="en-US" altLang="zh-CN"/>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975995" y="889635"/>
            <a:ext cx="4064000" cy="368300"/>
          </a:xfrm>
          <a:prstGeom prst="rect">
            <a:avLst/>
          </a:prstGeom>
          <a:noFill/>
        </p:spPr>
        <p:txBody>
          <a:bodyPr wrap="square" rtlCol="0">
            <a:spAutoFit/>
          </a:bodyPr>
          <a:p>
            <a:r>
              <a:rPr lang="en-US" altLang="zh-CN"/>
              <a:t>H_._50CM:</a:t>
            </a:r>
            <a:endParaRPr lang="en-US" altLang="zh-CN"/>
          </a:p>
        </p:txBody>
      </p:sp>
      <p:pic>
        <p:nvPicPr>
          <p:cNvPr id="7" name="图片 6"/>
          <p:cNvPicPr>
            <a:picLocks noChangeAspect="1"/>
          </p:cNvPicPr>
          <p:nvPr/>
        </p:nvPicPr>
        <p:blipFill>
          <a:blip r:embed="rId1"/>
          <a:stretch>
            <a:fillRect/>
          </a:stretch>
        </p:blipFill>
        <p:spPr>
          <a:xfrm>
            <a:off x="860425" y="1995170"/>
            <a:ext cx="10809605" cy="332740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1248410" y="975995"/>
            <a:ext cx="4064000" cy="521970"/>
          </a:xfrm>
          <a:prstGeom prst="rect">
            <a:avLst/>
          </a:prstGeom>
          <a:noFill/>
        </p:spPr>
        <p:txBody>
          <a:bodyPr wrap="square" rtlCol="0">
            <a:spAutoFit/>
          </a:bodyPr>
          <a:p>
            <a:r>
              <a:rPr lang="zh-CN" altLang="en-US" sz="2800" b="1"/>
              <a:t>总结：</a:t>
            </a:r>
            <a:endParaRPr lang="zh-CN" altLang="en-US" sz="2800" b="1"/>
          </a:p>
        </p:txBody>
      </p:sp>
      <p:sp>
        <p:nvSpPr>
          <p:cNvPr id="5" name="文本框 4"/>
          <p:cNvSpPr txBox="1"/>
          <p:nvPr/>
        </p:nvSpPr>
        <p:spPr>
          <a:xfrm>
            <a:off x="1487170" y="2212975"/>
            <a:ext cx="9350375" cy="1875790"/>
          </a:xfrm>
          <a:prstGeom prst="rect">
            <a:avLst/>
          </a:prstGeom>
          <a:noFill/>
        </p:spPr>
        <p:txBody>
          <a:bodyPr wrap="square" rtlCol="0">
            <a:noAutofit/>
          </a:bodyPr>
          <a:p>
            <a:pPr indent="457200"/>
            <a:r>
              <a:rPr lang="zh-CN" altLang="en-US" sz="2000"/>
              <a:t>总的来说，这个就是通过手机摄像头的深度传感器，通过配置内部的一些硬件参数，经过</a:t>
            </a:r>
            <a:r>
              <a:rPr lang="en-US" altLang="zh-CN" sz="2000"/>
              <a:t>mediapipe_hands</a:t>
            </a:r>
            <a:r>
              <a:rPr lang="zh-CN" altLang="en-US" sz="2000"/>
              <a:t>追踪到视频每一帧的手部某个关键点的运动距离，通过像素和真实深度距离的转换来计算出震颤振幅，从而达到一种可以作为远程帕金森震颤振幅评估的方式。</a:t>
            </a:r>
            <a:endParaRPr lang="zh-CN" altLang="en-US" sz="2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1173480" y="1006475"/>
            <a:ext cx="9187815" cy="3481070"/>
          </a:xfrm>
          <a:prstGeom prst="rect">
            <a:avLst/>
          </a:prstGeom>
          <a:noFill/>
        </p:spPr>
        <p:txBody>
          <a:bodyPr wrap="square" rtlCol="0">
            <a:noAutofit/>
          </a:bodyPr>
          <a:p>
            <a:pPr indent="457200"/>
            <a:r>
              <a:rPr lang="zh-CN" altLang="en-US"/>
              <a:t>帕金森病是一种神经退行性疾病，其主要特征包括震颤、运动迟缓、强直和姿势不稳定。</a:t>
            </a:r>
            <a:endParaRPr lang="zh-CN" altLang="en-US"/>
          </a:p>
          <a:p>
            <a:pPr indent="457200"/>
            <a:r>
              <a:rPr lang="zh-CN" altLang="en-US"/>
              <a:t>具体震颤一般分为两大类：静止性震颤 &amp; 姿势性震颤</a:t>
            </a:r>
            <a:endParaRPr lang="zh-CN" altLang="en-US"/>
          </a:p>
          <a:p>
            <a:pPr indent="457200"/>
            <a:endParaRPr lang="zh-CN" altLang="en-US"/>
          </a:p>
          <a:p>
            <a:pPr marL="285750" indent="-285750">
              <a:buFont typeface="Wingdings" panose="05000000000000000000" charset="0"/>
              <a:buChar char="Ø"/>
            </a:pPr>
            <a:r>
              <a:rPr lang="zh-CN" altLang="en-US">
                <a:highlight>
                  <a:srgbClr val="FFFF00"/>
                </a:highlight>
              </a:rPr>
              <a:t>静止性震颤：</a:t>
            </a:r>
            <a:r>
              <a:rPr lang="zh-CN" altLang="en-US"/>
              <a:t>在休息状态下最为明显。通常在四肢（尤其是手臂和手部）开始，但也可能波及头部、下颌、嘴唇和舌头。静止性震颤在患者运动或保持姿势时通常会减轻或消失。</a:t>
            </a:r>
            <a:endParaRPr lang="zh-CN" altLang="en-US"/>
          </a:p>
          <a:p>
            <a:pPr marL="285750" indent="-285750">
              <a:buFont typeface="Wingdings" panose="05000000000000000000" charset="0"/>
              <a:buChar char="Ø"/>
            </a:pPr>
            <a:r>
              <a:rPr lang="zh-CN" altLang="en-US">
                <a:highlight>
                  <a:srgbClr val="FFFF00"/>
                </a:highlight>
              </a:rPr>
              <a:t>姿势性震颤：</a:t>
            </a:r>
            <a:r>
              <a:rPr lang="zh-CN" altLang="en-US"/>
              <a:t>这种震颤在患者进行动作或姿势保持时出现，而在休息时通常不明显。</a:t>
            </a:r>
            <a:endParaRPr lang="zh-CN" altLang="en-US"/>
          </a:p>
          <a:p>
            <a:pPr indent="457200"/>
            <a:r>
              <a:rPr lang="zh-CN" altLang="en-US"/>
              <a:t>动作性震颤可能包括各种动作，如拿物品、写字、喝水等，而这些动作会触发或加重震颤症状。</a:t>
            </a:r>
            <a:endParaRPr lang="zh-CN" altLang="en-US"/>
          </a:p>
        </p:txBody>
      </p:sp>
      <p:sp>
        <p:nvSpPr>
          <p:cNvPr id="5" name="文本框 4"/>
          <p:cNvSpPr txBox="1"/>
          <p:nvPr/>
        </p:nvSpPr>
        <p:spPr>
          <a:xfrm>
            <a:off x="1173480" y="3922395"/>
            <a:ext cx="9187180" cy="1607185"/>
          </a:xfrm>
          <a:prstGeom prst="rect">
            <a:avLst/>
          </a:prstGeom>
          <a:noFill/>
        </p:spPr>
        <p:txBody>
          <a:bodyPr wrap="square" rtlCol="0">
            <a:noAutofit/>
          </a:bodyPr>
          <a:p>
            <a:pPr indent="457200"/>
            <a:r>
              <a:rPr lang="zh-CN" altLang="en-US"/>
              <a:t>目前，比较常见的是使用绑在手上的加速度计，可以对震颤频率进行客观测量。很少直接推导震颤幅度，而是将加速度信号的振幅作为位移幅度的代表。加速度计的实际应用在两个方面受到限制:它需要标准的专业设备，而且还会以一种可能改变震颤特征的方式增加手部的重量。直接从智能手机视频中获得震颤频率和幅度可以改善这种</a:t>
            </a:r>
            <a:r>
              <a:rPr lang="zh-CN" altLang="en-US"/>
              <a:t>情况。它们可用于远程会诊或监测疾病进展。</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376170"/>
            <a:ext cx="5721350" cy="1829435"/>
          </a:xfrm>
          <a:prstGeom prst="rect">
            <a:avLst/>
          </a:prstGeom>
        </p:spPr>
      </p:pic>
      <p:sp>
        <p:nvSpPr>
          <p:cNvPr id="4" name="文本框 3"/>
          <p:cNvSpPr txBox="1"/>
          <p:nvPr/>
        </p:nvSpPr>
        <p:spPr>
          <a:xfrm>
            <a:off x="262255" y="391160"/>
            <a:ext cx="7799705" cy="645160"/>
          </a:xfrm>
          <a:prstGeom prst="rect">
            <a:avLst/>
          </a:prstGeom>
          <a:noFill/>
        </p:spPr>
        <p:txBody>
          <a:bodyPr wrap="square" rtlCol="0">
            <a:spAutoFit/>
          </a:bodyPr>
          <a:p>
            <a:r>
              <a:rPr lang="en-US" altLang="zh-CN" sz="3600"/>
              <a:t>MDS_UPDRS</a:t>
            </a:r>
            <a:r>
              <a:rPr lang="zh-CN" altLang="en-US" sz="3600"/>
              <a:t>统一帕金森评定量表：</a:t>
            </a:r>
            <a:endParaRPr lang="zh-CN" altLang="en-US" sz="3600"/>
          </a:p>
        </p:txBody>
      </p:sp>
      <p:pic>
        <p:nvPicPr>
          <p:cNvPr id="5" name="图片 4"/>
          <p:cNvPicPr>
            <a:picLocks noChangeAspect="1"/>
          </p:cNvPicPr>
          <p:nvPr/>
        </p:nvPicPr>
        <p:blipFill>
          <a:blip r:embed="rId2"/>
          <a:stretch>
            <a:fillRect/>
          </a:stretch>
        </p:blipFill>
        <p:spPr>
          <a:xfrm>
            <a:off x="6169660" y="1350645"/>
            <a:ext cx="4875530" cy="319532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1" name="图片 100"/>
          <p:cNvPicPr/>
          <p:nvPr/>
        </p:nvPicPr>
        <p:blipFill>
          <a:blip r:embed="rId1"/>
          <a:stretch>
            <a:fillRect/>
          </a:stretch>
        </p:blipFill>
        <p:spPr>
          <a:xfrm>
            <a:off x="1503045" y="736600"/>
            <a:ext cx="9337675" cy="4263390"/>
          </a:xfrm>
          <a:prstGeom prst="rect">
            <a:avLst/>
          </a:prstGeom>
          <a:noFill/>
          <a:ln w="9525">
            <a:noFill/>
          </a:ln>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1000760" y="937260"/>
            <a:ext cx="4064000" cy="460375"/>
          </a:xfrm>
          <a:prstGeom prst="rect">
            <a:avLst/>
          </a:prstGeom>
          <a:noFill/>
        </p:spPr>
        <p:txBody>
          <a:bodyPr wrap="square" rtlCol="0">
            <a:spAutoFit/>
          </a:bodyPr>
          <a:p>
            <a:r>
              <a:rPr lang="zh-CN" altLang="en-US" sz="2400"/>
              <a:t>MediaPipe</a:t>
            </a:r>
            <a:r>
              <a:rPr lang="en-US" altLang="zh-CN" sz="2400"/>
              <a:t>_Hands</a:t>
            </a:r>
            <a:r>
              <a:rPr lang="zh-CN" altLang="en-US" sz="2400"/>
              <a:t>模型：</a:t>
            </a:r>
            <a:endParaRPr lang="zh-CN" altLang="en-US" sz="2400"/>
          </a:p>
        </p:txBody>
      </p:sp>
      <p:sp>
        <p:nvSpPr>
          <p:cNvPr id="4" name="文本框 3"/>
          <p:cNvSpPr txBox="1"/>
          <p:nvPr/>
        </p:nvSpPr>
        <p:spPr>
          <a:xfrm>
            <a:off x="1224280" y="1720850"/>
            <a:ext cx="8239760" cy="873760"/>
          </a:xfrm>
          <a:prstGeom prst="rect">
            <a:avLst/>
          </a:prstGeom>
          <a:noFill/>
        </p:spPr>
        <p:txBody>
          <a:bodyPr wrap="square" rtlCol="0">
            <a:noAutofit/>
          </a:bodyPr>
          <a:p>
            <a:r>
              <a:rPr lang="zh-CN" altLang="en-US"/>
              <a:t>（1）手掌检测器：提供手的边界框</a:t>
            </a:r>
            <a:endParaRPr lang="zh-CN" altLang="en-US"/>
          </a:p>
          <a:p>
            <a:endParaRPr lang="zh-CN" altLang="en-US"/>
          </a:p>
          <a:p>
            <a:r>
              <a:rPr lang="zh-CN" altLang="en-US"/>
              <a:t>（2）手部坐标估计模型：预测手的骨架</a:t>
            </a:r>
            <a:endParaRPr lang="zh-CN" altLang="en-US"/>
          </a:p>
        </p:txBody>
      </p:sp>
      <p:pic>
        <p:nvPicPr>
          <p:cNvPr id="6" name="图片 5"/>
          <p:cNvPicPr>
            <a:picLocks noChangeAspect="1"/>
          </p:cNvPicPr>
          <p:nvPr/>
        </p:nvPicPr>
        <p:blipFill>
          <a:blip r:embed="rId1"/>
          <a:stretch>
            <a:fillRect/>
          </a:stretch>
        </p:blipFill>
        <p:spPr>
          <a:xfrm>
            <a:off x="6257925" y="398780"/>
            <a:ext cx="4968875" cy="5971540"/>
          </a:xfrm>
          <a:prstGeom prst="rect">
            <a:avLst/>
          </a:prstGeom>
        </p:spPr>
      </p:pic>
      <p:pic>
        <p:nvPicPr>
          <p:cNvPr id="5" name="图片 4"/>
          <p:cNvPicPr>
            <a:picLocks noChangeAspect="1"/>
          </p:cNvPicPr>
          <p:nvPr/>
        </p:nvPicPr>
        <p:blipFill>
          <a:blip r:embed="rId2"/>
          <a:stretch>
            <a:fillRect/>
          </a:stretch>
        </p:blipFill>
        <p:spPr>
          <a:xfrm>
            <a:off x="596265" y="2727325"/>
            <a:ext cx="4462145" cy="3123565"/>
          </a:xfrm>
          <a:prstGeom prst="rect">
            <a:avLst/>
          </a:prstGeom>
        </p:spPr>
      </p:pic>
      <p:pic>
        <p:nvPicPr>
          <p:cNvPr id="10" name="图片 9"/>
          <p:cNvPicPr>
            <a:picLocks noChangeAspect="1"/>
          </p:cNvPicPr>
          <p:nvPr/>
        </p:nvPicPr>
        <p:blipFill>
          <a:blip r:embed="rId3"/>
          <a:stretch>
            <a:fillRect/>
          </a:stretch>
        </p:blipFill>
        <p:spPr>
          <a:xfrm>
            <a:off x="2729230" y="3373755"/>
            <a:ext cx="3668395" cy="214503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4"/>
          <p:cNvSpPr txBox="1"/>
          <p:nvPr/>
        </p:nvSpPr>
        <p:spPr>
          <a:xfrm>
            <a:off x="1076325" y="583565"/>
            <a:ext cx="9029700" cy="1025525"/>
          </a:xfrm>
          <a:prstGeom prst="rect">
            <a:avLst/>
          </a:prstGeom>
          <a:noFill/>
        </p:spPr>
        <p:txBody>
          <a:bodyPr wrap="square" rtlCol="0">
            <a:noAutofit/>
          </a:bodyPr>
          <a:p>
            <a:endParaRPr lang="zh-CN" altLang="en-US">
              <a:highlight>
                <a:srgbClr val="FFFF00"/>
              </a:highlight>
            </a:endParaRPr>
          </a:p>
          <a:p>
            <a:pPr marL="285750" indent="-285750">
              <a:buFont typeface="Wingdings" panose="05000000000000000000" charset="0"/>
              <a:buChar char="Ø"/>
            </a:pPr>
            <a:r>
              <a:rPr lang="zh-CN" altLang="en-US" b="1"/>
              <a:t>如果两个相同的视频的分辨率不同，则它们的坐标将不相同。如果我们放大/缩小视频或旋转视频，数据的坐标也会改变。</a:t>
            </a:r>
            <a:endParaRPr lang="zh-CN" altLang="en-US" b="1"/>
          </a:p>
        </p:txBody>
      </p:sp>
      <p:sp>
        <p:nvSpPr>
          <p:cNvPr id="2" name="文本框 1"/>
          <p:cNvSpPr txBox="1"/>
          <p:nvPr/>
        </p:nvSpPr>
        <p:spPr>
          <a:xfrm>
            <a:off x="1414780" y="1884680"/>
            <a:ext cx="4481830" cy="521335"/>
          </a:xfrm>
          <a:prstGeom prst="rect">
            <a:avLst/>
          </a:prstGeom>
          <a:noFill/>
        </p:spPr>
        <p:txBody>
          <a:bodyPr wrap="square" rtlCol="0">
            <a:noAutofit/>
          </a:bodyPr>
          <a:p>
            <a:endParaRPr lang="zh-CN" altLang="en-US"/>
          </a:p>
        </p:txBody>
      </p:sp>
      <p:pic>
        <p:nvPicPr>
          <p:cNvPr id="6" name="图片 5"/>
          <p:cNvPicPr>
            <a:picLocks noChangeAspect="1"/>
          </p:cNvPicPr>
          <p:nvPr/>
        </p:nvPicPr>
        <p:blipFill>
          <a:blip r:embed="rId1"/>
          <a:stretch>
            <a:fillRect/>
          </a:stretch>
        </p:blipFill>
        <p:spPr>
          <a:xfrm>
            <a:off x="1334770" y="1800860"/>
            <a:ext cx="9216390" cy="1628140"/>
          </a:xfrm>
          <a:prstGeom prst="rect">
            <a:avLst/>
          </a:prstGeom>
        </p:spPr>
      </p:pic>
      <mc:AlternateContent xmlns:mc="http://schemas.openxmlformats.org/markup-compatibility/2006" xmlns:a14="http://schemas.microsoft.com/office/drawing/2010/main">
        <mc:Choice Requires="a14">
          <p:graphicFrame>
            <p:nvGraphicFramePr>
              <p:cNvPr id="13" name="表格 12"/>
              <p:cNvGraphicFramePr/>
              <p:nvPr>
                <p:custDataLst>
                  <p:tags r:id="rId2"/>
                </p:custDataLst>
              </p:nvPr>
            </p:nvGraphicFramePr>
            <p:xfrm>
              <a:off x="2769235" y="3731895"/>
              <a:ext cx="5455920" cy="2212975"/>
            </p:xfrm>
            <a:graphic>
              <a:graphicData uri="http://schemas.openxmlformats.org/drawingml/2006/table">
                <a:tbl>
                  <a:tblPr firstRow="1" bandRow="1">
                    <a:tableStyleId>{5C22544A-7EE6-4342-B048-85BDC9FD1C3A}</a:tableStyleId>
                  </a:tblPr>
                  <a:tblGrid>
                    <a:gridCol w="2609850"/>
                    <a:gridCol w="1027430"/>
                    <a:gridCol w="1818640"/>
                  </a:tblGrid>
                  <a:tr h="384175">
                    <a:tc>
                      <a:txBody>
                        <a:bodyPr/>
                        <a:p>
                          <a:pPr algn="ctr">
                            <a:buNone/>
                          </a:pPr>
                          <a:r>
                            <a:rPr lang="zh-CN" altLang="en-US"/>
                            <a:t>摄像头属性</a:t>
                          </a:r>
                          <a:endParaRPr lang="zh-CN" altLang="en-US"/>
                        </a:p>
                      </a:txBody>
                      <a:tcPr/>
                    </a:tc>
                    <a:tc>
                      <a:txBody>
                        <a:bodyPr/>
                        <a:p>
                          <a:pPr algn="ctr">
                            <a:buNone/>
                          </a:pPr>
                          <a:r>
                            <a:rPr lang="zh-CN" altLang="en-US"/>
                            <a:t>符号</a:t>
                          </a:r>
                          <a:endParaRPr lang="zh-CN" altLang="en-US"/>
                        </a:p>
                      </a:txBody>
                      <a:tcPr/>
                    </a:tc>
                    <a:tc>
                      <a:txBody>
                        <a:bodyPr/>
                        <a:p>
                          <a:pPr algn="ctr">
                            <a:buNone/>
                          </a:pPr>
                          <a:r>
                            <a:rPr lang="zh-CN" altLang="en-US"/>
                            <a:t>值</a:t>
                          </a:r>
                          <a:endParaRPr lang="zh-CN" altLang="en-US"/>
                        </a:p>
                      </a:txBody>
                      <a:tcPr/>
                    </a:tc>
                  </a:tr>
                  <a:tr h="365760">
                    <a:tc>
                      <a:txBody>
                        <a:bodyPr/>
                        <a:p>
                          <a:pPr>
                            <a:buNone/>
                          </a:pPr>
                          <a:r>
                            <a:rPr lang="zh-CN" altLang="en-US"/>
                            <a:t>物理镜头焦距</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𝑓</m:t>
                                </m:r>
                              </m:oMath>
                            </m:oMathPara>
                          </a14:m>
                          <a:endParaRPr lang="zh-CN" altLang="en-US"/>
                        </a:p>
                      </a:txBody>
                      <a:tcPr/>
                    </a:tc>
                    <a:tc>
                      <a:txBody>
                        <a:bodyPr/>
                        <a:p>
                          <a:pPr algn="ctr">
                            <a:buNone/>
                          </a:pPr>
                          <a:r>
                            <a:rPr lang="en-US" altLang="zh-CN"/>
                            <a:t>1.78</a:t>
                          </a:r>
                          <a:r>
                            <a:rPr lang="en-US" altLang="zh-CN"/>
                            <a:t>mm</a:t>
                          </a:r>
                          <a:endParaRPr lang="en-US" altLang="zh-CN"/>
                        </a:p>
                      </a:txBody>
                      <a:tcPr/>
                    </a:tc>
                  </a:tr>
                  <a:tr h="365760">
                    <a:tc>
                      <a:txBody>
                        <a:bodyPr/>
                        <a:p>
                          <a:pPr>
                            <a:buNone/>
                          </a:pPr>
                          <a:r>
                            <a:rPr lang="zh-CN" altLang="en-US"/>
                            <a:t>35mm 等效镜头焦距</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𝑓</m:t>
                                    </m:r>
                                  </m:e>
                                  <m:sub>
                                    <m:r>
                                      <a:rPr lang="en-US" altLang="zh-CN" sz="1800" i="1">
                                        <a:latin typeface="Cambria Math" panose="02040503050406030204" charset="0"/>
                                        <a:cs typeface="Cambria Math" panose="02040503050406030204" charset="0"/>
                                      </a:rPr>
                                      <m:t>𝑒</m:t>
                                    </m:r>
                                  </m:sub>
                                </m:sSub>
                              </m:oMath>
                            </m:oMathPara>
                          </a14:m>
                          <a:endParaRPr lang="zh-CN" altLang="en-US"/>
                        </a:p>
                      </a:txBody>
                      <a:tcPr/>
                    </a:tc>
                    <a:tc>
                      <a:txBody>
                        <a:bodyPr/>
                        <a:p>
                          <a:pPr algn="ctr">
                            <a:buNone/>
                          </a:pPr>
                          <a:r>
                            <a:rPr lang="en-US" altLang="zh-CN"/>
                            <a:t>24mm</a:t>
                          </a:r>
                          <a:endParaRPr lang="en-US" altLang="zh-CN"/>
                        </a:p>
                      </a:txBody>
                      <a:tcPr/>
                    </a:tc>
                  </a:tr>
                  <a:tr h="365760">
                    <a:tc>
                      <a:txBody>
                        <a:bodyPr/>
                        <a:p>
                          <a:pPr>
                            <a:buNone/>
                          </a:pPr>
                          <a:r>
                            <a:rPr lang="zh-CN" altLang="en-US"/>
                            <a:t>传感器宽高比</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𝑎</m:t>
                                    </m:r>
                                  </m:e>
                                  <m:sub>
                                    <m:r>
                                      <a:rPr lang="en-US" altLang="zh-CN" sz="1800" i="1">
                                        <a:latin typeface="Cambria Math" panose="02040503050406030204" charset="0"/>
                                        <a:cs typeface="Cambria Math" panose="02040503050406030204" charset="0"/>
                                      </a:rPr>
                                      <m:t>𝑠</m:t>
                                    </m:r>
                                  </m:sub>
                                </m:sSub>
                              </m:oMath>
                            </m:oMathPara>
                          </a14:m>
                          <a:endParaRPr lang="zh-CN" altLang="en-US"/>
                        </a:p>
                      </a:txBody>
                      <a:tcPr/>
                    </a:tc>
                    <a:tc>
                      <a:txBody>
                        <a:bodyPr/>
                        <a:p>
                          <a:pPr algn="ctr">
                            <a:buNone/>
                          </a:pPr>
                          <a:r>
                            <a:rPr lang="en-US" altLang="zh-CN"/>
                            <a:t>0.75</a:t>
                          </a:r>
                          <a:r>
                            <a:rPr lang="zh-CN" altLang="en-US"/>
                            <a:t>（</a:t>
                          </a:r>
                          <a:r>
                            <a:rPr lang="en-US" altLang="zh-CN"/>
                            <a:t>3</a:t>
                          </a:r>
                          <a:r>
                            <a:rPr lang="zh-CN" altLang="en-US"/>
                            <a:t>：</a:t>
                          </a:r>
                          <a:r>
                            <a:rPr lang="en-US" altLang="zh-CN"/>
                            <a:t>4</a:t>
                          </a:r>
                          <a:r>
                            <a:rPr lang="zh-CN" altLang="en-US"/>
                            <a:t>）</a:t>
                          </a:r>
                          <a:endParaRPr lang="zh-CN" altLang="en-US"/>
                        </a:p>
                      </a:txBody>
                      <a:tcPr/>
                    </a:tc>
                  </a:tr>
                  <a:tr h="365760">
                    <a:tc>
                      <a:txBody>
                        <a:bodyPr/>
                        <a:p>
                          <a:pPr>
                            <a:buNone/>
                          </a:pPr>
                          <a:r>
                            <a:rPr lang="zh-CN" altLang="en-US"/>
                            <a:t>视频宽高比</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𝑎</m:t>
                                    </m:r>
                                  </m:e>
                                  <m:sub>
                                    <m:r>
                                      <a:rPr lang="en-US" altLang="zh-CN" sz="1800" i="1">
                                        <a:latin typeface="Cambria Math" panose="02040503050406030204" charset="0"/>
                                        <a:cs typeface="Cambria Math" panose="02040503050406030204" charset="0"/>
                                      </a:rPr>
                                      <m:t>𝑣</m:t>
                                    </m:r>
                                  </m:sub>
                                </m:sSub>
                              </m:oMath>
                            </m:oMathPara>
                          </a14:m>
                          <a:endParaRPr lang="zh-CN" altLang="en-US"/>
                        </a:p>
                      </a:txBody>
                      <a:tcPr/>
                    </a:tc>
                    <a:tc>
                      <a:txBody>
                        <a:bodyPr/>
                        <a:p>
                          <a:pPr algn="ctr">
                            <a:buNone/>
                          </a:pPr>
                          <a:r>
                            <a:rPr lang="en-US" altLang="zh-CN"/>
                            <a:t>0.5625</a:t>
                          </a:r>
                          <a:r>
                            <a:rPr lang="zh-CN" altLang="en-US"/>
                            <a:t>（</a:t>
                          </a:r>
                          <a:r>
                            <a:rPr lang="en-US" altLang="zh-CN"/>
                            <a:t>9</a:t>
                          </a:r>
                          <a:r>
                            <a:rPr lang="zh-CN" altLang="en-US"/>
                            <a:t>：</a:t>
                          </a:r>
                          <a:r>
                            <a:rPr lang="en-US" altLang="zh-CN"/>
                            <a:t>16</a:t>
                          </a:r>
                          <a:r>
                            <a:rPr lang="zh-CN" altLang="en-US"/>
                            <a:t>）</a:t>
                          </a:r>
                          <a:endParaRPr lang="zh-CN" altLang="en-US"/>
                        </a:p>
                      </a:txBody>
                      <a:tcPr/>
                    </a:tc>
                  </a:tr>
                  <a:tr h="365760">
                    <a:tc>
                      <a:txBody>
                        <a:bodyPr/>
                        <a:p>
                          <a:pPr>
                            <a:buNone/>
                          </a:pPr>
                          <a:r>
                            <a:rPr lang="zh-CN" altLang="en-US"/>
                            <a:t>视频水平分辨率</a:t>
                          </a:r>
                          <a:endParaRPr lang="zh-CN" altLang="en-US"/>
                        </a:p>
                      </a:txBody>
                      <a:tcPr/>
                    </a:tc>
                    <a:tc>
                      <a:txBody>
                        <a:bodyPr/>
                        <a:p>
                          <a:pPr>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charset="0"/>
                                        <a:cs typeface="Cambria Math" panose="02040503050406030204" charset="0"/>
                                      </a:rPr>
                                    </m:ctrlPr>
                                  </m:sSubPr>
                                  <m:e>
                                    <m:r>
                                      <a:rPr lang="en-US" altLang="zh-CN" sz="1800" i="1">
                                        <a:latin typeface="Cambria Math" panose="02040503050406030204" charset="0"/>
                                        <a:cs typeface="Cambria Math" panose="02040503050406030204" charset="0"/>
                                      </a:rPr>
                                      <m:t>𝑟</m:t>
                                    </m:r>
                                  </m:e>
                                  <m:sub>
                                    <m:r>
                                      <a:rPr lang="en-US" altLang="zh-CN" sz="1800" i="1">
                                        <a:latin typeface="Cambria Math" panose="02040503050406030204" charset="0"/>
                                        <a:cs typeface="Cambria Math" panose="02040503050406030204" charset="0"/>
                                      </a:rPr>
                                      <m:t>ℎ</m:t>
                                    </m:r>
                                  </m:sub>
                                </m:sSub>
                              </m:oMath>
                            </m:oMathPara>
                          </a14:m>
                          <a:endParaRPr lang="zh-CN" altLang="en-US"/>
                        </a:p>
                      </a:txBody>
                      <a:tcPr/>
                    </a:tc>
                    <a:tc>
                      <a:txBody>
                        <a:bodyPr/>
                        <a:p>
                          <a:pPr algn="ctr">
                            <a:buNone/>
                          </a:pPr>
                          <a:r>
                            <a:rPr lang="en-US" altLang="zh-CN"/>
                            <a:t>1080</a:t>
                          </a:r>
                          <a:r>
                            <a:rPr lang="en-US" altLang="zh-CN"/>
                            <a:t>px</a:t>
                          </a:r>
                          <a:endParaRPr lang="en-US" altLang="zh-CN"/>
                        </a:p>
                      </a:txBody>
                      <a:tcPr/>
                    </a:tc>
                  </a:tr>
                </a:tbl>
              </a:graphicData>
            </a:graphic>
          </p:graphicFrame>
        </mc:Choice>
        <mc:Fallback xmlns="">
          <p:graphicFrame>
            <p:nvGraphicFramePr>
              <p:cNvPr id="13" name="表格 12"/>
              <p:cNvGraphicFramePr/>
              <p:nvPr>
                <p:custDataLst>
                  <p:tags r:id="rId3"/>
                </p:custDataLst>
              </p:nvPr>
            </p:nvGraphicFramePr>
            <p:xfrm>
              <a:off x="2769235" y="3731895"/>
              <a:ext cx="5455920" cy="2212975"/>
            </p:xfrm>
            <a:graphic>
              <a:graphicData uri="http://schemas.openxmlformats.org/drawingml/2006/table">
                <a:tbl>
                  <a:tblPr firstRow="1" bandRow="1">
                    <a:tableStyleId>{5C22544A-7EE6-4342-B048-85BDC9FD1C3A}</a:tableStyleId>
                  </a:tblPr>
                  <a:tblGrid>
                    <a:gridCol w="2609850"/>
                    <a:gridCol w="1027430"/>
                    <a:gridCol w="1818640"/>
                  </a:tblGrid>
                  <a:tr h="384175">
                    <a:tc>
                      <a:txBody>
                        <a:bodyPr/>
                        <a:p>
                          <a:pPr algn="ctr">
                            <a:buNone/>
                          </a:pPr>
                          <a:r>
                            <a:rPr lang="zh-CN" altLang="en-US"/>
                            <a:t>摄像头属性</a:t>
                          </a:r>
                          <a:endParaRPr lang="zh-CN" altLang="en-US"/>
                        </a:p>
                      </a:txBody>
                      <a:tcPr/>
                    </a:tc>
                    <a:tc>
                      <a:txBody>
                        <a:bodyPr/>
                        <a:p>
                          <a:pPr algn="ctr">
                            <a:buNone/>
                          </a:pPr>
                          <a:r>
                            <a:rPr lang="zh-CN" altLang="en-US"/>
                            <a:t>符号</a:t>
                          </a:r>
                          <a:endParaRPr lang="zh-CN" altLang="en-US"/>
                        </a:p>
                      </a:txBody>
                      <a:tcPr/>
                    </a:tc>
                    <a:tc>
                      <a:txBody>
                        <a:bodyPr/>
                        <a:p>
                          <a:pPr algn="ctr">
                            <a:buNone/>
                          </a:pPr>
                          <a:r>
                            <a:rPr lang="zh-CN" altLang="en-US"/>
                            <a:t>值</a:t>
                          </a:r>
                          <a:endParaRPr lang="zh-CN" altLang="en-US"/>
                        </a:p>
                      </a:txBody>
                      <a:tcPr/>
                    </a:tc>
                  </a:tr>
                  <a:tr h="365760">
                    <a:tc>
                      <a:txBody>
                        <a:bodyPr/>
                        <a:p>
                          <a:pPr>
                            <a:buNone/>
                          </a:pPr>
                          <a:r>
                            <a:rPr lang="zh-CN" altLang="en-US"/>
                            <a:t>物理镜头焦距</a:t>
                          </a:r>
                          <a:endParaRPr lang="zh-CN" altLang="en-US"/>
                        </a:p>
                      </a:txBody>
                      <a:tcPr/>
                    </a:tc>
                    <a:tc>
                      <a:txBody>
                        <a:bodyPr/>
                        <a:lstStyle/>
                        <a:p>
                          <a:endParaRPr lang="zh-CN"/>
                        </a:p>
                      </a:txBody>
                      <a:tcPr>
                        <a:blipFill>
                          <a:blip r:embed="rId4"/>
                        </a:blipFill>
                      </a:tcPr>
                    </a:tc>
                    <a:tc>
                      <a:txBody>
                        <a:bodyPr/>
                        <a:p>
                          <a:pPr algn="ctr">
                            <a:buNone/>
                          </a:pPr>
                          <a:r>
                            <a:rPr lang="en-US" altLang="zh-CN"/>
                            <a:t>1.78</a:t>
                          </a:r>
                          <a:r>
                            <a:rPr lang="en-US" altLang="zh-CN"/>
                            <a:t>mm</a:t>
                          </a:r>
                          <a:endParaRPr lang="en-US" altLang="zh-CN"/>
                        </a:p>
                      </a:txBody>
                      <a:tcPr/>
                    </a:tc>
                  </a:tr>
                  <a:tr h="365760">
                    <a:tc>
                      <a:txBody>
                        <a:bodyPr/>
                        <a:p>
                          <a:pPr>
                            <a:buNone/>
                          </a:pPr>
                          <a:r>
                            <a:rPr lang="zh-CN" altLang="en-US"/>
                            <a:t>35mm 等效镜头焦距</a:t>
                          </a:r>
                          <a:endParaRPr lang="zh-CN" altLang="en-US"/>
                        </a:p>
                      </a:txBody>
                      <a:tcPr/>
                    </a:tc>
                    <a:tc>
                      <a:txBody>
                        <a:bodyPr/>
                        <a:lstStyle/>
                        <a:p>
                          <a:endParaRPr lang="zh-CN"/>
                        </a:p>
                      </a:txBody>
                      <a:tcPr>
                        <a:blipFill>
                          <a:blip r:embed="rId4"/>
                        </a:blipFill>
                      </a:tcPr>
                    </a:tc>
                    <a:tc>
                      <a:txBody>
                        <a:bodyPr/>
                        <a:p>
                          <a:pPr algn="ctr">
                            <a:buNone/>
                          </a:pPr>
                          <a:r>
                            <a:rPr lang="en-US" altLang="zh-CN"/>
                            <a:t>24mm</a:t>
                          </a:r>
                          <a:endParaRPr lang="en-US" altLang="zh-CN"/>
                        </a:p>
                      </a:txBody>
                      <a:tcPr/>
                    </a:tc>
                  </a:tr>
                  <a:tr h="365760">
                    <a:tc>
                      <a:txBody>
                        <a:bodyPr/>
                        <a:p>
                          <a:pPr>
                            <a:buNone/>
                          </a:pPr>
                          <a:r>
                            <a:rPr lang="zh-CN" altLang="en-US"/>
                            <a:t>传感器宽高比</a:t>
                          </a:r>
                          <a:endParaRPr lang="zh-CN" altLang="en-US"/>
                        </a:p>
                      </a:txBody>
                      <a:tcPr/>
                    </a:tc>
                    <a:tc>
                      <a:txBody>
                        <a:bodyPr/>
                        <a:lstStyle/>
                        <a:p>
                          <a:endParaRPr lang="zh-CN"/>
                        </a:p>
                      </a:txBody>
                      <a:tcPr>
                        <a:blipFill>
                          <a:blip r:embed="rId4"/>
                        </a:blipFill>
                      </a:tcPr>
                    </a:tc>
                    <a:tc>
                      <a:txBody>
                        <a:bodyPr/>
                        <a:p>
                          <a:pPr algn="ctr">
                            <a:buNone/>
                          </a:pPr>
                          <a:r>
                            <a:rPr lang="en-US" altLang="zh-CN"/>
                            <a:t>0.75</a:t>
                          </a:r>
                          <a:r>
                            <a:rPr lang="zh-CN" altLang="en-US"/>
                            <a:t>（</a:t>
                          </a:r>
                          <a:r>
                            <a:rPr lang="en-US" altLang="zh-CN"/>
                            <a:t>3</a:t>
                          </a:r>
                          <a:r>
                            <a:rPr lang="zh-CN" altLang="en-US"/>
                            <a:t>：</a:t>
                          </a:r>
                          <a:r>
                            <a:rPr lang="en-US" altLang="zh-CN"/>
                            <a:t>4</a:t>
                          </a:r>
                          <a:r>
                            <a:rPr lang="zh-CN" altLang="en-US"/>
                            <a:t>）</a:t>
                          </a:r>
                          <a:endParaRPr lang="zh-CN" altLang="en-US"/>
                        </a:p>
                      </a:txBody>
                      <a:tcPr/>
                    </a:tc>
                  </a:tr>
                  <a:tr h="365760">
                    <a:tc>
                      <a:txBody>
                        <a:bodyPr/>
                        <a:p>
                          <a:pPr>
                            <a:buNone/>
                          </a:pPr>
                          <a:r>
                            <a:rPr lang="zh-CN" altLang="en-US"/>
                            <a:t>视频宽高比</a:t>
                          </a:r>
                          <a:endParaRPr lang="zh-CN" altLang="en-US"/>
                        </a:p>
                      </a:txBody>
                      <a:tcPr/>
                    </a:tc>
                    <a:tc>
                      <a:txBody>
                        <a:bodyPr/>
                        <a:lstStyle/>
                        <a:p>
                          <a:endParaRPr lang="zh-CN"/>
                        </a:p>
                      </a:txBody>
                      <a:tcPr>
                        <a:blipFill>
                          <a:blip r:embed="rId4"/>
                        </a:blipFill>
                      </a:tcPr>
                    </a:tc>
                    <a:tc>
                      <a:txBody>
                        <a:bodyPr/>
                        <a:p>
                          <a:pPr algn="ctr">
                            <a:buNone/>
                          </a:pPr>
                          <a:r>
                            <a:rPr lang="en-US" altLang="zh-CN"/>
                            <a:t>0.5625</a:t>
                          </a:r>
                          <a:r>
                            <a:rPr lang="zh-CN" altLang="en-US"/>
                            <a:t>（</a:t>
                          </a:r>
                          <a:r>
                            <a:rPr lang="en-US" altLang="zh-CN"/>
                            <a:t>9</a:t>
                          </a:r>
                          <a:r>
                            <a:rPr lang="zh-CN" altLang="en-US"/>
                            <a:t>：</a:t>
                          </a:r>
                          <a:r>
                            <a:rPr lang="en-US" altLang="zh-CN"/>
                            <a:t>16</a:t>
                          </a:r>
                          <a:r>
                            <a:rPr lang="zh-CN" altLang="en-US"/>
                            <a:t>）</a:t>
                          </a:r>
                          <a:endParaRPr lang="zh-CN" altLang="en-US"/>
                        </a:p>
                      </a:txBody>
                      <a:tcPr/>
                    </a:tc>
                  </a:tr>
                  <a:tr h="365760">
                    <a:tc>
                      <a:txBody>
                        <a:bodyPr/>
                        <a:p>
                          <a:pPr>
                            <a:buNone/>
                          </a:pPr>
                          <a:r>
                            <a:rPr lang="zh-CN" altLang="en-US"/>
                            <a:t>视频水平分辨率</a:t>
                          </a:r>
                          <a:endParaRPr lang="zh-CN" altLang="en-US"/>
                        </a:p>
                      </a:txBody>
                      <a:tcPr/>
                    </a:tc>
                    <a:tc>
                      <a:txBody>
                        <a:bodyPr/>
                        <a:lstStyle/>
                        <a:p>
                          <a:endParaRPr lang="zh-CN"/>
                        </a:p>
                      </a:txBody>
                      <a:tcPr>
                        <a:blipFill>
                          <a:blip r:embed="rId4"/>
                        </a:blipFill>
                      </a:tcPr>
                    </a:tc>
                    <a:tc>
                      <a:txBody>
                        <a:bodyPr/>
                        <a:p>
                          <a:pPr algn="ctr">
                            <a:buNone/>
                          </a:pPr>
                          <a:r>
                            <a:rPr lang="en-US" altLang="zh-CN"/>
                            <a:t>1080</a:t>
                          </a:r>
                          <a:r>
                            <a:rPr lang="en-US" altLang="zh-CN"/>
                            <a:t>px</a:t>
                          </a:r>
                          <a:endParaRPr lang="en-US" altLang="zh-CN"/>
                        </a:p>
                      </a:txBody>
                      <a:tcPr/>
                    </a:tc>
                  </a:tr>
                </a:tbl>
              </a:graphicData>
            </a:graphic>
          </p:graphicFrame>
        </mc:Fallback>
      </mc:AlternateContent>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84530" y="1622425"/>
            <a:ext cx="9692640" cy="2484120"/>
          </a:xfrm>
          <a:prstGeom prst="rect">
            <a:avLst/>
          </a:prstGeom>
        </p:spPr>
      </p:pic>
      <p:sp>
        <p:nvSpPr>
          <p:cNvPr id="5" name="文本框 4"/>
          <p:cNvSpPr txBox="1"/>
          <p:nvPr/>
        </p:nvSpPr>
        <p:spPr>
          <a:xfrm>
            <a:off x="1076325" y="928370"/>
            <a:ext cx="4064000" cy="368300"/>
          </a:xfrm>
          <a:prstGeom prst="rect">
            <a:avLst/>
          </a:prstGeom>
          <a:noFill/>
        </p:spPr>
        <p:txBody>
          <a:bodyPr wrap="square" rtlCol="0">
            <a:spAutoFit/>
          </a:bodyPr>
          <a:p>
            <a:r>
              <a:rPr lang="zh-CN" altLang="en-US"/>
              <a:t>整个测量震颤振幅流程</a:t>
            </a:r>
            <a:r>
              <a:rPr lang="zh-CN" altLang="en-US"/>
              <a:t>图：</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4"/>
          <p:cNvSpPr txBox="1"/>
          <p:nvPr/>
        </p:nvSpPr>
        <p:spPr>
          <a:xfrm>
            <a:off x="1076325" y="928370"/>
            <a:ext cx="4064000" cy="460375"/>
          </a:xfrm>
          <a:prstGeom prst="rect">
            <a:avLst/>
          </a:prstGeom>
          <a:noFill/>
        </p:spPr>
        <p:txBody>
          <a:bodyPr wrap="square" rtlCol="0">
            <a:spAutoFit/>
          </a:bodyPr>
          <a:p>
            <a:r>
              <a:rPr lang="en-US" altLang="zh-CN" sz="2400" b="1"/>
              <a:t>1.</a:t>
            </a:r>
            <a:r>
              <a:rPr lang="zh-CN" altLang="en-US" sz="2400" b="1"/>
              <a:t>提取手部特征</a:t>
            </a:r>
            <a:endParaRPr lang="zh-CN" altLang="en-US" sz="2400" b="1"/>
          </a:p>
        </p:txBody>
      </p:sp>
      <p:sp>
        <p:nvSpPr>
          <p:cNvPr id="2" name="文本框 1"/>
          <p:cNvSpPr txBox="1"/>
          <p:nvPr/>
        </p:nvSpPr>
        <p:spPr>
          <a:xfrm>
            <a:off x="1287780" y="1645285"/>
            <a:ext cx="9819005" cy="4676140"/>
          </a:xfrm>
          <a:prstGeom prst="rect">
            <a:avLst/>
          </a:prstGeom>
          <a:noFill/>
        </p:spPr>
        <p:txBody>
          <a:bodyPr wrap="square" rtlCol="0">
            <a:noAutofit/>
          </a:bodyPr>
          <a:p>
            <a:pPr indent="457200"/>
            <a:r>
              <a:rPr lang="zh-CN" altLang="en-US"/>
              <a:t>提取和分析手部的关键特征，具体如下：</a:t>
            </a:r>
            <a:endParaRPr lang="zh-CN" altLang="en-US"/>
          </a:p>
          <a:p>
            <a:endParaRPr lang="zh-CN" altLang="en-US"/>
          </a:p>
          <a:p>
            <a:pPr marL="285750" indent="-285750">
              <a:buFont typeface="Wingdings" panose="05000000000000000000" charset="0"/>
              <a:buChar char="Ø"/>
            </a:pPr>
            <a:r>
              <a:rPr lang="zh-CN" altLang="en-US"/>
              <a:t>使用Mediapipe手部跟踪器提取手部的突出点：</a:t>
            </a:r>
            <a:endParaRPr lang="zh-CN" altLang="en-US"/>
          </a:p>
          <a:p>
            <a:pPr indent="457200"/>
            <a:r>
              <a:rPr lang="zh-CN" altLang="en-US">
                <a:sym typeface="+mn-ea"/>
              </a:rPr>
              <a:t>手部跟踪器的输出：</a:t>
            </a:r>
            <a:endParaRPr lang="zh-CN" altLang="en-US">
              <a:sym typeface="+mn-ea"/>
            </a:endParaRPr>
          </a:p>
          <a:p>
            <a:pPr indent="457200" algn="ctr"/>
            <a:r>
              <a:rPr lang="zh-CN" altLang="en-US" sz="3200">
                <a:sym typeface="+mn-ea"/>
              </a:rPr>
              <a:t> {x, y, t}</a:t>
            </a:r>
            <a:endParaRPr lang="zh-CN" altLang="en-US" sz="3200">
              <a:sym typeface="+mn-ea"/>
            </a:endParaRPr>
          </a:p>
          <a:p>
            <a:pPr lvl="1"/>
            <a:r>
              <a:rPr lang="zh-CN" altLang="en-US">
                <a:sym typeface="+mn-ea"/>
              </a:rPr>
              <a:t>这里，x 和 y 表示手部关键点在图像上的像素坐标，而 t 表示该关键点被跟踪到的时间点。这些信息使得我们能够知道手部在视频的每一帧中的具体位置和运动的时间序列。</a:t>
            </a:r>
            <a:endParaRPr lang="zh-CN" altLang="en-US"/>
          </a:p>
          <a:p>
            <a:endParaRPr lang="zh-CN" altLang="en-US"/>
          </a:p>
          <a:p>
            <a:pPr indent="0">
              <a:buFont typeface="Wingdings" panose="05000000000000000000" charset="0"/>
              <a:buNone/>
            </a:pPr>
            <a:endParaRPr lang="zh-CN" altLang="en-US">
              <a:highlight>
                <a:srgbClr val="FFFF00"/>
              </a:highligh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4"/>
          <p:cNvSpPr txBox="1"/>
          <p:nvPr/>
        </p:nvSpPr>
        <p:spPr>
          <a:xfrm>
            <a:off x="1076325" y="857250"/>
            <a:ext cx="5987415" cy="439420"/>
          </a:xfrm>
          <a:prstGeom prst="rect">
            <a:avLst/>
          </a:prstGeom>
          <a:noFill/>
        </p:spPr>
        <p:txBody>
          <a:bodyPr wrap="square" rtlCol="0">
            <a:noAutofit/>
          </a:bodyPr>
          <a:p>
            <a:r>
              <a:rPr lang="en-US" altLang="zh-CN" sz="2400" b="1"/>
              <a:t>2.以像素为单位计算震颤幅度</a:t>
            </a:r>
            <a:endParaRPr lang="zh-CN" altLang="en-US"/>
          </a:p>
        </p:txBody>
      </p:sp>
      <p:sp>
        <p:nvSpPr>
          <p:cNvPr id="2" name="文本框 1"/>
          <p:cNvSpPr txBox="1"/>
          <p:nvPr/>
        </p:nvSpPr>
        <p:spPr>
          <a:xfrm>
            <a:off x="1316355" y="1507490"/>
            <a:ext cx="10107930" cy="5083175"/>
          </a:xfrm>
          <a:prstGeom prst="rect">
            <a:avLst/>
          </a:prstGeom>
          <a:noFill/>
        </p:spPr>
        <p:txBody>
          <a:bodyPr wrap="square" rtlCol="0">
            <a:noAutofit/>
          </a:bodyPr>
          <a:p>
            <a:pPr marL="285750" indent="-285750">
              <a:buFont typeface="Wingdings" panose="05000000000000000000" charset="0"/>
              <a:buChar char="Ø"/>
            </a:pPr>
            <a:r>
              <a:rPr lang="zh-CN" altLang="en-US"/>
              <a:t> </a:t>
            </a:r>
            <a:r>
              <a:rPr lang="zh-CN" altLang="en-US" b="1"/>
              <a:t>选择运动数据</a:t>
            </a:r>
            <a:endParaRPr lang="zh-CN" altLang="en-US"/>
          </a:p>
          <a:p>
            <a:pPr indent="457200"/>
            <a:r>
              <a:rPr lang="zh-CN" altLang="en-US"/>
              <a:t>在控制的场景中，震颤的主要方向是水平的。</a:t>
            </a:r>
            <a:endParaRPr lang="zh-CN" altLang="en-US"/>
          </a:p>
          <a:p>
            <a:pPr indent="457200" algn="ctr"/>
            <a:r>
              <a:rPr lang="zh-CN" altLang="en-US">
                <a:highlight>
                  <a:srgbClr val="FFFF00"/>
                </a:highlight>
              </a:rPr>
              <a:t> {x, t} 元组</a:t>
            </a:r>
            <a:r>
              <a:rPr lang="zh-CN" altLang="en-US"/>
              <a:t>来表示随时间变化的运动波形。</a:t>
            </a:r>
            <a:endParaRPr lang="zh-CN" altLang="en-US"/>
          </a:p>
          <a:p>
            <a:pPr indent="457200"/>
            <a:r>
              <a:rPr lang="zh-CN" altLang="en-US"/>
              <a:t>这里从手部运动中过滤掉由于手臂大幅移动造成的低频运动，对波形数据进行预处理。</a:t>
            </a:r>
            <a:endParaRPr lang="zh-CN" altLang="en-US"/>
          </a:p>
          <a:p>
            <a:endParaRPr lang="zh-CN" altLang="en-US"/>
          </a:p>
          <a:p>
            <a:pPr marL="285750" indent="-285750">
              <a:buFont typeface="Wingdings" panose="05000000000000000000" charset="0"/>
              <a:buChar char="Ø"/>
            </a:pPr>
            <a:r>
              <a:rPr lang="zh-CN" altLang="en-US" b="1"/>
              <a:t>提取峰值和谷值</a:t>
            </a:r>
            <a:endParaRPr lang="zh-CN" altLang="en-US" b="1"/>
          </a:p>
          <a:p>
            <a:pPr indent="457200"/>
            <a:r>
              <a:rPr lang="zh-CN" altLang="en-US"/>
              <a:t>使用</a:t>
            </a:r>
            <a:r>
              <a:rPr lang="zh-CN" altLang="en-US">
                <a:highlight>
                  <a:srgbClr val="FFFF00"/>
                </a:highlight>
              </a:rPr>
              <a:t>前向差分方法</a:t>
            </a:r>
            <a:r>
              <a:rPr lang="zh-CN" altLang="en-US"/>
              <a:t>来估计波形的梯度。前向差分是一种数值方法，通过计算连续点之间的差值来近似导数。在连续的时间点 t_i 和 t_{i+1} 对应的 x 坐标之间的差值，可以估计波形的斜率。</a:t>
            </a:r>
            <a:endParaRPr lang="zh-CN" altLang="en-US"/>
          </a:p>
          <a:p>
            <a:endParaRPr lang="zh-CN" altLang="en-US"/>
          </a:p>
          <a:p>
            <a:pPr marL="285750" indent="-285750">
              <a:buFont typeface="Wingdings" panose="05000000000000000000" charset="0"/>
              <a:buChar char="Ø"/>
            </a:pPr>
            <a:r>
              <a:rPr lang="zh-CN" altLang="en-US" b="1"/>
              <a:t>定位零交叉点</a:t>
            </a:r>
            <a:endParaRPr lang="zh-CN" altLang="en-US" b="1"/>
          </a:p>
          <a:p>
            <a:pPr indent="457200"/>
            <a:r>
              <a:rPr lang="zh-CN" altLang="en-US">
                <a:highlight>
                  <a:srgbClr val="FFFF00"/>
                </a:highlight>
              </a:rPr>
              <a:t>零交叉点</a:t>
            </a:r>
            <a:r>
              <a:rPr lang="zh-CN" altLang="en-US"/>
              <a:t>是指波形从正变为负或从负变为正的点。通过寻找这些点，可以确定波形的局部最大值和最小值。在实践中，这可以通过检查连续梯度符号变化的点来实现。</a:t>
            </a:r>
            <a:endParaRPr lang="zh-CN" altLang="en-US"/>
          </a:p>
          <a:p>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5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5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6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26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7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27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8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8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8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8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28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9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9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2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30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30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30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30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3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0946_1"/>
  <p:tag name="KSO_WM_TEMPLATE_CATEGORY" val="custom"/>
  <p:tag name="KSO_WM_TEMPLATE_INDEX" val="20184566"/>
  <p:tag name="KSO_WM_SLIDE_ID" val="custom20184566_1"/>
  <p:tag name="KSO_WM_SLIDE_INDEX" val="1"/>
  <p:tag name="KSO_WM_TEMPLATE_SUBCATEGORY" val="0"/>
  <p:tag name="KSO_WM_TEMPLATE_THUMBS_INDEX" val="1、9、12、17、19、22"/>
  <p:tag name="KSO_WM_TEMPLATE_TOPIC_ID" val="2869567"/>
  <p:tag name="KSO_WM_TEMPLATE_OUTLINE_ID" val="15"/>
  <p:tag name="KSO_WM_TEMPLATE_SCENE_ID" val="1"/>
  <p:tag name="KSO_WM_TEMPLATE_JOB_ID" val="2"/>
  <p:tag name="KSO_WM_TEMPLATE_TOPIC_DEFAULT" val="1"/>
  <p:tag name="KSO_WM_SLIDE_SUBTYPE" val="pureTxt"/>
  <p:tag name="KSO_WM_TEMPLATE_MASTER_TYPE" val="1"/>
  <p:tag name="KSO_WM_TEMPLATE_COLOR_TYPE" val="0"/>
  <p:tag name="KSO_WM_SLIDE_BK_DARK_LIGHT" val="2"/>
  <p:tag name="KSO_WM_SLIDE_BACKGROUND_TYPE" val="general"/>
</p:tagLst>
</file>

<file path=ppt/tags/tag325.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26.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27.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28.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29.xml><?xml version="1.0" encoding="utf-8"?>
<p:tagLst xmlns:p="http://schemas.openxmlformats.org/presentationml/2006/main">
  <p:tag name="TABLE_ENDDRAG_ORIGIN_RECT" val="429*194"/>
  <p:tag name="TABLE_ENDDRAG_RECT" val="96*310*429*194"/>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TABLE_ENDDRAG_ORIGIN_RECT" val="429*194"/>
  <p:tag name="TABLE_ENDDRAG_RECT" val="96*310*429*194"/>
</p:tagLst>
</file>

<file path=ppt/tags/tag331.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32.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33.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34.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35.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36.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37.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38.xml><?xml version="1.0" encoding="utf-8"?>
<p:tagLst xmlns:p="http://schemas.openxmlformats.org/presentationml/2006/main">
  <p:tag name="TABLE_ENDDRAG_ORIGIN_RECT" val="429*194"/>
  <p:tag name="TABLE_ENDDRAG_RECT" val="96*310*429*194"/>
</p:tagLst>
</file>

<file path=ppt/tags/tag339.xml><?xml version="1.0" encoding="utf-8"?>
<p:tagLst xmlns:p="http://schemas.openxmlformats.org/presentationml/2006/main">
  <p:tag name="TABLE_ENDDRAG_ORIGIN_RECT" val="429*194"/>
  <p:tag name="TABLE_ENDDRAG_RECT" val="96*310*429*194"/>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41.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42.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43.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44.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45.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46.xml><?xml version="1.0" encoding="utf-8"?>
<p:tagLst xmlns:p="http://schemas.openxmlformats.org/presentationml/2006/main">
  <p:tag name="commondata" val="eyJoZGlkIjoiODNiYzRjOWVkM2VkMjM5MDM3YTVjMTBiMDg3ZjkyNTUifQ=="/>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44">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2338</Words>
  <Application>WPS 演示</Application>
  <PresentationFormat>宽屏</PresentationFormat>
  <Paragraphs>183</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18</vt:i4>
      </vt:variant>
    </vt:vector>
  </HeadingPairs>
  <TitlesOfParts>
    <vt:vector size="32" baseType="lpstr">
      <vt:lpstr>Arial</vt:lpstr>
      <vt:lpstr>宋体</vt:lpstr>
      <vt:lpstr>Wingdings</vt:lpstr>
      <vt:lpstr>微软雅黑</vt:lpstr>
      <vt:lpstr>汉仪旗黑-85S</vt:lpstr>
      <vt:lpstr>黑体</vt:lpstr>
      <vt:lpstr>Viner Hand ITC</vt:lpstr>
      <vt:lpstr>Wingdings</vt:lpstr>
      <vt:lpstr>Cambria Math</vt:lpstr>
      <vt:lpstr>Arial Unicode MS</vt:lpstr>
      <vt:lpstr>Calibri</vt:lpstr>
      <vt:lpstr>WPS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张静杰</dc:creator>
  <cp:lastModifiedBy>XMU</cp:lastModifiedBy>
  <cp:revision>62</cp:revision>
  <dcterms:created xsi:type="dcterms:W3CDTF">2023-12-01T03:07:00Z</dcterms:created>
  <dcterms:modified xsi:type="dcterms:W3CDTF">2024-04-15T06:52:04Z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135F1E4306044CD9A77ED3C721760443_12</vt:lpwstr>
  </property>
  <property fmtid="{D5CDD505-2E9C-101B-9397-08002B2CF9AE}" pid="3" name="KSOProductBuildVer">
    <vt:lpwstr>2052-12.1.0.16729</vt:lpwstr>
  </property>
</Properties>
</file>