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nsights.stackoverflow.com/survey/2021#section-most-loved-dreaded-and-wanted-programming-scripting-and-markup-languages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.rust-lang.org/rust-by-example/mod.html" TargetMode="External"/><Relationship Id="rId3" Type="http://schemas.openxmlformats.org/officeDocument/2006/relationships/hyperlink" Target="https://doc.rust-lang.org/rust-by-example/attribute.html" TargetMode="External"/><Relationship Id="rId4" Type="http://schemas.openxmlformats.org/officeDocument/2006/relationships/hyperlink" Target="https://doc.rust-lang.org/rust-by-example/std/panic.html" TargetMode="External"/><Relationship Id="rId5" Type="http://schemas.openxmlformats.org/officeDocument/2006/relationships/hyperlink" Target="https://doc.rust-lang.org/rust-by-example/macros.html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ffce9dd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ffce9dd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cffce9d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cffce9d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ffce9dd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cffce9dd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ffce9dd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cffce9dd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cffce9d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cffce9d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ffce9dd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cffce9dd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cffce9dd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cffce9dd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cffce9dd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cffce9dd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cffce9d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cffce9d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let mut u:Vec&lt;u8&gt; = Vec::new();   // create empty vector of unsigned 8 bit int, can grow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let mut v = vec![3,4,5];          // initialize mutable vector using vec! macro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let w = vec![1,12,13];            // vectors can be immutable too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u.push( 2 );                      // append item to vector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u.pop();                      // vectors can return+remove last input (like a stack)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v.contains(&amp;3);               // true if vector contains value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v.remove(1);                  // remove the nth item from a vector...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v.append(u);                  // append v with u (u becomes empty ([]), both mutable)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v.extend(w);                  // extend v with w (v owns w, w can be immutable)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v.resize(200,0);              // make vector have 200 elements, set them to 0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let x = &amp;w[1..];               // get a slice of a vector (a view into it's elements)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print("{:?}",x);              // [12,13]; 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let vs = v.len();             // length of vector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cffce9dd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cffce9dd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let (p,d,q) = (4,5,6);        // tuple() can assign multiple variables at once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print("{}",p);                // you can use them alone after tuple assignment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let m = (4,5,"a");            // tuples can have multiple different types as elements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let (a,b) = m.1, m.3;         // tuple dereference with .1, .2, .3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let (a,b) = m.p, m.q;         // error, cannot index into a tuple using a variable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cffce9dd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cffce9dd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https://github.com/donbright/rust-lang-cheat-sheet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ffce9d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ffce9d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https://insights.stackoverflow.com/survey/2021#section-most-loved-dreaded-and-wanted-programming-scripting-and-markup-languages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cffce9dd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cffce9dd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ffce9dd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cffce9dd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cffce9d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cffce9d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Most unit tests go into a </a:t>
            </a:r>
            <a:r>
              <a:rPr lang="en" sz="1050">
                <a:solidFill>
                  <a:schemeClr val="dk1"/>
                </a:solidFill>
                <a:highlight>
                  <a:srgbClr val="F6F7F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tests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mod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with the </a:t>
            </a:r>
            <a:r>
              <a:rPr lang="en" sz="1050">
                <a:solidFill>
                  <a:schemeClr val="dk1"/>
                </a:solidFill>
                <a:highlight>
                  <a:srgbClr val="F6F7F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#[cfg(test)]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attribute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 Test functions are marked with the </a:t>
            </a:r>
            <a:r>
              <a:rPr lang="en" sz="1050">
                <a:solidFill>
                  <a:schemeClr val="dk1"/>
                </a:solidFill>
                <a:highlight>
                  <a:srgbClr val="F6F7F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#[test]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attribute.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Tests fail when something in the test function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panics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 There are some helper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macros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6F7F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assert!(expression)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- panics if expression evaluates to </a:t>
            </a:r>
            <a:r>
              <a:rPr lang="en" sz="1050">
                <a:solidFill>
                  <a:schemeClr val="dk1"/>
                </a:solidFill>
                <a:highlight>
                  <a:srgbClr val="F6F7F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6F7F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assert_eq!(left, right)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chemeClr val="dk1"/>
                </a:solidFill>
                <a:highlight>
                  <a:srgbClr val="F6F7F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assert_ne!(left, right)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- testing left and right expressions for equality and inequality respectively.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cffce9dd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cffce9dd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cffce9dd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cffce9dd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cffce9dd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cffce9dd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CodeLLDB extension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cffce9dd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cffce9dd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String, str, struct, vec, result, option, iterator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cffce9dd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cffce9dd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String, str, struct, vec, result, option, iterator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ffce9dd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ffce9dd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ffce9d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ffce9d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ffce9dd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cffce9d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https://blog.rust-lang.org/2015/04/10/Fearless-Concurrency.html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ffce9dd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cffce9dd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https://blog.rust-lang.org/2015/04/10/Fearless-Concurrency.html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ffce9d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ffce9d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-"/>
            </a:pPr>
            <a:r>
              <a:rPr lang="en" sz="2800">
                <a:solidFill>
                  <a:srgbClr val="595959"/>
                </a:solidFill>
              </a:rPr>
              <a:t>static type, multi paradigm: functional, OOP, generic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ffce9dd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ffce9dd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ffce9dd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cffce9dd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ourofrust.com/" TargetMode="External"/><Relationship Id="rId4" Type="http://schemas.openxmlformats.org/officeDocument/2006/relationships/hyperlink" Target="https://exercism.org/tracks/rus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insights.stackoverflow.com/survey/2021#section-most-loved-dreaded-and-wanted-programming-scripting-and-markup-languages" TargetMode="External"/><Relationship Id="rId4" Type="http://schemas.openxmlformats.org/officeDocument/2006/relationships/hyperlink" Target="https://doc.rust-lang.org/book/" TargetMode="External"/><Relationship Id="rId9" Type="http://schemas.openxmlformats.org/officeDocument/2006/relationships/hyperlink" Target="https://www.breakdown-notes.com/make/load/rust_cs_canvas/true" TargetMode="External"/><Relationship Id="rId5" Type="http://schemas.openxmlformats.org/officeDocument/2006/relationships/hyperlink" Target="https://github.com/rust-unofficial/awesome-rust" TargetMode="External"/><Relationship Id="rId6" Type="http://schemas.openxmlformats.org/officeDocument/2006/relationships/hyperlink" Target="https://overexact.com/rust-for-professionals/" TargetMode="External"/><Relationship Id="rId7" Type="http://schemas.openxmlformats.org/officeDocument/2006/relationships/hyperlink" Target="https://cheats.rs/" TargetMode="External"/><Relationship Id="rId8" Type="http://schemas.openxmlformats.org/officeDocument/2006/relationships/hyperlink" Target="https://github.com/donbright/rust-lang-cheat-she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jp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80675"/>
            <a:ext cx="85206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What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Why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How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108" y="0"/>
            <a:ext cx="59237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682" y="0"/>
            <a:ext cx="40746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79" y="0"/>
            <a:ext cx="772544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r>
              <a:rPr lang="en"/>
              <a:t>: </a:t>
            </a:r>
            <a:r>
              <a:rPr lang="en" sz="2200"/>
              <a:t>Macro</a:t>
            </a:r>
            <a:endParaRPr sz="2200"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311700" y="1531100"/>
            <a:ext cx="85206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macro_rules!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assert_eq {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</a:t>
            </a:r>
            <a:r>
              <a:rPr lang="en" sz="1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$left:expr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$right:expr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=&gt; {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left = </a:t>
            </a:r>
            <a:r>
              <a:rPr lang="en" sz="1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$left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right = </a:t>
            </a:r>
            <a:r>
              <a:rPr lang="en" sz="14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$right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left != right {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panic!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400">
                <a:solidFill>
                  <a:srgbClr val="351C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"assertion failed: {:?} != {:?}"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left, right);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assert_eq!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4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</a:t>
            </a:r>
            <a:r>
              <a:rPr lang="en" sz="14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4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r>
              <a:rPr lang="en"/>
              <a:t>: </a:t>
            </a:r>
            <a:r>
              <a:rPr lang="en" sz="2200"/>
              <a:t>no hidden state</a:t>
            </a:r>
            <a:endParaRPr sz="2200"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311700" y="1531100"/>
            <a:ext cx="85206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enum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Option&lt;T&gt; {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Some(T),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None,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enum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Result&lt;T, E&gt; {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Ok(T),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Err(E),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v is Option&lt;&amp;T&gt;, not &amp;T -- cannot use without checking for None</a:t>
            </a:r>
            <a:endParaRPr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 = my_vec.find(|t| t &gt;= </a:t>
            </a:r>
            <a:r>
              <a:rPr lang="en" sz="14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42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 is Result&lt;i32, ParseIntError&gt; -- cannot use without checking for Err</a:t>
            </a:r>
            <a:endParaRPr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 = </a:t>
            </a:r>
            <a:r>
              <a:rPr lang="en" sz="1400">
                <a:solidFill>
                  <a:srgbClr val="351C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“42”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.parse();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? suffix is “return Err if Err, otherwise unwrap Ok”</a:t>
            </a:r>
            <a:endParaRPr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 = </a:t>
            </a:r>
            <a:r>
              <a:rPr lang="en" sz="1400">
                <a:solidFill>
                  <a:srgbClr val="351C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“42”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.parse()</a:t>
            </a:r>
            <a:r>
              <a:rPr b="1" lang="en" sz="1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 </a:t>
            </a:r>
            <a:endParaRPr sz="2200"/>
          </a:p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25" y="0"/>
            <a:ext cx="77986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36" y="0"/>
            <a:ext cx="82633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99" y="0"/>
            <a:ext cx="77924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</a:t>
            </a:r>
            <a:endParaRPr sz="2200"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510" y="833800"/>
            <a:ext cx="6163464" cy="37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00" y="0"/>
            <a:ext cx="7221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679025"/>
            <a:ext cx="78909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000"/>
            <a:ext cx="914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00" y="376153"/>
            <a:ext cx="9052449" cy="40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542925"/>
            <a:ext cx="82581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 </a:t>
            </a:r>
            <a:r>
              <a:rPr lang="en" sz="2200"/>
              <a:t>t</a:t>
            </a:r>
            <a:r>
              <a:rPr lang="en" sz="2200"/>
              <a:t>est</a:t>
            </a:r>
            <a:endParaRPr sz="2200"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75" y="1549800"/>
            <a:ext cx="78771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 </a:t>
            </a:r>
            <a:r>
              <a:rPr lang="en" sz="2200"/>
              <a:t>common</a:t>
            </a:r>
            <a:r>
              <a:rPr lang="en" sz="2200"/>
              <a:t> crate</a:t>
            </a:r>
            <a:endParaRPr sz="2200"/>
          </a:p>
        </p:txBody>
      </p:sp>
      <p:sp>
        <p:nvSpPr>
          <p:cNvPr id="198" name="Google Shape;198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249" y="61225"/>
            <a:ext cx="73504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 </a:t>
            </a:r>
            <a:r>
              <a:rPr lang="en" sz="2200"/>
              <a:t>debug</a:t>
            </a:r>
            <a:endParaRPr sz="2200"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325" y="69975"/>
            <a:ext cx="6237675" cy="500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 </a:t>
            </a:r>
            <a:r>
              <a:rPr lang="en" sz="2200"/>
              <a:t>practice</a:t>
            </a:r>
            <a:endParaRPr sz="2200"/>
          </a:p>
        </p:txBody>
      </p:sp>
      <p:sp>
        <p:nvSpPr>
          <p:cNvPr id="216" name="Google Shape;216;p38"/>
          <p:cNvSpPr txBox="1"/>
          <p:nvPr>
            <p:ph idx="1" type="subTitle"/>
          </p:nvPr>
        </p:nvSpPr>
        <p:spPr>
          <a:xfrm>
            <a:off x="192100" y="1542275"/>
            <a:ext cx="8711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https://tourofrust.com/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https://exercism.org/tracks/rust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</a:t>
            </a:r>
            <a:endParaRPr sz="2200"/>
          </a:p>
        </p:txBody>
      </p:sp>
      <p:sp>
        <p:nvSpPr>
          <p:cNvPr id="222" name="Google Shape;222;p39"/>
          <p:cNvSpPr txBox="1"/>
          <p:nvPr>
            <p:ph idx="1" type="subTitle"/>
          </p:nvPr>
        </p:nvSpPr>
        <p:spPr>
          <a:xfrm>
            <a:off x="192100" y="1542275"/>
            <a:ext cx="8711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https://insights.stackoverflow.com/survey/2021#section-most-loved-dreaded-and-wanted-programming-scripting-and-markup-languages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https://doc.rust-lang.org/book/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https://github.com/rust-unofficial/awesome-rust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https://overexact.com/rust-for-professionals/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https://cheats.rs/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https://github.com/donbright/rust-lang-cheat-sheet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https://www.breakdown-notes.com/make/load/rust_cs_canvas/true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 </a:t>
            </a:r>
            <a:r>
              <a:rPr lang="en" sz="2200"/>
              <a:t>can be built by Rust</a:t>
            </a:r>
            <a:endParaRPr sz="22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679025"/>
            <a:ext cx="78909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Replace C/C++ applications: OS, DB, system tool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Embedded devices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WebAssembly: Figma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Web server: Actix, Rocket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679025"/>
            <a:ext cx="78909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800" y="407050"/>
            <a:ext cx="949150" cy="9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025" y="1559000"/>
            <a:ext cx="789550" cy="7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7801" y="2649350"/>
            <a:ext cx="740625" cy="74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2250" y="3501725"/>
            <a:ext cx="740625" cy="7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3336" y="4164051"/>
            <a:ext cx="789550" cy="7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2541" y="31900"/>
            <a:ext cx="468146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r>
              <a:rPr lang="en" sz="2200"/>
              <a:t>fast, safe &amp; compatibility</a:t>
            </a:r>
            <a:endParaRPr sz="2200"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1531100"/>
            <a:ext cx="85206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Ownership</a:t>
            </a:r>
            <a:r>
              <a:rPr lang="en"/>
              <a:t> &amp; borrowing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Zero cost abstraction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No GC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Low level control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Compatibility with C/C++ &amp; WebAssembly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Powerful compiler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r>
              <a:rPr lang="en" sz="2200"/>
              <a:t>cons</a:t>
            </a:r>
            <a:endParaRPr sz="2200"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1531100"/>
            <a:ext cx="85206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Learning curve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Rich Api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311700" y="744575"/>
            <a:ext cx="8592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 </a:t>
            </a:r>
            <a:r>
              <a:rPr lang="en" sz="2200"/>
              <a:t>understand Rust</a:t>
            </a:r>
            <a:endParaRPr sz="2200"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11700" y="1578925"/>
            <a:ext cx="8520600" cy="31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Syntax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Key concepts: ownership, move/ borrow, lifetime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Common Api: Strings, Vec, Map, Set, Iter, </a:t>
            </a:r>
            <a:r>
              <a:rPr lang="en"/>
              <a:t>struct, trait, </a:t>
            </a:r>
            <a:r>
              <a:rPr lang="en"/>
              <a:t>enum, match, Option, Result, Closure, tuple, annotation, macro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Common crate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09" y="0"/>
            <a:ext cx="52205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821" y="0"/>
            <a:ext cx="39423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