
<file path=[Content_Types].xml><?xml version="1.0" encoding="utf-8"?>
<Types xmlns="http://schemas.openxmlformats.org/package/2006/content-types">
  <Override PartName="/_rels/.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wmf" ContentType="image/x-wmf"/>
  <Override PartName="/ppt/media/image17.wmf" ContentType="image/x-wmf"/>
  <Override PartName="/ppt/media/image16.png" ContentType="image/png"/>
  <Override PartName="/ppt/media/image15.png" ContentType="image/png"/>
  <Override PartName="/ppt/media/image14.png" ContentType="image/png"/>
  <Override PartName="/ppt/media/image13.wmf" ContentType="image/x-wmf"/>
  <Override PartName="/ppt/media/image12.png" ContentType="image/png"/>
  <Override PartName="/ppt/media/image4.png" ContentType="image/png"/>
  <Override PartName="/ppt/media/image2.png" ContentType="image/png"/>
  <Override PartName="/ppt/media/image3.png" ContentType="image/png"/>
  <Override PartName="/ppt/media/image11.png" ContentType="image/png"/>
  <Override PartName="/ppt/media/image1.jpeg" ContentType="image/jpeg"/>
  <Override PartName="/ppt/media/image6.png" ContentType="image/pn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4"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5"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6"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7" name="PlaceHolder 5"/>
          <p:cNvSpPr>
            <a:spLocks noGrp="1"/>
          </p:cNvSpPr>
          <p:nvPr>
            <p:ph type="sldNum"/>
          </p:nvPr>
        </p:nvSpPr>
        <p:spPr>
          <a:xfrm>
            <a:off x="4278960" y="10157400"/>
            <a:ext cx="3280680" cy="534240"/>
          </a:xfrm>
          <a:prstGeom prst="rect">
            <a:avLst/>
          </a:prstGeom>
        </p:spPr>
        <p:txBody>
          <a:bodyPr lIns="0" rIns="0" tIns="0" bIns="0" anchor="b"/>
          <a:p>
            <a:pPr algn="r"/>
            <a:fld id="{2A085891-6C13-4F37-A430-188EC829FAF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6"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2"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4" name="CustomShape 2"/>
          <p:cNvSpPr/>
          <p:nvPr/>
        </p:nvSpPr>
        <p:spPr>
          <a:xfrm>
            <a:off x="3884760" y="8685360"/>
            <a:ext cx="2971080" cy="4564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1" name="" descr=""/>
          <p:cNvPicPr/>
          <p:nvPr/>
        </p:nvPicPr>
        <p:blipFill>
          <a:blip r:embed="rId2"/>
          <a:stretch/>
        </p:blipFill>
        <p:spPr>
          <a:xfrm>
            <a:off x="2079000" y="1604520"/>
            <a:ext cx="4984920" cy="3977280"/>
          </a:xfrm>
          <a:prstGeom prst="rect">
            <a:avLst/>
          </a:prstGeom>
          <a:ln>
            <a:noFill/>
          </a:ln>
        </p:spPr>
      </p:pic>
      <p:pic>
        <p:nvPicPr>
          <p:cNvPr id="82"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2" descr=""/>
          <p:cNvPicPr/>
          <p:nvPr/>
        </p:nvPicPr>
        <p:blipFill>
          <a:blip r:embed="rId2"/>
          <a:stretch/>
        </p:blipFill>
        <p:spPr>
          <a:xfrm>
            <a:off x="0" y="0"/>
            <a:ext cx="9143280" cy="6875640"/>
          </a:xfrm>
          <a:prstGeom prst="rect">
            <a:avLst/>
          </a:prstGeom>
          <a:ln>
            <a:noFill/>
          </a:ln>
        </p:spPr>
      </p:pic>
      <p:sp>
        <p:nvSpPr>
          <p:cNvPr id="1" name="CustomShape 1"/>
          <p:cNvSpPr/>
          <p:nvPr/>
        </p:nvSpPr>
        <p:spPr>
          <a:xfrm>
            <a:off x="9720" y="721440"/>
            <a:ext cx="9133920" cy="46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9720" y="134640"/>
            <a:ext cx="9133920" cy="6631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3" name="Picture 2" descr=""/>
          <p:cNvPicPr/>
          <p:nvPr/>
        </p:nvPicPr>
        <p:blipFill>
          <a:blip r:embed="rId3"/>
          <a:stretch/>
        </p:blipFill>
        <p:spPr>
          <a:xfrm>
            <a:off x="-6840" y="6087600"/>
            <a:ext cx="9150120" cy="822240"/>
          </a:xfrm>
          <a:prstGeom prst="rect">
            <a:avLst/>
          </a:prstGeom>
          <a:ln>
            <a:noFill/>
          </a:ln>
        </p:spPr>
      </p:pic>
      <p:sp>
        <p:nvSpPr>
          <p:cNvPr id="4"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12" descr=""/>
          <p:cNvPicPr/>
          <p:nvPr/>
        </p:nvPicPr>
        <p:blipFill>
          <a:blip r:embed="rId2"/>
          <a:stretch/>
        </p:blipFill>
        <p:spPr>
          <a:xfrm>
            <a:off x="0" y="0"/>
            <a:ext cx="9143280" cy="6875640"/>
          </a:xfrm>
          <a:prstGeom prst="rect">
            <a:avLst/>
          </a:prstGeom>
          <a:ln>
            <a:noFill/>
          </a:ln>
        </p:spPr>
      </p:pic>
      <p:sp>
        <p:nvSpPr>
          <p:cNvPr id="41" name="CustomShape 1"/>
          <p:cNvSpPr/>
          <p:nvPr/>
        </p:nvSpPr>
        <p:spPr>
          <a:xfrm>
            <a:off x="9720" y="721440"/>
            <a:ext cx="9133920" cy="46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9720" y="134640"/>
            <a:ext cx="9133920" cy="663120"/>
          </a:xfrm>
          <a:prstGeom prst="rect">
            <a:avLst/>
          </a:prstGeom>
          <a:ln>
            <a:noFill/>
          </a:ln>
        </p:spPr>
        <p:style>
          <a:lnRef idx="2">
            <a:schemeClr val="accent1">
              <a:shade val="50000"/>
            </a:schemeClr>
          </a:lnRef>
          <a:fillRef idx="1">
            <a:schemeClr val="accent1"/>
          </a:fillRef>
          <a:effectRef idx="0">
            <a:schemeClr val="accent1"/>
          </a:effectRef>
          <a:fontRef idx="minor"/>
        </p:style>
      </p:sp>
      <p:pic>
        <p:nvPicPr>
          <p:cNvPr id="43" name="Picture 2" descr=""/>
          <p:cNvPicPr/>
          <p:nvPr/>
        </p:nvPicPr>
        <p:blipFill>
          <a:blip r:embed="rId3"/>
          <a:stretch/>
        </p:blipFill>
        <p:spPr>
          <a:xfrm>
            <a:off x="-6840" y="6087600"/>
            <a:ext cx="9150120" cy="822240"/>
          </a:xfrm>
          <a:prstGeom prst="rect">
            <a:avLst/>
          </a:prstGeom>
          <a:ln>
            <a:noFill/>
          </a:ln>
        </p:spPr>
      </p:pic>
      <p:pic>
        <p:nvPicPr>
          <p:cNvPr id="44" name="Picture 2" descr=""/>
          <p:cNvPicPr/>
          <p:nvPr/>
        </p:nvPicPr>
        <p:blipFill>
          <a:blip r:embed="rId4"/>
          <a:stretch/>
        </p:blipFill>
        <p:spPr>
          <a:xfrm>
            <a:off x="0" y="0"/>
            <a:ext cx="9143280" cy="6857280"/>
          </a:xfrm>
          <a:prstGeom prst="rect">
            <a:avLst/>
          </a:prstGeom>
          <a:ln w="9360">
            <a:noFill/>
          </a:ln>
        </p:spPr>
      </p:pic>
      <p:sp>
        <p:nvSpPr>
          <p:cNvPr id="45" name="CustomShape 3"/>
          <p:cNvSpPr/>
          <p:nvPr/>
        </p:nvSpPr>
        <p:spPr>
          <a:xfrm>
            <a:off x="0" y="5332320"/>
            <a:ext cx="9143280" cy="1524960"/>
          </a:xfrm>
          <a:prstGeom prst="rect">
            <a:avLst/>
          </a:prstGeom>
          <a:solidFill>
            <a:srgbClr val="ffb300"/>
          </a:solidFill>
          <a:ln>
            <a:noFill/>
          </a:ln>
        </p:spPr>
        <p:style>
          <a:lnRef idx="0"/>
          <a:fillRef idx="0"/>
          <a:effectRef idx="0"/>
          <a:fontRef idx="minor"/>
        </p:style>
      </p:sp>
      <p:pic>
        <p:nvPicPr>
          <p:cNvPr id="46" name="Picture 2" descr=""/>
          <p:cNvPicPr/>
          <p:nvPr/>
        </p:nvPicPr>
        <p:blipFill>
          <a:blip r:embed="rId5"/>
          <a:stretch/>
        </p:blipFill>
        <p:spPr>
          <a:xfrm>
            <a:off x="7500960" y="5433840"/>
            <a:ext cx="1356480" cy="1262880"/>
          </a:xfrm>
          <a:prstGeom prst="rect">
            <a:avLst/>
          </a:prstGeom>
          <a:ln w="9360">
            <a:noFill/>
          </a:ln>
        </p:spPr>
      </p:pic>
      <p:sp>
        <p:nvSpPr>
          <p:cNvPr id="47" name="PlaceHolder 4"/>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70720" y="6582960"/>
            <a:ext cx="772560" cy="229680"/>
          </a:xfrm>
          <a:prstGeom prst="rect">
            <a:avLst/>
          </a:prstGeom>
          <a:noFill/>
          <a:ln>
            <a:noFill/>
          </a:ln>
        </p:spPr>
        <p:style>
          <a:lnRef idx="0"/>
          <a:fillRef idx="0"/>
          <a:effectRef idx="0"/>
          <a:fontRef idx="minor"/>
        </p:style>
      </p:sp>
      <p:pic>
        <p:nvPicPr>
          <p:cNvPr id="89" name="Picture 1" descr=""/>
          <p:cNvPicPr/>
          <p:nvPr/>
        </p:nvPicPr>
        <p:blipFill>
          <a:blip r:embed="rId1"/>
          <a:stretch/>
        </p:blipFill>
        <p:spPr>
          <a:xfrm>
            <a:off x="0" y="0"/>
            <a:ext cx="9143280" cy="6857280"/>
          </a:xfrm>
          <a:prstGeom prst="rect">
            <a:avLst/>
          </a:prstGeom>
          <a:ln>
            <a:noFill/>
          </a:ln>
        </p:spPr>
      </p:pic>
      <p:sp>
        <p:nvSpPr>
          <p:cNvPr id="90" name="CustomShape 2"/>
          <p:cNvSpPr/>
          <p:nvPr/>
        </p:nvSpPr>
        <p:spPr>
          <a:xfrm>
            <a:off x="5240880" y="618480"/>
            <a:ext cx="2442240" cy="554760"/>
          </a:xfrm>
          <a:prstGeom prst="rect">
            <a:avLst/>
          </a:prstGeom>
          <a:noFill/>
          <a:ln w="9360">
            <a:noFill/>
          </a:ln>
        </p:spPr>
        <p:style>
          <a:lnRef idx="0"/>
          <a:fillRef idx="0"/>
          <a:effectRef idx="0"/>
          <a:fontRef idx="minor"/>
        </p:style>
      </p:sp>
      <p:sp>
        <p:nvSpPr>
          <p:cNvPr id="91" name="CustomShape 3"/>
          <p:cNvSpPr/>
          <p:nvPr/>
        </p:nvSpPr>
        <p:spPr>
          <a:xfrm>
            <a:off x="428040" y="5850360"/>
            <a:ext cx="7942320" cy="554760"/>
          </a:xfrm>
          <a:prstGeom prst="rect">
            <a:avLst/>
          </a:prstGeom>
          <a:noFill/>
          <a:ln w="9360">
            <a:noFill/>
          </a:ln>
        </p:spPr>
        <p:style>
          <a:lnRef idx="0"/>
          <a:fillRef idx="0"/>
          <a:effectRef idx="0"/>
          <a:fontRef idx="minor"/>
        </p:style>
        <p:txBody>
          <a:bodyPr lIns="90000" rIns="90000" tIns="45000" bIns="45000"/>
          <a:p>
            <a:pPr>
              <a:lnSpc>
                <a:spcPct val="100000"/>
              </a:lnSpc>
            </a:pPr>
            <a:r>
              <a:rPr b="0" lang="en-US" sz="2000" spc="-1" strike="noStrike">
                <a:solidFill>
                  <a:srgbClr val="272727"/>
                </a:solidFill>
                <a:uFill>
                  <a:solidFill>
                    <a:srgbClr val="ffffff"/>
                  </a:solidFill>
                </a:uFill>
                <a:latin typeface="Verdana"/>
                <a:ea typeface="MS PGothic"/>
              </a:rPr>
              <a:t>App Name: Yennkasa</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22640" y="6298560"/>
            <a:ext cx="4875480" cy="554760"/>
          </a:xfrm>
          <a:prstGeom prst="rect">
            <a:avLst/>
          </a:prstGeom>
          <a:noFill/>
          <a:ln w="9360">
            <a:noFill/>
          </a:ln>
        </p:spPr>
        <p:style>
          <a:lnRef idx="0"/>
          <a:fillRef idx="0"/>
          <a:effectRef idx="0"/>
          <a:fontRef idx="minor"/>
        </p:style>
        <p:txBody>
          <a:bodyPr lIns="90000" rIns="90000" tIns="45000" bIns="45000"/>
          <a:p>
            <a:pPr>
              <a:lnSpc>
                <a:spcPct val="100000"/>
              </a:lnSpc>
            </a:pPr>
            <a:r>
              <a:rPr b="0" lang="en-US" sz="2000" spc="-1" strike="noStrike">
                <a:solidFill>
                  <a:srgbClr val="272727"/>
                </a:solidFill>
                <a:uFill>
                  <a:solidFill>
                    <a:srgbClr val="ffffff"/>
                  </a:solidFill>
                </a:uFill>
                <a:latin typeface="Verdana"/>
                <a:ea typeface="MS PGothic"/>
              </a:rPr>
              <a:t>Category: </a:t>
            </a:r>
            <a:r>
              <a:rPr b="0" i="1" lang="en-US" sz="1600" spc="-1" strike="noStrike">
                <a:solidFill>
                  <a:srgbClr val="272727"/>
                </a:solidFill>
                <a:uFill>
                  <a:solidFill>
                    <a:srgbClr val="ffffff"/>
                  </a:solidFill>
                </a:uFill>
                <a:latin typeface="Verdana"/>
                <a:ea typeface="MS PGothic"/>
              </a:rPr>
              <a:t>Freelance</a:t>
            </a:r>
            <a:endParaRPr b="0" lang="en-US" sz="1800" spc="-1" strike="noStrike">
              <a:solidFill>
                <a:srgbClr val="000000"/>
              </a:solidFill>
              <a:uFill>
                <a:solidFill>
                  <a:srgbClr val="ffffff"/>
                </a:solidFill>
              </a:uFill>
              <a:latin typeface="Arial"/>
            </a:endParaRPr>
          </a:p>
        </p:txBody>
      </p:sp>
      <p:pic>
        <p:nvPicPr>
          <p:cNvPr id="93" name="" descr=""/>
          <p:cNvPicPr/>
          <p:nvPr/>
        </p:nvPicPr>
        <p:blipFill>
          <a:blip r:embed="rId2"/>
          <a:stretch/>
        </p:blipFill>
        <p:spPr>
          <a:xfrm>
            <a:off x="7040880" y="-91440"/>
            <a:ext cx="2194200" cy="2193840"/>
          </a:xfrm>
          <a:prstGeom prst="rect">
            <a:avLst/>
          </a:prstGeom>
          <a:ln>
            <a:noFill/>
          </a:ln>
        </p:spPr>
      </p:pic>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98" descr=""/>
          <p:cNvPicPr/>
          <p:nvPr/>
        </p:nvPicPr>
        <p:blipFill>
          <a:blip r:embed="rId1"/>
          <a:srcRect l="15963" t="0" r="14772" b="25878"/>
          <a:stretch/>
        </p:blipFill>
        <p:spPr>
          <a:xfrm>
            <a:off x="8451000" y="126720"/>
            <a:ext cx="562680" cy="554760"/>
          </a:xfrm>
          <a:prstGeom prst="rect">
            <a:avLst/>
          </a:prstGeom>
          <a:ln w="9360">
            <a:noFill/>
          </a:ln>
        </p:spPr>
      </p:pic>
      <p:sp>
        <p:nvSpPr>
          <p:cNvPr id="130" name="CustomShape 1"/>
          <p:cNvSpPr/>
          <p:nvPr/>
        </p:nvSpPr>
        <p:spPr>
          <a:xfrm>
            <a:off x="3546000" y="6257880"/>
            <a:ext cx="20768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144360" y="197280"/>
            <a:ext cx="7922520" cy="570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600" spc="-1" strike="noStrike">
                <a:solidFill>
                  <a:srgbClr val="272727"/>
                </a:solidFill>
                <a:uFill>
                  <a:solidFill>
                    <a:srgbClr val="ffffff"/>
                  </a:solidFill>
                </a:uFill>
                <a:latin typeface="Verdana"/>
                <a:ea typeface="MS PGothic"/>
              </a:rPr>
              <a:t>Target Customers</a:t>
            </a:r>
            <a:endParaRPr b="0" lang="en-US" sz="1800" spc="-1" strike="noStrike">
              <a:solidFill>
                <a:srgbClr val="000000"/>
              </a:solidFill>
              <a:uFill>
                <a:solidFill>
                  <a:srgbClr val="ffffff"/>
                </a:solidFill>
              </a:uFill>
              <a:latin typeface="Arial"/>
            </a:endParaRPr>
          </a:p>
        </p:txBody>
      </p:sp>
      <p:sp>
        <p:nvSpPr>
          <p:cNvPr id="132" name="CustomShape 3"/>
          <p:cNvSpPr/>
          <p:nvPr/>
        </p:nvSpPr>
        <p:spPr>
          <a:xfrm>
            <a:off x="144360" y="950400"/>
            <a:ext cx="8869320" cy="505260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272727"/>
                </a:solidFill>
                <a:uFill>
                  <a:solidFill>
                    <a:srgbClr val="ffffff"/>
                  </a:solidFill>
                </a:uFill>
                <a:latin typeface="Verdana"/>
                <a:ea typeface="MS PGothic"/>
              </a:rPr>
              <a:t>All human beings who want to get in touch with their loved ones or meet new friends around the world.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2000" spc="-1" strike="noStrike">
                <a:solidFill>
                  <a:srgbClr val="272727"/>
                </a:solidFill>
                <a:uFill>
                  <a:solidFill>
                    <a:srgbClr val="ffffff"/>
                  </a:solidFill>
                </a:uFill>
                <a:latin typeface="Verdana"/>
                <a:ea typeface="MS PGothic"/>
              </a:rPr>
              <a:t>“</a:t>
            </a:r>
            <a:r>
              <a:rPr b="1" lang="en-US" sz="2000" spc="-1" strike="noStrike">
                <a:solidFill>
                  <a:srgbClr val="272727"/>
                </a:solidFill>
                <a:uFill>
                  <a:solidFill>
                    <a:srgbClr val="ffffff"/>
                  </a:solidFill>
                </a:uFill>
                <a:latin typeface="Verdana"/>
                <a:ea typeface="MS PGothic"/>
              </a:rPr>
              <a:t>BRINGING CONVERSATIONS TO LIFE</a:t>
            </a:r>
            <a:r>
              <a:rPr b="0" lang="en-US" sz="20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p:txBody>
      </p:sp>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27680" y="197280"/>
            <a:ext cx="7593840" cy="4773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600" spc="-1" strike="noStrike">
                <a:solidFill>
                  <a:srgbClr val="272727"/>
                </a:solidFill>
                <a:uFill>
                  <a:solidFill>
                    <a:srgbClr val="ffffff"/>
                  </a:solidFill>
                </a:uFill>
                <a:latin typeface="Verdana"/>
                <a:ea typeface="MS PGothic"/>
              </a:rPr>
              <a:t>Business Case</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231840" y="924840"/>
            <a:ext cx="8474400" cy="5046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272727"/>
                </a:solidFill>
                <a:uFill>
                  <a:solidFill>
                    <a:srgbClr val="ffffff"/>
                  </a:solidFill>
                </a:uFill>
                <a:latin typeface="Verdana"/>
                <a:ea typeface="MS PGothic"/>
              </a:rPr>
              <a:t>The application is a freemium.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MS PGothic"/>
              </a:rPr>
              <a:t>Currently we plan on generating income through:</a:t>
            </a: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Sane advertisement.</a:t>
            </a: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Premium features like sending larger files (over 32MB).</a:t>
            </a: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1800" spc="-1" strike="noStrike">
                <a:solidFill>
                  <a:srgbClr val="272727"/>
                </a:solidFill>
                <a:uFill>
                  <a:solidFill>
                    <a:srgbClr val="ffffff"/>
                  </a:solidFill>
                </a:uFill>
                <a:latin typeface="Verdana"/>
                <a:ea typeface="MS PGothic"/>
              </a:rPr>
              <a:t>Providing a high traffic and automated(with bots)</a:t>
            </a:r>
            <a:r>
              <a:rPr b="1" lang="en-US" sz="1800" spc="-1" strike="noStrike">
                <a:solidFill>
                  <a:srgbClr val="272727"/>
                </a:solidFill>
                <a:uFill>
                  <a:solidFill>
                    <a:srgbClr val="ffffff"/>
                  </a:solidFill>
                </a:uFill>
                <a:latin typeface="Verdana"/>
                <a:ea typeface="MS PGothic"/>
              </a:rPr>
              <a:t> </a:t>
            </a:r>
            <a:r>
              <a:rPr b="0" lang="en-US" sz="1800" spc="-1" strike="noStrike">
                <a:solidFill>
                  <a:srgbClr val="272727"/>
                </a:solidFill>
                <a:uFill>
                  <a:solidFill>
                    <a:srgbClr val="ffffff"/>
                  </a:solidFill>
                </a:uFill>
                <a:latin typeface="Verdana"/>
                <a:ea typeface="MS PGothic"/>
              </a:rPr>
              <a:t>customer support solutions for larger enterprises.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MS PGothic"/>
              </a:rPr>
              <a:t>We hope we are able to come up with  more income generating ideas.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MS PGothic"/>
              </a:rPr>
              <a:t>Our prime aim is to introduce a new trend in instant messaging that meets today’s and the future’s requirement.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800" spc="-1" strike="noStrike">
                <a:solidFill>
                  <a:srgbClr val="272727"/>
                </a:solidFill>
                <a:uFill>
                  <a:solidFill>
                    <a:srgbClr val="ffffff"/>
                  </a:solidFill>
                </a:uFill>
                <a:latin typeface="Verdana"/>
                <a:ea typeface="MS PGothic"/>
              </a:rPr>
              <a:t>“</a:t>
            </a:r>
            <a:r>
              <a:rPr b="1" lang="en-US" sz="1800" spc="-1" strike="noStrike">
                <a:solidFill>
                  <a:srgbClr val="272727"/>
                </a:solidFill>
                <a:uFill>
                  <a:solidFill>
                    <a:srgbClr val="ffffff"/>
                  </a:solidFill>
                </a:uFill>
                <a:latin typeface="Verdana"/>
                <a:ea typeface="MS PGothic"/>
              </a:rPr>
              <a:t>BRINGING CONVERSATIONS TO LIFE</a:t>
            </a:r>
            <a:r>
              <a:rPr b="0" lang="en-US" sz="18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5"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73040" y="197280"/>
            <a:ext cx="7593840" cy="4564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600" spc="-1" strike="noStrike">
                <a:solidFill>
                  <a:srgbClr val="272727"/>
                </a:solidFill>
                <a:uFill>
                  <a:solidFill>
                    <a:srgbClr val="ffffff"/>
                  </a:solidFill>
                </a:uFill>
                <a:latin typeface="Verdana"/>
                <a:ea typeface="MS PGothic"/>
              </a:rPr>
              <a:t>Conclusion</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473040" y="976680"/>
            <a:ext cx="8463960" cy="4868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272727"/>
                </a:solidFill>
                <a:uFill>
                  <a:solidFill>
                    <a:srgbClr val="ffffff"/>
                  </a:solidFill>
                </a:uFill>
                <a:latin typeface="Verdana"/>
                <a:ea typeface="MS PGothic"/>
              </a:rPr>
              <a:t>With networking becoming faster, smartphones getting smarter and more powerful and people daring more to connect to their loved ones and new people like never before, we jump into the old and saturated instant messaging market to provide them the solution they really need to make this dream easier to realize without a single unreasonable restriction. We make it FUN and keep these conversations and moments safe so that they may never lose them when they don’t want to.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100" spc="-1" strike="noStrike">
                <a:solidFill>
                  <a:srgbClr val="272727"/>
                </a:solidFill>
                <a:uFill>
                  <a:solidFill>
                    <a:srgbClr val="ffffff"/>
                  </a:solidFill>
                </a:uFill>
                <a:latin typeface="Verdana"/>
                <a:ea typeface="MS PGothic"/>
              </a:rPr>
              <a:t>“</a:t>
            </a:r>
            <a:r>
              <a:rPr b="1" lang="en-US" sz="1100" spc="-1" strike="noStrike">
                <a:solidFill>
                  <a:srgbClr val="272727"/>
                </a:solidFill>
                <a:uFill>
                  <a:solidFill>
                    <a:srgbClr val="ffffff"/>
                  </a:solidFill>
                </a:uFill>
                <a:latin typeface="Verdana"/>
                <a:ea typeface="MS PGothic"/>
              </a:rPr>
              <a:t>BRINGING CONVERSATIONS TO LIFE</a:t>
            </a:r>
            <a:r>
              <a:rPr b="0" lang="en-US" sz="11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p:txBody>
      </p:sp>
      <p:sp>
        <p:nvSpPr>
          <p:cNvPr id="138"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35440" y="6645960"/>
            <a:ext cx="772560" cy="229680"/>
          </a:xfrm>
          <a:prstGeom prst="rect">
            <a:avLst/>
          </a:prstGeom>
          <a:noFill/>
          <a:ln>
            <a:noFill/>
          </a:ln>
        </p:spPr>
        <p:style>
          <a:lnRef idx="0"/>
          <a:fillRef idx="0"/>
          <a:effectRef idx="0"/>
          <a:fontRef idx="minor"/>
        </p:style>
      </p:sp>
      <p:sp>
        <p:nvSpPr>
          <p:cNvPr id="140" name="CustomShape 2"/>
          <p:cNvSpPr/>
          <p:nvPr/>
        </p:nvSpPr>
        <p:spPr>
          <a:xfrm>
            <a:off x="696240" y="5429160"/>
            <a:ext cx="6618240" cy="1428120"/>
          </a:xfrm>
          <a:prstGeom prst="rect">
            <a:avLst/>
          </a:prstGeom>
          <a:solidFill>
            <a:srgbClr val="ffb300"/>
          </a:solidFill>
          <a:ln>
            <a:noFill/>
          </a:ln>
        </p:spPr>
        <p:style>
          <a:lnRef idx="0"/>
          <a:fillRef idx="0"/>
          <a:effectRef idx="0"/>
          <a:fontRef idx="minor"/>
        </p:style>
        <p:txBody>
          <a:bodyPr lIns="450000" rIns="90000" tIns="45000" bIns="45000" anchor="ctr"/>
          <a:p>
            <a:pPr>
              <a:lnSpc>
                <a:spcPct val="100000"/>
              </a:lnSpc>
            </a:pPr>
            <a:r>
              <a:rPr b="1" lang="en-US" sz="2800" spc="-1" strike="noStrike">
                <a:solidFill>
                  <a:srgbClr val="272727"/>
                </a:solidFill>
                <a:uFill>
                  <a:solidFill>
                    <a:srgbClr val="ffffff"/>
                  </a:solidFill>
                </a:uFill>
                <a:latin typeface="Verdana"/>
                <a:ea typeface="MS PGothic"/>
              </a:rPr>
              <a:t>Thank You</a:t>
            </a:r>
            <a:endParaRPr b="0" lang="en-US" sz="1800" spc="-1" strike="noStrike">
              <a:solidFill>
                <a:srgbClr val="000000"/>
              </a:solidFill>
              <a:uFill>
                <a:solidFill>
                  <a:srgbClr val="ffffff"/>
                </a:solidFill>
              </a:uFill>
              <a:latin typeface="Arial"/>
            </a:endParaRPr>
          </a:p>
        </p:txBody>
      </p:sp>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8640" y="197280"/>
            <a:ext cx="7698600" cy="5086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000" spc="-1" strike="noStrike">
                <a:solidFill>
                  <a:srgbClr val="272727"/>
                </a:solidFill>
                <a:uFill>
                  <a:solidFill>
                    <a:srgbClr val="ffffff"/>
                  </a:solidFill>
                </a:uFill>
                <a:latin typeface="Verdana"/>
                <a:ea typeface="MS PGothic"/>
              </a:rPr>
              <a:t>Introduction of Team Members</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8370720" y="6582960"/>
            <a:ext cx="772560" cy="229680"/>
          </a:xfrm>
          <a:prstGeom prst="rect">
            <a:avLst/>
          </a:prstGeom>
          <a:noFill/>
          <a:ln>
            <a:noFill/>
          </a:ln>
        </p:spPr>
        <p:style>
          <a:lnRef idx="0"/>
          <a:fillRef idx="0"/>
          <a:effectRef idx="0"/>
          <a:fontRef idx="minor"/>
        </p:style>
      </p:sp>
      <p:sp>
        <p:nvSpPr>
          <p:cNvPr id="96" name="CustomShape 3"/>
          <p:cNvSpPr/>
          <p:nvPr/>
        </p:nvSpPr>
        <p:spPr>
          <a:xfrm>
            <a:off x="368640" y="1200960"/>
            <a:ext cx="428580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ea typeface="DejaVu Sans"/>
              </a:rPr>
              <a:t>Name:Aminu Abdul Manaf</a:t>
            </a:r>
            <a:r>
              <a:rPr b="0" lang="en-US" sz="1800" spc="-1" strike="noStrike">
                <a:solidFill>
                  <a:srgbClr val="272727"/>
                </a:solidFill>
                <a:uFill>
                  <a:solidFill>
                    <a:srgbClr val="ffffff"/>
                  </a:solidFill>
                </a:uFill>
                <a:latin typeface="Verdana"/>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Email: afolanyaaminu@gmail.com</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Phone No. 0266349205</a:t>
            </a:r>
            <a:endParaRPr b="0" lang="en-US" sz="1800" spc="-1" strike="noStrike">
              <a:solidFill>
                <a:srgbClr val="000000"/>
              </a:solidFill>
              <a:uFill>
                <a:solidFill>
                  <a:srgbClr val="ffffff"/>
                </a:solidFill>
              </a:uFill>
              <a:latin typeface="Arial"/>
            </a:endParaRPr>
          </a:p>
        </p:txBody>
      </p:sp>
      <p:sp>
        <p:nvSpPr>
          <p:cNvPr id="97" name="CustomShape 4"/>
          <p:cNvSpPr/>
          <p:nvPr/>
        </p:nvSpPr>
        <p:spPr>
          <a:xfrm>
            <a:off x="368640" y="2412360"/>
            <a:ext cx="312444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ea typeface="DejaVu Sans"/>
              </a:rPr>
              <a:t>Name:</a:t>
            </a:r>
            <a:r>
              <a:rPr b="0" lang="en-US" sz="1800" spc="-1" strike="noStrike">
                <a:solidFill>
                  <a:srgbClr val="272727"/>
                </a:solidFill>
                <a:uFill>
                  <a:solidFill>
                    <a:srgbClr val="ffffff"/>
                  </a:solidFill>
                </a:uFill>
                <a:latin typeface="Verdana"/>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Email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Phone No.</a:t>
            </a:r>
            <a:endParaRPr b="0" lang="en-US" sz="1800" spc="-1" strike="noStrike">
              <a:solidFill>
                <a:srgbClr val="000000"/>
              </a:solidFill>
              <a:uFill>
                <a:solidFill>
                  <a:srgbClr val="ffffff"/>
                </a:solidFill>
              </a:uFill>
              <a:latin typeface="Arial"/>
            </a:endParaRPr>
          </a:p>
        </p:txBody>
      </p:sp>
      <p:sp>
        <p:nvSpPr>
          <p:cNvPr id="98" name="CustomShape 5"/>
          <p:cNvSpPr/>
          <p:nvPr/>
        </p:nvSpPr>
        <p:spPr>
          <a:xfrm>
            <a:off x="368640" y="3623760"/>
            <a:ext cx="312444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ea typeface="DejaVu Sans"/>
              </a:rPr>
              <a:t>Name:</a:t>
            </a:r>
            <a:r>
              <a:rPr b="0" lang="en-US" sz="1800" spc="-1" strike="noStrike">
                <a:solidFill>
                  <a:srgbClr val="272727"/>
                </a:solidFill>
                <a:uFill>
                  <a:solidFill>
                    <a:srgbClr val="ffffff"/>
                  </a:solidFill>
                </a:uFill>
                <a:latin typeface="Verdana"/>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Email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Phone No.</a:t>
            </a:r>
            <a:endParaRPr b="0" lang="en-US" sz="1800" spc="-1" strike="noStrike">
              <a:solidFill>
                <a:srgbClr val="000000"/>
              </a:solidFill>
              <a:uFill>
                <a:solidFill>
                  <a:srgbClr val="ffffff"/>
                </a:solidFill>
              </a:uFill>
              <a:latin typeface="Arial"/>
            </a:endParaRPr>
          </a:p>
        </p:txBody>
      </p:sp>
      <p:sp>
        <p:nvSpPr>
          <p:cNvPr id="99" name="CustomShape 6"/>
          <p:cNvSpPr/>
          <p:nvPr/>
        </p:nvSpPr>
        <p:spPr>
          <a:xfrm>
            <a:off x="368640" y="4741200"/>
            <a:ext cx="511704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72727"/>
                </a:solidFill>
                <a:uFill>
                  <a:solidFill>
                    <a:srgbClr val="ffffff"/>
                  </a:solidFill>
                </a:uFill>
                <a:latin typeface="Verdana"/>
                <a:ea typeface="DejaVu Sans"/>
              </a:rPr>
              <a:t>Institution: Freelance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Supervisor:</a:t>
            </a:r>
            <a:r>
              <a:rPr b="0" lang="en-US" sz="1800" spc="-1" strike="noStrike">
                <a:solidFill>
                  <a:srgbClr val="272727"/>
                </a:solidFill>
                <a:uFill>
                  <a:solidFill>
                    <a:srgbClr val="ffffff"/>
                  </a:solidFill>
                </a:uFill>
                <a:latin typeface="Verdana"/>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72727"/>
                </a:solidFill>
                <a:uFill>
                  <a:solidFill>
                    <a:srgbClr val="ffffff"/>
                  </a:solidFill>
                </a:uFill>
                <a:latin typeface="Verdana"/>
                <a:ea typeface="DejaVu Sans"/>
              </a:rPr>
              <a:t>Location/City:Ho</a:t>
            </a:r>
            <a:endParaRPr b="0" lang="en-US" sz="1800" spc="-1" strike="noStrike">
              <a:solidFill>
                <a:srgbClr val="000000"/>
              </a:solidFill>
              <a:uFill>
                <a:solidFill>
                  <a:srgbClr val="ffffff"/>
                </a:solidFill>
              </a:uFill>
              <a:latin typeface="Arial"/>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73040" y="197280"/>
            <a:ext cx="7593840" cy="5086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000" spc="-1" strike="noStrike">
                <a:solidFill>
                  <a:srgbClr val="272727"/>
                </a:solidFill>
                <a:uFill>
                  <a:solidFill>
                    <a:srgbClr val="ffffff"/>
                  </a:solidFill>
                </a:uFill>
                <a:latin typeface="Verdana"/>
                <a:ea typeface="MS PGothic"/>
              </a:rPr>
              <a:t>Problem Statement</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473040" y="955800"/>
            <a:ext cx="8463960" cy="48891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272727"/>
                </a:solidFill>
                <a:uFill>
                  <a:solidFill>
                    <a:srgbClr val="ffffff"/>
                  </a:solidFill>
                </a:uFill>
                <a:latin typeface="Verdana"/>
                <a:ea typeface="MS PGothic"/>
              </a:rPr>
              <a:t>Instant messaging </a:t>
            </a:r>
            <a:r>
              <a:rPr b="0" lang="en-US" sz="1800" spc="-1" strike="noStrike">
                <a:solidFill>
                  <a:srgbClr val="272727"/>
                </a:solidFill>
                <a:uFill>
                  <a:solidFill>
                    <a:srgbClr val="ffffff"/>
                  </a:solidFill>
                </a:uFill>
                <a:latin typeface="Verdana"/>
                <a:ea typeface="MS PGothic"/>
              </a:rPr>
              <a:t>is not a new thing, unfortunately for the long time it has been around, users still have very limited control of their conversations with their loved ones or if they have at all, can do very little even with today’s powerful phones, better networking and software platform support</a:t>
            </a:r>
            <a:r>
              <a:rPr b="0" lang="en-US" sz="2400" spc="-1" strike="noStrike">
                <a:solidFill>
                  <a:srgbClr val="272727"/>
                </a:solidFill>
                <a:uFill>
                  <a:solidFill>
                    <a:srgbClr val="ffffff"/>
                  </a:solidFill>
                </a:uFill>
                <a:latin typeface="Verdana"/>
                <a:ea typeface="MS PGothic"/>
              </a:rPr>
              <a: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p:txBody>
      </p:sp>
      <p:sp>
        <p:nvSpPr>
          <p:cNvPr id="102"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73040" y="197280"/>
            <a:ext cx="7593840" cy="5086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000" spc="-1" strike="noStrike">
                <a:solidFill>
                  <a:srgbClr val="272727"/>
                </a:solidFill>
                <a:uFill>
                  <a:solidFill>
                    <a:srgbClr val="ffffff"/>
                  </a:solidFill>
                </a:uFill>
                <a:latin typeface="Verdana"/>
                <a:ea typeface="MS PGothic"/>
              </a:rPr>
              <a:t>Concept</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473040" y="955800"/>
            <a:ext cx="8463960" cy="48891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2000" spc="-1" strike="noStrike">
                <a:solidFill>
                  <a:srgbClr val="272727"/>
                </a:solidFill>
                <a:uFill>
                  <a:solidFill>
                    <a:srgbClr val="ffffff"/>
                  </a:solidFill>
                </a:uFill>
                <a:latin typeface="Verdana"/>
                <a:ea typeface="MS PGothic"/>
              </a:rPr>
              <a:t>Yennkasa  is a re-think of Instant messaging from the ground up. It’s built with the conversations people have in the real world in mind. But it does not carry along their pesky real world limitations. It attempts to do what is expected of an instant messenger </a:t>
            </a:r>
            <a:r>
              <a:rPr b="1" lang="en-US" sz="2000" spc="-1" strike="noStrike">
                <a:solidFill>
                  <a:srgbClr val="272727"/>
                </a:solidFill>
                <a:uFill>
                  <a:solidFill>
                    <a:srgbClr val="ffffff"/>
                  </a:solidFill>
                </a:uFill>
                <a:latin typeface="Verdana"/>
                <a:ea typeface="MS PGothic"/>
              </a:rPr>
              <a:t>Today</a:t>
            </a:r>
            <a:r>
              <a:rPr b="0" lang="en-US" sz="20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05" name="CustomShape 3"/>
          <p:cNvSpPr/>
          <p:nvPr/>
        </p:nvSpPr>
        <p:spPr>
          <a:xfrm>
            <a:off x="8370720" y="6582960"/>
            <a:ext cx="772560" cy="229680"/>
          </a:xfrm>
          <a:prstGeom prst="rect">
            <a:avLst/>
          </a:prstGeom>
          <a:noFill/>
          <a:ln>
            <a:noFill/>
          </a:ln>
        </p:spPr>
        <p:style>
          <a:lnRef idx="0"/>
          <a:fillRef idx="0"/>
          <a:effectRef idx="0"/>
          <a:fontRef idx="minor"/>
        </p:style>
        <p:txBody>
          <a:bodyPr lIns="90000" rIns="90000" tIns="45000" bIns="45000"/>
          <a:p>
            <a:pPr algn="r">
              <a:lnSpc>
                <a:spcPct val="100000"/>
              </a:lnSpc>
            </a:pP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73040" y="197280"/>
            <a:ext cx="7593840" cy="5086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000" spc="-1" strike="noStrike">
                <a:solidFill>
                  <a:srgbClr val="272727"/>
                </a:solidFill>
                <a:uFill>
                  <a:solidFill>
                    <a:srgbClr val="ffffff"/>
                  </a:solidFill>
                </a:uFill>
                <a:latin typeface="Verdana"/>
                <a:ea typeface="MS PGothic"/>
              </a:rPr>
              <a:t>How the app works</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473040" y="955800"/>
            <a:ext cx="8463960" cy="48891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3d3d3d"/>
                </a:solidFill>
                <a:uFill>
                  <a:solidFill>
                    <a:srgbClr val="ffffff"/>
                  </a:solidFill>
                </a:uFill>
                <a:latin typeface="Verdana"/>
                <a:ea typeface="MS PGothic"/>
              </a:rPr>
              <a:t>WITH YENNKASA MESSENGER USERS CAN</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Text loved ones securely and quickly</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Voice/video call their best friends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Powerful group messaging support</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Cancel sending messages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Revert sent messages until they are read</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Edit sent messages </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Lock sensitive conversations. No need for 3</a:t>
            </a:r>
            <a:r>
              <a:rPr b="0" lang="en-US" sz="1400" spc="-1" strike="noStrike" baseline="30000">
                <a:solidFill>
                  <a:srgbClr val="272727"/>
                </a:solidFill>
                <a:uFill>
                  <a:solidFill>
                    <a:srgbClr val="ffffff"/>
                  </a:solidFill>
                </a:uFill>
                <a:latin typeface="Verdana"/>
                <a:ea typeface="MS PGothic"/>
              </a:rPr>
              <a:t>rd</a:t>
            </a:r>
            <a:r>
              <a:rPr b="0" lang="en-US" sz="1400" spc="-1" strike="noStrike">
                <a:solidFill>
                  <a:srgbClr val="272727"/>
                </a:solidFill>
                <a:uFill>
                  <a:solidFill>
                    <a:srgbClr val="ffffff"/>
                  </a:solidFill>
                </a:uFill>
                <a:latin typeface="Verdana"/>
                <a:ea typeface="MS PGothic"/>
              </a:rPr>
              <a:t> party apps.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Block users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Backup their conversations safely and passively in the cloud</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Export conversations in readable formats like html and pdf not just raw text!</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Send any file type</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Find new people who are not in their address book to start conversations.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Multi-Device support</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Have fun and so many more………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272727"/>
                </a:solidFill>
                <a:uFill>
                  <a:solidFill>
                    <a:srgbClr val="ffffff"/>
                  </a:solidFill>
                </a:uFill>
                <a:latin typeface="Verdana"/>
                <a:ea typeface="MS PGothic"/>
              </a:rPr>
              <a:t>“</a:t>
            </a:r>
            <a:r>
              <a:rPr b="1" lang="en-US" sz="1400" spc="-1" strike="noStrike">
                <a:solidFill>
                  <a:srgbClr val="272727"/>
                </a:solidFill>
                <a:uFill>
                  <a:solidFill>
                    <a:srgbClr val="ffffff"/>
                  </a:solidFill>
                </a:uFill>
                <a:latin typeface="Verdana"/>
                <a:ea typeface="MS PGothic"/>
              </a:rPr>
              <a:t>BRINGING CONVERSATIONS TO LIFE</a:t>
            </a:r>
            <a:r>
              <a:rPr b="0" lang="en-US" sz="14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73040" y="197280"/>
            <a:ext cx="7593840" cy="764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272727"/>
                </a:solidFill>
                <a:uFill>
                  <a:solidFill>
                    <a:srgbClr val="ffffff"/>
                  </a:solidFill>
                </a:uFill>
                <a:latin typeface="Verdana"/>
                <a:ea typeface="MS PGothic"/>
              </a:rPr>
              <a:t>How the app works</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473040" y="1410480"/>
            <a:ext cx="8463960" cy="443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272727"/>
                </a:solidFill>
                <a:uFill>
                  <a:solidFill>
                    <a:srgbClr val="ffffff"/>
                  </a:solidFill>
                </a:uFill>
                <a:latin typeface="Verdana"/>
                <a:ea typeface="MS PGothic"/>
              </a:rPr>
              <a:t>In </a:t>
            </a:r>
            <a:r>
              <a:rPr b="1" lang="en-US" sz="1600" spc="-1" strike="noStrike">
                <a:solidFill>
                  <a:srgbClr val="272727"/>
                </a:solidFill>
                <a:uFill>
                  <a:solidFill>
                    <a:srgbClr val="ffffff"/>
                  </a:solidFill>
                </a:uFill>
                <a:latin typeface="Verdana"/>
                <a:ea typeface="MS PGothic"/>
              </a:rPr>
              <a:t>Yennkasa</a:t>
            </a:r>
            <a:r>
              <a:rPr b="0" lang="en-US" sz="16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Messenger</a:t>
            </a:r>
            <a:r>
              <a:rPr b="0" lang="en-US" sz="1600" spc="-1" strike="noStrike">
                <a:solidFill>
                  <a:srgbClr val="272727"/>
                </a:solidFill>
                <a:uFill>
                  <a:solidFill>
                    <a:srgbClr val="ffffff"/>
                  </a:solidFill>
                </a:uFill>
                <a:latin typeface="Verdana"/>
                <a:ea typeface="MS PGothic"/>
              </a:rPr>
              <a:t> almost everything is contained in a Conversation.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272727"/>
                </a:solidFill>
                <a:uFill>
                  <a:solidFill>
                    <a:srgbClr val="ffffff"/>
                  </a:solidFill>
                </a:uFill>
                <a:latin typeface="Verdana"/>
                <a:ea typeface="MS PGothic"/>
              </a:rPr>
              <a:t>In a conversation users can exchange</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600" spc="-1" strike="noStrike">
                <a:solidFill>
                  <a:srgbClr val="272727"/>
                </a:solidFill>
                <a:uFill>
                  <a:solidFill>
                    <a:srgbClr val="ffffff"/>
                  </a:solidFill>
                </a:uFill>
                <a:latin typeface="Verdana"/>
                <a:ea typeface="MS PGothic"/>
              </a:rPr>
              <a:t>Calls (video/voice)</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600" spc="-1" strike="noStrike">
                <a:solidFill>
                  <a:srgbClr val="272727"/>
                </a:solidFill>
                <a:uFill>
                  <a:solidFill>
                    <a:srgbClr val="ffffff"/>
                  </a:solidFill>
                </a:uFill>
                <a:latin typeface="Verdana"/>
                <a:ea typeface="MS PGothic"/>
              </a:rPr>
              <a:t>Text</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600" spc="-1" strike="noStrike">
                <a:solidFill>
                  <a:srgbClr val="272727"/>
                </a:solidFill>
                <a:uFill>
                  <a:solidFill>
                    <a:srgbClr val="ffffff"/>
                  </a:solidFill>
                </a:uFill>
                <a:latin typeface="Verdana"/>
                <a:ea typeface="MS PGothic"/>
              </a:rPr>
              <a:t>Media </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600" spc="-1" strike="noStrike">
                <a:solidFill>
                  <a:srgbClr val="272727"/>
                </a:solidFill>
                <a:uFill>
                  <a:solidFill>
                    <a:srgbClr val="ffffff"/>
                  </a:solidFill>
                </a:uFill>
                <a:latin typeface="Verdana"/>
                <a:ea typeface="MS PGothic"/>
              </a:rPr>
              <a:t>And other arbitrary file types.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20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CONVERSATIONS</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TO</a:t>
            </a:r>
            <a:r>
              <a:rPr b="1" lang="en-US" sz="2000" spc="-1" strike="noStrike">
                <a:solidFill>
                  <a:srgbClr val="272727"/>
                </a:solidFill>
                <a:uFill>
                  <a:solidFill>
                    <a:srgbClr val="ffffff"/>
                  </a:solidFill>
                </a:uFill>
                <a:latin typeface="Verdana"/>
                <a:ea typeface="MS PGothic"/>
              </a:rPr>
              <a:t> </a:t>
            </a:r>
            <a:r>
              <a:rPr b="1" lang="en-US" sz="1600" spc="-1" strike="noStrike">
                <a:solidFill>
                  <a:srgbClr val="272727"/>
                </a:solidFill>
                <a:uFill>
                  <a:solidFill>
                    <a:srgbClr val="ffffff"/>
                  </a:solidFill>
                </a:uFill>
                <a:latin typeface="Verdana"/>
                <a:ea typeface="MS PGothic"/>
              </a:rPr>
              <a:t>LIFE</a:t>
            </a:r>
            <a:r>
              <a:rPr b="0" lang="en-US" sz="20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1"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73040" y="197280"/>
            <a:ext cx="7593840" cy="764280"/>
          </a:xfrm>
          <a:prstGeom prst="rect">
            <a:avLst/>
          </a:prstGeom>
          <a:noFill/>
          <a:ln>
            <a:noFill/>
          </a:ln>
        </p:spPr>
        <p:style>
          <a:lnRef idx="0"/>
          <a:fillRef idx="0"/>
          <a:effectRef idx="0"/>
          <a:fontRef idx="minor"/>
        </p:style>
      </p:sp>
      <p:sp>
        <p:nvSpPr>
          <p:cNvPr id="113" name="CustomShape 2"/>
          <p:cNvSpPr/>
          <p:nvPr/>
        </p:nvSpPr>
        <p:spPr>
          <a:xfrm>
            <a:off x="473040" y="1410480"/>
            <a:ext cx="8463960" cy="4434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272727"/>
                </a:solidFill>
                <a:uFill>
                  <a:solidFill>
                    <a:srgbClr val="ffffff"/>
                  </a:solidFill>
                </a:uFill>
                <a:latin typeface="Verdana"/>
                <a:ea typeface="MS PGothic"/>
              </a:rPr>
              <a:t>Users of Yennkasa</a:t>
            </a:r>
            <a:r>
              <a:rPr b="1" lang="en-US" sz="2000" spc="-1" strike="noStrike">
                <a:solidFill>
                  <a:srgbClr val="272727"/>
                </a:solidFill>
                <a:uFill>
                  <a:solidFill>
                    <a:srgbClr val="ffffff"/>
                  </a:solidFill>
                </a:uFill>
                <a:latin typeface="Verdana"/>
                <a:ea typeface="MS PGothic"/>
              </a:rPr>
              <a:t> MESSENGER </a:t>
            </a:r>
            <a:r>
              <a:rPr b="0" lang="en-US" sz="2000" spc="-1" strike="noStrike">
                <a:solidFill>
                  <a:srgbClr val="272727"/>
                </a:solidFill>
                <a:uFill>
                  <a:solidFill>
                    <a:srgbClr val="ffffff"/>
                  </a:solidFill>
                </a:uFill>
                <a:latin typeface="Verdana"/>
                <a:ea typeface="MS PGothic"/>
              </a:rPr>
              <a:t>can start conversation in three major ways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selecting an entry from their contacts </a:t>
            </a: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searching for other users and start  conversation with them</a:t>
            </a:r>
            <a:endParaRPr b="0" lang="en-US" sz="1800" spc="-1" strike="noStrike">
              <a:solidFill>
                <a:srgbClr val="000000"/>
              </a:solidFill>
              <a:uFill>
                <a:solidFill>
                  <a:srgbClr val="ffffff"/>
                </a:solidFill>
              </a:uFill>
              <a:latin typeface="Arial"/>
            </a:endParaRPr>
          </a:p>
          <a:p>
            <a:pPr marL="457200" indent="-456480">
              <a:lnSpc>
                <a:spcPct val="100000"/>
              </a:lnSpc>
              <a:buClr>
                <a:srgbClr val="ffbe00"/>
              </a:buClr>
              <a:buSzPct val="120000"/>
              <a:buFont typeface="Verdana"/>
              <a:buAutoNum type="arabicPeriod"/>
            </a:pPr>
            <a:r>
              <a:rPr b="0" lang="en-US" sz="2000" spc="-1" strike="noStrike">
                <a:solidFill>
                  <a:srgbClr val="272727"/>
                </a:solidFill>
                <a:uFill>
                  <a:solidFill>
                    <a:srgbClr val="ffffff"/>
                  </a:solidFill>
                </a:uFill>
                <a:latin typeface="Verdana"/>
                <a:ea typeface="MS PGothic"/>
              </a:rPr>
              <a:t>By sending a link which the other party can click and start a conversations provided they have the app installed</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72727"/>
                </a:solidFill>
                <a:uFill>
                  <a:solidFill>
                    <a:srgbClr val="ffffff"/>
                  </a:solidFill>
                </a:uFill>
                <a:latin typeface="Verdana"/>
                <a:ea typeface="MS PGothic"/>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272727"/>
                </a:solidFill>
                <a:uFill>
                  <a:solidFill>
                    <a:srgbClr val="ffffff"/>
                  </a:solidFill>
                </a:uFill>
                <a:latin typeface="Verdana"/>
                <a:ea typeface="MS PGothic"/>
              </a:rPr>
              <a:t>“</a:t>
            </a:r>
            <a:r>
              <a:rPr b="1" lang="en-US" sz="1600" spc="-1" strike="noStrike">
                <a:solidFill>
                  <a:srgbClr val="272727"/>
                </a:solidFill>
                <a:uFill>
                  <a:solidFill>
                    <a:srgbClr val="ffffff"/>
                  </a:solidFill>
                </a:uFill>
                <a:latin typeface="Verdana"/>
                <a:ea typeface="MS PGothic"/>
              </a:rPr>
              <a:t>BRINGING CONVERSATIONS TO LIFE</a:t>
            </a:r>
            <a:r>
              <a:rPr b="0" lang="en-US" sz="16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4" name="CustomShape 3"/>
          <p:cNvSpPr/>
          <p:nvPr/>
        </p:nvSpPr>
        <p:spPr>
          <a:xfrm>
            <a:off x="8370720" y="6582960"/>
            <a:ext cx="772560" cy="229680"/>
          </a:xfrm>
          <a:prstGeom prst="rect">
            <a:avLst/>
          </a:prstGeom>
          <a:noFill/>
          <a:ln>
            <a:noFill/>
          </a:ln>
        </p:spPr>
        <p:style>
          <a:lnRef idx="0"/>
          <a:fillRef idx="0"/>
          <a:effectRef idx="0"/>
          <a:fontRef idx="minor"/>
        </p:style>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98" descr=""/>
          <p:cNvPicPr/>
          <p:nvPr/>
        </p:nvPicPr>
        <p:blipFill>
          <a:blip r:embed="rId1"/>
          <a:srcRect l="15963" t="0" r="14772" b="25878"/>
          <a:stretch/>
        </p:blipFill>
        <p:spPr>
          <a:xfrm>
            <a:off x="8451000" y="126720"/>
            <a:ext cx="562680" cy="554760"/>
          </a:xfrm>
          <a:prstGeom prst="rect">
            <a:avLst/>
          </a:prstGeom>
          <a:ln w="9360">
            <a:noFill/>
          </a:ln>
        </p:spPr>
      </p:pic>
      <p:sp>
        <p:nvSpPr>
          <p:cNvPr id="116" name="CustomShape 1"/>
          <p:cNvSpPr/>
          <p:nvPr/>
        </p:nvSpPr>
        <p:spPr>
          <a:xfrm>
            <a:off x="3546000" y="6257880"/>
            <a:ext cx="20768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486720" y="810000"/>
            <a:ext cx="1668960" cy="330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1600" spc="-1" strike="noStrike">
                <a:solidFill>
                  <a:srgbClr val="272727"/>
                </a:solidFill>
                <a:uFill>
                  <a:solidFill>
                    <a:srgbClr val="ffffff"/>
                  </a:solidFill>
                </a:uFill>
                <a:latin typeface="Verdana"/>
                <a:ea typeface="MS PGothic"/>
              </a:rPr>
              <a:t>Conversations</a:t>
            </a:r>
            <a:endParaRPr b="0" lang="en-US" sz="1800" spc="-1" strike="noStrike">
              <a:solidFill>
                <a:srgbClr val="000000"/>
              </a:solidFill>
              <a:uFill>
                <a:solidFill>
                  <a:srgbClr val="ffffff"/>
                </a:solidFill>
              </a:uFill>
              <a:latin typeface="Arial"/>
            </a:endParaRPr>
          </a:p>
        </p:txBody>
      </p:sp>
      <p:sp>
        <p:nvSpPr>
          <p:cNvPr id="118" name="CustomShape 3"/>
          <p:cNvSpPr/>
          <p:nvPr/>
        </p:nvSpPr>
        <p:spPr>
          <a:xfrm>
            <a:off x="3332880" y="839160"/>
            <a:ext cx="1668960" cy="330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1600" spc="-1" strike="noStrike">
                <a:solidFill>
                  <a:srgbClr val="272727"/>
                </a:solidFill>
                <a:uFill>
                  <a:solidFill>
                    <a:srgbClr val="ffffff"/>
                  </a:solidFill>
                </a:uFill>
                <a:latin typeface="Verdana"/>
                <a:ea typeface="MS PGothic"/>
              </a:rPr>
              <a:t>Call Screen</a:t>
            </a:r>
            <a:endParaRPr b="0" lang="en-US" sz="1800" spc="-1" strike="noStrike">
              <a:solidFill>
                <a:srgbClr val="000000"/>
              </a:solidFill>
              <a:uFill>
                <a:solidFill>
                  <a:srgbClr val="ffffff"/>
                </a:solidFill>
              </a:uFill>
              <a:latin typeface="Arial"/>
            </a:endParaRPr>
          </a:p>
        </p:txBody>
      </p:sp>
      <p:sp>
        <p:nvSpPr>
          <p:cNvPr id="119" name="CustomShape 4"/>
          <p:cNvSpPr/>
          <p:nvPr/>
        </p:nvSpPr>
        <p:spPr>
          <a:xfrm>
            <a:off x="6179040" y="832680"/>
            <a:ext cx="1668960" cy="33012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1600" spc="-1" strike="noStrike">
                <a:solidFill>
                  <a:srgbClr val="272727"/>
                </a:solidFill>
                <a:uFill>
                  <a:solidFill>
                    <a:srgbClr val="ffffff"/>
                  </a:solidFill>
                </a:uFill>
                <a:latin typeface="Verdana"/>
                <a:ea typeface="MS PGothic"/>
              </a:rPr>
              <a:t>Chat Room</a:t>
            </a:r>
            <a:endParaRPr b="0" lang="en-US" sz="1800" spc="-1" strike="noStrike">
              <a:solidFill>
                <a:srgbClr val="000000"/>
              </a:solidFill>
              <a:uFill>
                <a:solidFill>
                  <a:srgbClr val="ffffff"/>
                </a:solidFill>
              </a:uFill>
              <a:latin typeface="Arial"/>
            </a:endParaRPr>
          </a:p>
        </p:txBody>
      </p:sp>
      <p:pic>
        <p:nvPicPr>
          <p:cNvPr id="120" name="Picture 1" descr=""/>
          <p:cNvPicPr/>
          <p:nvPr/>
        </p:nvPicPr>
        <p:blipFill>
          <a:blip r:embed="rId2"/>
          <a:stretch/>
        </p:blipFill>
        <p:spPr>
          <a:xfrm>
            <a:off x="178560" y="1137240"/>
            <a:ext cx="2362320" cy="4370040"/>
          </a:xfrm>
          <a:prstGeom prst="rect">
            <a:avLst/>
          </a:prstGeom>
          <a:ln>
            <a:noFill/>
          </a:ln>
        </p:spPr>
      </p:pic>
      <p:pic>
        <p:nvPicPr>
          <p:cNvPr id="121" name="Picture 8" descr=""/>
          <p:cNvPicPr/>
          <p:nvPr/>
        </p:nvPicPr>
        <p:blipFill>
          <a:blip r:embed="rId3"/>
          <a:stretch/>
        </p:blipFill>
        <p:spPr>
          <a:xfrm>
            <a:off x="2961720" y="1200960"/>
            <a:ext cx="2476440" cy="4306320"/>
          </a:xfrm>
          <a:prstGeom prst="rect">
            <a:avLst/>
          </a:prstGeom>
          <a:ln>
            <a:noFill/>
          </a:ln>
        </p:spPr>
      </p:pic>
      <p:pic>
        <p:nvPicPr>
          <p:cNvPr id="122" name="Picture 12" descr=""/>
          <p:cNvPicPr/>
          <p:nvPr/>
        </p:nvPicPr>
        <p:blipFill>
          <a:blip r:embed="rId4"/>
          <a:stretch/>
        </p:blipFill>
        <p:spPr>
          <a:xfrm>
            <a:off x="5793480" y="1170000"/>
            <a:ext cx="2439720" cy="4316760"/>
          </a:xfrm>
          <a:prstGeom prst="rect">
            <a:avLst/>
          </a:prstGeom>
          <a:ln>
            <a:noFill/>
          </a:ln>
        </p:spPr>
      </p:pic>
      <p:sp>
        <p:nvSpPr>
          <p:cNvPr id="123" name="CustomShape 5"/>
          <p:cNvSpPr/>
          <p:nvPr/>
        </p:nvSpPr>
        <p:spPr>
          <a:xfrm>
            <a:off x="2557800" y="5724720"/>
            <a:ext cx="3416040" cy="5468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272727"/>
                </a:solidFill>
                <a:uFill>
                  <a:solidFill>
                    <a:srgbClr val="ffffff"/>
                  </a:solidFill>
                </a:uFill>
                <a:latin typeface="Verdana"/>
                <a:ea typeface="DejaVu Sans"/>
              </a:rPr>
              <a:t>“</a:t>
            </a:r>
            <a:r>
              <a:rPr b="1" lang="en-US" sz="1200" spc="-1" strike="noStrike">
                <a:solidFill>
                  <a:srgbClr val="272727"/>
                </a:solidFill>
                <a:uFill>
                  <a:solidFill>
                    <a:srgbClr val="ffffff"/>
                  </a:solidFill>
                </a:uFill>
                <a:latin typeface="Verdana"/>
                <a:ea typeface="DejaVu Sans"/>
              </a:rPr>
              <a:t>BRINGING CONVERSATIONS TO LIFE</a:t>
            </a:r>
            <a:r>
              <a:rPr b="0" lang="en-US" sz="1200" spc="-1" strike="noStrike">
                <a:solidFill>
                  <a:srgbClr val="272727"/>
                </a:solidFill>
                <a:uFill>
                  <a:solidFill>
                    <a:srgbClr val="ffffff"/>
                  </a:solidFill>
                </a:uFill>
                <a:latin typeface="Verdana"/>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4" name="CustomShape 6"/>
          <p:cNvSpPr/>
          <p:nvPr/>
        </p:nvSpPr>
        <p:spPr>
          <a:xfrm>
            <a:off x="473040" y="197280"/>
            <a:ext cx="7593840" cy="764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600" spc="-1" strike="noStrike">
                <a:solidFill>
                  <a:srgbClr val="272727"/>
                </a:solidFill>
                <a:uFill>
                  <a:solidFill>
                    <a:srgbClr val="ffffff"/>
                  </a:solidFill>
                </a:uFill>
                <a:latin typeface="Verdana"/>
                <a:ea typeface="MS PGothic"/>
              </a:rPr>
              <a:t>Screenshots</a:t>
            </a:r>
            <a:endParaRPr b="0" lang="en-US" sz="1800" spc="-1" strike="noStrike">
              <a:solidFill>
                <a:srgbClr val="000000"/>
              </a:solidFill>
              <a:uFill>
                <a:solidFill>
                  <a:srgbClr val="ffffff"/>
                </a:solidFill>
              </a:uFill>
              <a:latin typeface="Arial"/>
            </a:endParaRPr>
          </a:p>
        </p:txBody>
      </p:sp>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98" descr=""/>
          <p:cNvPicPr/>
          <p:nvPr/>
        </p:nvPicPr>
        <p:blipFill>
          <a:blip r:embed="rId1"/>
          <a:srcRect l="15963" t="0" r="14772" b="25878"/>
          <a:stretch/>
        </p:blipFill>
        <p:spPr>
          <a:xfrm>
            <a:off x="8451000" y="126720"/>
            <a:ext cx="562680" cy="554760"/>
          </a:xfrm>
          <a:prstGeom prst="rect">
            <a:avLst/>
          </a:prstGeom>
          <a:ln w="9360">
            <a:noFill/>
          </a:ln>
        </p:spPr>
      </p:pic>
      <p:sp>
        <p:nvSpPr>
          <p:cNvPr id="126" name="CustomShape 1"/>
          <p:cNvSpPr/>
          <p:nvPr/>
        </p:nvSpPr>
        <p:spPr>
          <a:xfrm>
            <a:off x="3546000" y="6257880"/>
            <a:ext cx="20768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ff0000"/>
                </a:solidFill>
                <a:uFill>
                  <a:solidFill>
                    <a:srgbClr val="ffffff"/>
                  </a:solidFill>
                </a:uFill>
                <a:latin typeface="Myriad Pro"/>
                <a:ea typeface="MS PGothic"/>
              </a:rPr>
              <a:t>CONFIDENTIAL</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233280" y="932040"/>
            <a:ext cx="8780400" cy="495468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272727"/>
                </a:solidFill>
                <a:uFill>
                  <a:solidFill>
                    <a:srgbClr val="ffffff"/>
                  </a:solidFill>
                </a:uFill>
                <a:latin typeface="Verdana"/>
                <a:ea typeface="MS PGothic"/>
              </a:rPr>
              <a:t>Programming Languages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272727"/>
                </a:solidFill>
                <a:uFill>
                  <a:solidFill>
                    <a:srgbClr val="ffffff"/>
                  </a:solidFill>
                </a:uFill>
                <a:latin typeface="Verdana"/>
                <a:ea typeface="MS PGothic"/>
              </a:rPr>
              <a:t>Our server stack is written in JavaScript and Java.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272727"/>
                </a:solidFill>
                <a:uFill>
                  <a:solidFill>
                    <a:srgbClr val="ffffff"/>
                  </a:solidFill>
                </a:uFill>
                <a:latin typeface="Verdana"/>
                <a:ea typeface="MS PGothic"/>
              </a:rPr>
              <a:t>The android client is written in Java and C/C++.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272727"/>
                </a:solidFill>
                <a:uFill>
                  <a:solidFill>
                    <a:srgbClr val="ffffff"/>
                  </a:solidFill>
                </a:uFill>
                <a:latin typeface="Verdana"/>
                <a:ea typeface="MS PGothic"/>
              </a:rPr>
              <a:t>Hardware And Software Requirements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Available only on Android. </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All devices running android 2.3 or later are supported.</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Currently Optimized for  touchscreen phones</a:t>
            </a:r>
            <a:endParaRPr b="0" lang="en-US" sz="1800" spc="-1" strike="noStrike">
              <a:solidFill>
                <a:srgbClr val="000000"/>
              </a:solidFill>
              <a:uFill>
                <a:solidFill>
                  <a:srgbClr val="ffffff"/>
                </a:solidFill>
              </a:uFill>
              <a:latin typeface="Arial"/>
            </a:endParaRPr>
          </a:p>
          <a:p>
            <a:pPr marL="228600" indent="-227880">
              <a:lnSpc>
                <a:spcPct val="100000"/>
              </a:lnSpc>
              <a:buClr>
                <a:srgbClr val="ffbe00"/>
              </a:buClr>
              <a:buSzPct val="120000"/>
              <a:buFont typeface="Symbol"/>
              <a:buChar char=""/>
            </a:pPr>
            <a:r>
              <a:rPr b="0" lang="en-US" sz="1400" spc="-1" strike="noStrike">
                <a:solidFill>
                  <a:srgbClr val="272727"/>
                </a:solidFill>
                <a:uFill>
                  <a:solidFill>
                    <a:srgbClr val="ffffff"/>
                  </a:solidFill>
                </a:uFill>
                <a:latin typeface="Verdana"/>
                <a:ea typeface="MS PGothic"/>
              </a:rPr>
              <a:t>Camera and microphone needed to use the calling features.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272727"/>
                </a:solidFill>
                <a:uFill>
                  <a:solidFill>
                    <a:srgbClr val="ffffff"/>
                  </a:solidFill>
                </a:uFill>
                <a:latin typeface="Verdana"/>
                <a:ea typeface="MS PGothic"/>
              </a:rPr>
              <a:t>…</a:t>
            </a:r>
            <a:r>
              <a:rPr b="0" lang="en-US" sz="1400" spc="-1" strike="noStrike">
                <a:solidFill>
                  <a:srgbClr val="272727"/>
                </a:solidFill>
                <a:uFill>
                  <a:solidFill>
                    <a:srgbClr val="ffffff"/>
                  </a:solidFill>
                </a:uFill>
                <a:latin typeface="Verdana"/>
                <a:ea typeface="MS PGothic"/>
              </a:rPr>
              <a:t>..and support For other platforms coming soon.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272727"/>
                </a:solidFill>
                <a:uFill>
                  <a:solidFill>
                    <a:srgbClr val="ffffff"/>
                  </a:solidFill>
                </a:uFill>
                <a:latin typeface="Verdana"/>
                <a:ea typeface="MS PGothic"/>
              </a:rPr>
              <a:t>“</a:t>
            </a:r>
            <a:r>
              <a:rPr b="1" lang="en-US" sz="1400" spc="-1" strike="noStrike">
                <a:solidFill>
                  <a:srgbClr val="272727"/>
                </a:solidFill>
                <a:uFill>
                  <a:solidFill>
                    <a:srgbClr val="ffffff"/>
                  </a:solidFill>
                </a:uFill>
                <a:latin typeface="Verdana"/>
                <a:ea typeface="MS PGothic"/>
              </a:rPr>
              <a:t>BRINGING CONVERSATIONS TO LIFE</a:t>
            </a:r>
            <a:r>
              <a:rPr b="0" lang="en-US" sz="1400" spc="-1" strike="noStrike">
                <a:solidFill>
                  <a:srgbClr val="272727"/>
                </a:solidFill>
                <a:uFill>
                  <a:solidFill>
                    <a:srgbClr val="ffffff"/>
                  </a:solidFill>
                </a:uFill>
                <a:latin typeface="Verdana"/>
                <a:ea typeface="MS PGothic"/>
              </a:rPr>
              <a:t>”</a:t>
            </a:r>
            <a:endParaRPr b="0" lang="en-US" sz="1800" spc="-1" strike="noStrike">
              <a:solidFill>
                <a:srgbClr val="000000"/>
              </a:solidFill>
              <a:uFill>
                <a:solidFill>
                  <a:srgbClr val="ffffff"/>
                </a:solidFill>
              </a:uFill>
              <a:latin typeface="Arial"/>
            </a:endParaRPr>
          </a:p>
        </p:txBody>
      </p:sp>
      <p:sp>
        <p:nvSpPr>
          <p:cNvPr id="128" name="CustomShape 3"/>
          <p:cNvSpPr/>
          <p:nvPr/>
        </p:nvSpPr>
        <p:spPr>
          <a:xfrm>
            <a:off x="233280" y="197280"/>
            <a:ext cx="7833600" cy="61236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en-US" sz="2000" spc="-1" strike="noStrike">
                <a:solidFill>
                  <a:srgbClr val="272727"/>
                </a:solidFill>
                <a:uFill>
                  <a:solidFill>
                    <a:srgbClr val="ffffff"/>
                  </a:solidFill>
                </a:uFill>
                <a:latin typeface="Verdana"/>
                <a:ea typeface="MS PGothic"/>
              </a:rPr>
              <a:t>Technical Details</a:t>
            </a:r>
            <a:endParaRPr b="0" lang="en-US" sz="1800" spc="-1" strike="noStrike">
              <a:solidFill>
                <a:srgbClr val="000000"/>
              </a:solidFill>
              <a:uFill>
                <a:solidFill>
                  <a:srgbClr val="ffffff"/>
                </a:solidFill>
              </a:uFill>
              <a:latin typeface="Arial"/>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23652</TotalTime>
  <Application>LibreOffice/5.1.4.2$Linux_X86_64 LibreOffice_project/10m0$Build-2</Application>
  <Words>651</Words>
  <Paragraphs>144</Paragraphs>
  <Company>MTN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2013-06-26T11:50:32Z</dcterms:created>
  <dc:creator>MTN Next! WBS 800</dc:creator>
  <dc:description/>
  <cp:keywords>WBS 800</cp:keywords>
  <dc:language>en-US</dc:language>
  <cp:lastModifiedBy/>
  <dcterms:modified xsi:type="dcterms:W3CDTF">2016-12-30T17:18:01Z</dcterms:modified>
  <cp:revision>1457</cp:revision>
  <dc:subject/>
  <dc:title>MTN Next! Ghana As-Is, Gap &amp; To-Be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MTN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