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58" autoAdjust="0"/>
  </p:normalViewPr>
  <p:slideViewPr>
    <p:cSldViewPr>
      <p:cViewPr varScale="1">
        <p:scale>
          <a:sx n="52" d="100"/>
          <a:sy n="52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899C52-4763-4897-9674-2F8221177100}" type="slidenum">
              <a:rPr lang="fr-FR" sz="1400">
                <a:latin typeface="Times New Roman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35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dirty="0" smtClean="0">
                <a:latin typeface="Arial"/>
              </a:rPr>
              <a:t>As</a:t>
            </a:r>
            <a:r>
              <a:rPr lang="fr-FR" sz="2000" baseline="0" dirty="0" smtClean="0">
                <a:latin typeface="Arial"/>
              </a:rPr>
              <a:t> part of</a:t>
            </a:r>
            <a:r>
              <a:rPr lang="fr-FR" sz="2000" dirty="0" smtClean="0">
                <a:latin typeface="Arial"/>
              </a:rPr>
              <a:t> </a:t>
            </a:r>
            <a:r>
              <a:rPr lang="fr-FR" sz="2000" dirty="0">
                <a:latin typeface="Arial"/>
              </a:rPr>
              <a:t>the master 2 GICAO </a:t>
            </a:r>
            <a:r>
              <a:rPr lang="fr-FR" sz="2000" dirty="0" err="1">
                <a:latin typeface="Arial"/>
              </a:rPr>
              <a:t>we</a:t>
            </a:r>
            <a:r>
              <a:rPr lang="fr-FR" sz="2000" dirty="0">
                <a:latin typeface="Arial"/>
              </a:rPr>
              <a:t> are </a:t>
            </a:r>
            <a:r>
              <a:rPr lang="fr-FR" sz="2000" dirty="0" err="1">
                <a:latin typeface="Arial"/>
              </a:rPr>
              <a:t>asked</a:t>
            </a:r>
            <a:r>
              <a:rPr lang="fr-FR" sz="2000" dirty="0">
                <a:latin typeface="Arial"/>
              </a:rPr>
              <a:t> to </a:t>
            </a:r>
            <a:r>
              <a:rPr lang="fr-FR" sz="2000" dirty="0" err="1">
                <a:latin typeface="Arial"/>
              </a:rPr>
              <a:t>complete</a:t>
            </a:r>
            <a:r>
              <a:rPr lang="fr-FR" sz="2000" dirty="0">
                <a:latin typeface="Arial"/>
              </a:rPr>
              <a:t> a </a:t>
            </a:r>
            <a:r>
              <a:rPr lang="fr-FR" sz="2000" dirty="0" err="1">
                <a:latin typeface="Arial"/>
              </a:rPr>
              <a:t>project</a:t>
            </a:r>
            <a:r>
              <a:rPr lang="fr-FR" sz="2000" dirty="0">
                <a:latin typeface="Arial"/>
              </a:rPr>
              <a:t>.</a:t>
            </a:r>
            <a:endParaRPr dirty="0"/>
          </a:p>
          <a:p>
            <a:endParaRPr dirty="0"/>
          </a:p>
          <a:p>
            <a:r>
              <a:rPr lang="fr-FR" sz="2000" dirty="0">
                <a:latin typeface="Arial"/>
              </a:rPr>
              <a:t>This </a:t>
            </a:r>
            <a:r>
              <a:rPr lang="fr-FR" sz="2000" dirty="0" err="1">
                <a:latin typeface="Arial"/>
              </a:rPr>
              <a:t>project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aims</a:t>
            </a:r>
            <a:r>
              <a:rPr lang="fr-FR" sz="2000" dirty="0">
                <a:latin typeface="Arial"/>
              </a:rPr>
              <a:t> to </a:t>
            </a:r>
            <a:r>
              <a:rPr lang="fr-FR" sz="2000" dirty="0" err="1">
                <a:latin typeface="Arial"/>
              </a:rPr>
              <a:t>familiarize</a:t>
            </a:r>
            <a:r>
              <a:rPr lang="fr-FR" sz="2000" dirty="0">
                <a:latin typeface="Arial"/>
              </a:rPr>
              <a:t> us </a:t>
            </a:r>
            <a:r>
              <a:rPr lang="fr-FR" sz="2000" dirty="0" err="1">
                <a:latin typeface="Arial"/>
              </a:rPr>
              <a:t>with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project</a:t>
            </a:r>
            <a:r>
              <a:rPr lang="fr-FR" sz="2000" dirty="0">
                <a:latin typeface="Arial"/>
              </a:rPr>
              <a:t> management and not </a:t>
            </a:r>
            <a:r>
              <a:rPr lang="fr-FR" sz="2000" dirty="0" err="1">
                <a:latin typeface="Arial"/>
              </a:rPr>
              <a:t>just</a:t>
            </a:r>
            <a:r>
              <a:rPr lang="fr-FR" sz="2000" dirty="0">
                <a:latin typeface="Arial"/>
              </a:rPr>
              <a:t> in the </a:t>
            </a:r>
            <a:r>
              <a:rPr lang="fr-FR" sz="2000" dirty="0" err="1">
                <a:latin typeface="Arial"/>
              </a:rPr>
              <a:t>coding</a:t>
            </a:r>
            <a:r>
              <a:rPr lang="fr-FR" sz="2000" dirty="0">
                <a:latin typeface="Arial"/>
              </a:rPr>
              <a:t> portion, </a:t>
            </a:r>
            <a:r>
              <a:rPr lang="fr-FR" sz="2000" dirty="0">
                <a:solidFill>
                  <a:srgbClr val="FF3300"/>
                </a:solidFill>
                <a:latin typeface="Arial"/>
              </a:rPr>
              <a:t>as the more administrative </a:t>
            </a:r>
            <a:r>
              <a:rPr lang="fr-FR" sz="2000" dirty="0" err="1">
                <a:solidFill>
                  <a:srgbClr val="FF3300"/>
                </a:solidFill>
                <a:latin typeface="Arial"/>
              </a:rPr>
              <a:t>side</a:t>
            </a:r>
            <a:r>
              <a:rPr lang="fr-FR" sz="2000" dirty="0">
                <a:latin typeface="Arial"/>
              </a:rPr>
              <a:t>.</a:t>
            </a:r>
            <a:endParaRPr dirty="0"/>
          </a:p>
          <a:p>
            <a:endParaRPr dirty="0"/>
          </a:p>
          <a:p>
            <a:r>
              <a:rPr lang="fr-FR" sz="2000" dirty="0" err="1">
                <a:latin typeface="Arial"/>
              </a:rPr>
              <a:t>Today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we</a:t>
            </a:r>
            <a:r>
              <a:rPr lang="fr-FR" sz="2000" dirty="0">
                <a:latin typeface="Arial"/>
              </a:rPr>
              <a:t> are </a:t>
            </a:r>
            <a:r>
              <a:rPr lang="fr-FR" sz="2000" dirty="0" err="1">
                <a:latin typeface="Arial"/>
              </a:rPr>
              <a:t>going</a:t>
            </a:r>
            <a:r>
              <a:rPr lang="fr-FR" sz="2000" dirty="0">
                <a:latin typeface="Arial"/>
              </a:rPr>
              <a:t> to </a:t>
            </a:r>
            <a:r>
              <a:rPr lang="fr-FR" sz="2000" dirty="0" err="1">
                <a:latin typeface="Arial"/>
              </a:rPr>
              <a:t>present</a:t>
            </a:r>
            <a:r>
              <a:rPr lang="fr-FR" sz="2000" dirty="0">
                <a:latin typeface="Arial"/>
              </a:rPr>
              <a:t> the </a:t>
            </a:r>
            <a:r>
              <a:rPr lang="fr-FR" sz="2000" dirty="0" err="1" smtClean="0">
                <a:latin typeface="+mn-lt"/>
              </a:rPr>
              <a:t>halfway</a:t>
            </a:r>
            <a:r>
              <a:rPr lang="fr-FR" sz="2000" dirty="0" smtClean="0">
                <a:latin typeface="+mn-lt"/>
              </a:rPr>
              <a:t> state</a:t>
            </a:r>
            <a:r>
              <a:rPr lang="fr-FR" sz="2000" dirty="0" smtClean="0">
                <a:latin typeface="Arial"/>
              </a:rPr>
              <a:t>.</a:t>
            </a:r>
            <a:endParaRPr dirty="0"/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287E5FA-2ED1-40B8-86E7-C5FC99E6DC8F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>
                <a:latin typeface="Arial"/>
              </a:rPr>
              <a:t>[…]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Now that everything is explained, or are we concretely.</a:t>
            </a:r>
            <a:endParaRPr/>
          </a:p>
          <a:p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452751F-F95A-4D37-A404-6AA302A7B9D2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>
                <a:latin typeface="Arial"/>
              </a:rPr>
              <a:t>To introduce you to our project, we chose to follow this path.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992E3C8-42BE-4445-A39F-D6C28A185340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>
                <a:latin typeface="Arial"/>
              </a:rPr>
              <a:t>Initially leaders, initiators of the project and our responsibles : …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Then the head of the academic unit : …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And finally we : …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Now that we know the subject and all the actors in this project, we will present the different software used in it.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47CA4C7-828A-41C9-A35F-209F6A47B7F9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>
                <a:latin typeface="Arial"/>
              </a:rPr>
              <a:t>EDF has done a manuals scans of objects that comes from a pump in order to reconstruct a CAD model</a:t>
            </a:r>
            <a:endParaRPr/>
          </a:p>
          <a:p>
            <a:r>
              <a:rPr lang="fr-FR" sz="2000">
                <a:latin typeface="Arial"/>
              </a:rPr>
              <a:t>Piece scanned are held by some devices (clamps, vices, V-shape, …) and a scanner is then performed</a:t>
            </a:r>
            <a:endParaRPr/>
          </a:p>
          <a:p>
            <a:r>
              <a:rPr lang="fr-FR" sz="2000">
                <a:latin typeface="Arial"/>
              </a:rPr>
              <a:t>These scans generate point cloud in which some point belongs to some near devices</a:t>
            </a:r>
            <a:endParaRPr/>
          </a:p>
          <a:p>
            <a:r>
              <a:rPr lang="fr-FR" sz="2000">
                <a:latin typeface="Arial"/>
              </a:rPr>
              <a:t>Before being able to manipulate a CAD model, these clouds have to undergo a clean of these foreign elements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Here is our subject. Therefore we deduced therefrom a number of objectives.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9E414CD-0972-4FE9-95C7-8215C1F718EF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dirty="0">
                <a:latin typeface="Arial"/>
              </a:rPr>
              <a:t>The </a:t>
            </a:r>
            <a:r>
              <a:rPr lang="fr-FR" sz="2000" dirty="0" err="1">
                <a:latin typeface="Arial"/>
              </a:rPr>
              <a:t>ultimate</a:t>
            </a:r>
            <a:r>
              <a:rPr lang="fr-FR" sz="2000" dirty="0">
                <a:latin typeface="Arial"/>
              </a:rPr>
              <a:t> goal </a:t>
            </a:r>
            <a:r>
              <a:rPr lang="fr-FR" sz="2000" dirty="0" err="1">
                <a:latin typeface="Arial"/>
              </a:rPr>
              <a:t>is</a:t>
            </a:r>
            <a:r>
              <a:rPr lang="fr-FR" sz="2000" dirty="0">
                <a:latin typeface="Arial"/>
              </a:rPr>
              <a:t> one, </a:t>
            </a:r>
            <a:r>
              <a:rPr lang="fr-FR" sz="2000" dirty="0" err="1">
                <a:latin typeface="Arial"/>
              </a:rPr>
              <a:t>yet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it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is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obvious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that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other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intermediate</a:t>
            </a:r>
            <a:r>
              <a:rPr lang="fr-FR" sz="2000" dirty="0">
                <a:latin typeface="Arial"/>
              </a:rPr>
              <a:t> goal come </a:t>
            </a:r>
            <a:r>
              <a:rPr lang="fr-FR" sz="2000" dirty="0" err="1">
                <a:latin typeface="Arial"/>
              </a:rPr>
              <a:t>again</a:t>
            </a:r>
            <a:r>
              <a:rPr lang="fr-FR" sz="2000" dirty="0">
                <a:latin typeface="Arial"/>
              </a:rPr>
              <a:t> and </a:t>
            </a:r>
            <a:r>
              <a:rPr lang="fr-FR" sz="2000" dirty="0" err="1">
                <a:latin typeface="Arial"/>
              </a:rPr>
              <a:t>will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add</a:t>
            </a:r>
            <a:r>
              <a:rPr lang="fr-FR" sz="2000" dirty="0">
                <a:latin typeface="Arial"/>
              </a:rPr>
              <a:t> to </a:t>
            </a:r>
            <a:r>
              <a:rPr lang="fr-FR" sz="2000" dirty="0" err="1">
                <a:latin typeface="Arial"/>
              </a:rPr>
              <a:t>it</a:t>
            </a:r>
            <a:r>
              <a:rPr lang="fr-FR" sz="2000" dirty="0">
                <a:latin typeface="Arial"/>
              </a:rPr>
              <a:t>.</a:t>
            </a:r>
            <a:endParaRPr dirty="0"/>
          </a:p>
          <a:p>
            <a:endParaRPr dirty="0"/>
          </a:p>
          <a:p>
            <a:r>
              <a:rPr lang="fr-FR" sz="2000" dirty="0">
                <a:latin typeface="Arial"/>
              </a:rPr>
              <a:t>Plugin préliminaire</a:t>
            </a:r>
            <a:endParaRPr dirty="0"/>
          </a:p>
          <a:p>
            <a:r>
              <a:rPr lang="fr-FR" sz="2000" dirty="0">
                <a:latin typeface="Arial"/>
              </a:rPr>
              <a:t>Prise en main des structures de données</a:t>
            </a:r>
            <a:endParaRPr dirty="0"/>
          </a:p>
          <a:p>
            <a:r>
              <a:rPr lang="fr-FR" sz="2000" dirty="0">
                <a:latin typeface="Arial"/>
              </a:rPr>
              <a:t>Prise en main complète de </a:t>
            </a:r>
            <a:r>
              <a:rPr lang="fr-FR" sz="2000" dirty="0" err="1">
                <a:latin typeface="Arial"/>
              </a:rPr>
              <a:t>CloudCompare</a:t>
            </a:r>
            <a:endParaRPr dirty="0"/>
          </a:p>
          <a:p>
            <a:r>
              <a:rPr lang="fr-FR" sz="2000" dirty="0">
                <a:latin typeface="Arial"/>
              </a:rPr>
              <a:t>Réaliser le cahier des charges</a:t>
            </a:r>
            <a:endParaRPr dirty="0"/>
          </a:p>
          <a:p>
            <a:r>
              <a:rPr lang="fr-FR" sz="2000" dirty="0">
                <a:latin typeface="Arial"/>
              </a:rPr>
              <a:t>Construire le diagramme de Gantt et poser des dates et des objectifs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fr-FR" sz="2000" dirty="0">
                <a:latin typeface="Arial"/>
              </a:rPr>
              <a:t>To </a:t>
            </a:r>
            <a:r>
              <a:rPr lang="fr-FR" sz="2000" dirty="0" err="1">
                <a:latin typeface="Arial"/>
              </a:rPr>
              <a:t>achieve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this</a:t>
            </a:r>
            <a:r>
              <a:rPr lang="fr-FR" sz="2000" dirty="0">
                <a:latin typeface="Arial"/>
              </a:rPr>
              <a:t>, </a:t>
            </a:r>
            <a:r>
              <a:rPr lang="fr-FR" sz="2000" dirty="0" err="1">
                <a:latin typeface="Arial"/>
              </a:rPr>
              <a:t>we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will</a:t>
            </a:r>
            <a:r>
              <a:rPr lang="fr-FR" sz="2000" dirty="0">
                <a:latin typeface="Arial"/>
              </a:rPr>
              <a:t> use </a:t>
            </a:r>
            <a:r>
              <a:rPr lang="fr-FR" sz="2000" dirty="0" err="1">
                <a:latin typeface="Arial"/>
              </a:rPr>
              <a:t>mostly</a:t>
            </a:r>
            <a:r>
              <a:rPr lang="fr-FR" sz="2000" dirty="0">
                <a:latin typeface="Arial"/>
              </a:rPr>
              <a:t> software </a:t>
            </a:r>
            <a:r>
              <a:rPr lang="fr-FR" sz="2000" dirty="0" err="1">
                <a:latin typeface="Arial"/>
              </a:rPr>
              <a:t>that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was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imposed</a:t>
            </a:r>
            <a:r>
              <a:rPr lang="fr-FR" sz="2000" dirty="0">
                <a:latin typeface="Arial"/>
              </a:rPr>
              <a:t> on us : </a:t>
            </a:r>
            <a:r>
              <a:rPr lang="fr-FR" sz="2000" dirty="0" err="1">
                <a:latin typeface="Arial"/>
              </a:rPr>
              <a:t>CloudCompare</a:t>
            </a:r>
            <a:r>
              <a:rPr lang="fr-FR" sz="2000" dirty="0">
                <a:latin typeface="Arial"/>
              </a:rPr>
              <a:t>. </a:t>
            </a:r>
            <a:r>
              <a:rPr lang="fr-FR" sz="2000" dirty="0" err="1" smtClean="0">
                <a:latin typeface="Arial"/>
              </a:rPr>
              <a:t>CloudCompare</a:t>
            </a:r>
            <a:r>
              <a:rPr lang="fr-FR" sz="2000" baseline="0" dirty="0">
                <a:latin typeface="Arial"/>
              </a:rPr>
              <a:t> </a:t>
            </a:r>
            <a:r>
              <a:rPr lang="fr-FR" sz="2000" baseline="0" dirty="0" err="1" smtClean="0">
                <a:latin typeface="Arial"/>
              </a:rPr>
              <a:t>allows</a:t>
            </a:r>
            <a:r>
              <a:rPr lang="fr-FR" sz="2000" dirty="0" smtClean="0">
                <a:latin typeface="Arial"/>
              </a:rPr>
              <a:t> </a:t>
            </a:r>
            <a:r>
              <a:rPr lang="fr-FR" sz="2000" dirty="0">
                <a:latin typeface="Arial"/>
              </a:rPr>
              <a:t>us to </a:t>
            </a:r>
            <a:r>
              <a:rPr lang="fr-FR" sz="2000" dirty="0" err="1">
                <a:latin typeface="Arial"/>
              </a:rPr>
              <a:t>properly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handle</a:t>
            </a:r>
            <a:r>
              <a:rPr lang="fr-FR" sz="2000" dirty="0">
                <a:latin typeface="Arial"/>
              </a:rPr>
              <a:t> a point cloud, but </a:t>
            </a:r>
            <a:r>
              <a:rPr lang="fr-FR" sz="2000" dirty="0" err="1">
                <a:latin typeface="Arial"/>
              </a:rPr>
              <a:t>we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present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you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this</a:t>
            </a:r>
            <a:r>
              <a:rPr lang="fr-FR" sz="2000" dirty="0">
                <a:latin typeface="Arial"/>
              </a:rPr>
              <a:t> software in </a:t>
            </a:r>
            <a:r>
              <a:rPr lang="fr-FR" sz="2000" dirty="0" err="1">
                <a:latin typeface="Arial"/>
              </a:rPr>
              <a:t>detail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thereafter</a:t>
            </a:r>
            <a:r>
              <a:rPr lang="fr-FR" sz="2000" dirty="0"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FF3300"/>
                </a:solidFill>
                <a:latin typeface="Arial"/>
              </a:rPr>
              <a:t>So </a:t>
            </a:r>
            <a:r>
              <a:rPr lang="fr-FR" sz="2000" dirty="0" err="1">
                <a:solidFill>
                  <a:srgbClr val="FF3300"/>
                </a:solidFill>
                <a:latin typeface="Arial"/>
              </a:rPr>
              <a:t>much</a:t>
            </a:r>
            <a:r>
              <a:rPr lang="fr-FR" sz="2000" dirty="0">
                <a:solidFill>
                  <a:srgbClr val="FF3300"/>
                </a:solidFill>
                <a:latin typeface="Arial"/>
              </a:rPr>
              <a:t> for </a:t>
            </a:r>
            <a:r>
              <a:rPr lang="fr-FR" sz="2000" dirty="0" err="1">
                <a:solidFill>
                  <a:srgbClr val="FF3300"/>
                </a:solidFill>
                <a:latin typeface="Arial"/>
              </a:rPr>
              <a:t>our</a:t>
            </a:r>
            <a:r>
              <a:rPr lang="fr-FR" sz="2000" dirty="0">
                <a:solidFill>
                  <a:srgbClr val="FF3300"/>
                </a:solidFill>
                <a:latin typeface="Arial"/>
              </a:rPr>
              <a:t> goal. </a:t>
            </a:r>
            <a:r>
              <a:rPr lang="fr-FR" sz="2000" dirty="0" err="1">
                <a:latin typeface="Arial"/>
              </a:rPr>
              <a:t>However</a:t>
            </a:r>
            <a:r>
              <a:rPr lang="fr-FR" sz="2000" dirty="0">
                <a:latin typeface="Arial"/>
              </a:rPr>
              <a:t>, </a:t>
            </a:r>
            <a:r>
              <a:rPr lang="fr-FR" sz="2000" dirty="0" err="1">
                <a:latin typeface="Arial"/>
              </a:rPr>
              <a:t>this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project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does</a:t>
            </a:r>
            <a:r>
              <a:rPr lang="fr-FR" sz="2000" dirty="0">
                <a:latin typeface="Arial"/>
              </a:rPr>
              <a:t> not </a:t>
            </a:r>
            <a:r>
              <a:rPr lang="fr-FR" sz="2000" dirty="0" err="1">
                <a:solidFill>
                  <a:srgbClr val="FF3300"/>
                </a:solidFill>
                <a:latin typeface="Arial"/>
              </a:rPr>
              <a:t>concern</a:t>
            </a:r>
            <a:r>
              <a:rPr lang="fr-FR" sz="2000" dirty="0">
                <a:solidFill>
                  <a:srgbClr val="FF3300"/>
                </a:solidFill>
                <a:latin typeface="Arial"/>
              </a:rPr>
              <a:t> us </a:t>
            </a:r>
            <a:r>
              <a:rPr lang="fr-FR" sz="2000" dirty="0" err="1">
                <a:solidFill>
                  <a:srgbClr val="FF3300"/>
                </a:solidFill>
                <a:latin typeface="Arial"/>
              </a:rPr>
              <a:t>only</a:t>
            </a:r>
            <a:r>
              <a:rPr lang="fr-FR" sz="2000" dirty="0">
                <a:solidFill>
                  <a:srgbClr val="FF3300"/>
                </a:solidFill>
                <a:latin typeface="Arial"/>
              </a:rPr>
              <a:t>.</a:t>
            </a:r>
            <a:r>
              <a:rPr lang="fr-FR" sz="2000" dirty="0">
                <a:latin typeface="Arial"/>
              </a:rPr>
              <a:t> As </a:t>
            </a:r>
            <a:r>
              <a:rPr lang="fr-FR" sz="2000" dirty="0" err="1">
                <a:latin typeface="Arial"/>
              </a:rPr>
              <a:t>said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quickly</a:t>
            </a:r>
            <a:r>
              <a:rPr lang="fr-FR" sz="2000" dirty="0">
                <a:latin typeface="Arial"/>
              </a:rPr>
              <a:t> in introduction EDF </a:t>
            </a:r>
            <a:r>
              <a:rPr lang="fr-FR" sz="2000" dirty="0" err="1">
                <a:latin typeface="Arial"/>
              </a:rPr>
              <a:t>is</a:t>
            </a:r>
            <a:r>
              <a:rPr lang="fr-FR" sz="2000" dirty="0">
                <a:latin typeface="Arial"/>
              </a:rPr>
              <a:t> an </a:t>
            </a:r>
            <a:r>
              <a:rPr lang="fr-FR" sz="2000" dirty="0" err="1">
                <a:latin typeface="Arial"/>
              </a:rPr>
              <a:t>actor</a:t>
            </a:r>
            <a:r>
              <a:rPr lang="fr-FR" sz="2000" dirty="0">
                <a:latin typeface="Arial"/>
              </a:rPr>
              <a:t> (</a:t>
            </a:r>
            <a:r>
              <a:rPr lang="fr-FR" sz="2000" dirty="0" err="1">
                <a:latin typeface="Arial"/>
              </a:rPr>
              <a:t>uninvolved</a:t>
            </a:r>
            <a:r>
              <a:rPr lang="fr-FR" sz="2000" dirty="0">
                <a:latin typeface="Arial"/>
              </a:rPr>
              <a:t> but an </a:t>
            </a:r>
            <a:r>
              <a:rPr lang="fr-FR" sz="2000" dirty="0" err="1">
                <a:latin typeface="Arial"/>
              </a:rPr>
              <a:t>actor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anyway</a:t>
            </a:r>
            <a:r>
              <a:rPr lang="fr-FR" sz="2000" dirty="0">
                <a:latin typeface="Arial"/>
              </a:rPr>
              <a:t>) but </a:t>
            </a:r>
            <a:r>
              <a:rPr lang="fr-FR" sz="2000" dirty="0" err="1">
                <a:latin typeface="Arial"/>
              </a:rPr>
              <a:t>it's</a:t>
            </a:r>
            <a:r>
              <a:rPr lang="fr-FR" sz="2000" dirty="0">
                <a:latin typeface="Arial"/>
              </a:rPr>
              <a:t> not the </a:t>
            </a:r>
            <a:r>
              <a:rPr lang="fr-FR" sz="2000" dirty="0" err="1">
                <a:latin typeface="Arial"/>
              </a:rPr>
              <a:t>only</a:t>
            </a:r>
            <a:r>
              <a:rPr lang="fr-FR" sz="2000" dirty="0">
                <a:latin typeface="Arial"/>
              </a:rPr>
              <a:t> one. So let </a:t>
            </a:r>
            <a:r>
              <a:rPr lang="fr-FR" sz="2000" dirty="0" err="1">
                <a:latin typeface="Arial"/>
              </a:rPr>
              <a:t>introduce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you</a:t>
            </a:r>
            <a:r>
              <a:rPr lang="fr-FR" sz="2000" dirty="0">
                <a:latin typeface="Arial"/>
              </a:rPr>
              <a:t> to the people </a:t>
            </a:r>
            <a:r>
              <a:rPr lang="fr-FR" sz="2000" dirty="0" err="1">
                <a:latin typeface="Arial"/>
              </a:rPr>
              <a:t>involved</a:t>
            </a:r>
            <a:r>
              <a:rPr lang="fr-FR" sz="2000" dirty="0">
                <a:latin typeface="Arial"/>
              </a:rPr>
              <a:t>.</a:t>
            </a:r>
            <a:endParaRPr dirty="0"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15FF4CA-E722-4518-A9E1-E2AE30DCFF6B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33960" y="3672000"/>
            <a:ext cx="5486040" cy="532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000">
                <a:latin typeface="Arial"/>
              </a:rPr>
              <a:t>Open source software available on multi OS. Users can interactively handle a point cloud or a triangle mesh.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>
                <a:latin typeface="Arial"/>
              </a:rPr>
              <a:t>CloudCompare provides a set of basic tools for manually editing and rendering 3D points clouds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>
                <a:latin typeface="Arial"/>
              </a:rPr>
              <a:t>So it has not been chosen randomly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>
                <a:latin typeface="Arial"/>
              </a:rPr>
              <a:t>Allows users to write plugin in c++ : Can using dummyModule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Arial"/>
              </a:rPr>
              <a:t>Another software : Salome is free software that provides a generic platform for Pre- and Post-Processing for numerical simulation. It is based on an open and flexible architecture made of reusable components.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E083D59-5E65-4854-95CC-7A7F5333F43D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>
                <a:latin typeface="Arial"/>
              </a:rPr>
              <a:t>So we have our goals, and our software. But now it is necessary to define customer requirements (which we are so </a:t>
            </a:r>
            <a:r>
              <a:rPr lang="fr-FR" sz="2000">
                <a:solidFill>
                  <a:srgbClr val="FF3300"/>
                </a:solidFill>
                <a:latin typeface="Arial"/>
              </a:rPr>
              <a:t>fixed</a:t>
            </a:r>
            <a:r>
              <a:rPr lang="fr-FR" sz="2000">
                <a:latin typeface="Arial"/>
              </a:rPr>
              <a:t>) and that we set for ourselves.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In a first time, the requirements set by others (responsible or academic) : …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In a second time, ours : …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Well, the subject is clear, and software requirements are too. Let us now see our organization in time.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E74A110-FA9E-451D-81C8-E6C87A03C496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dirty="0">
                <a:latin typeface="Arial"/>
              </a:rPr>
              <a:t>The Gantt chart </a:t>
            </a:r>
            <a:r>
              <a:rPr lang="fr-FR" sz="2000" dirty="0" err="1">
                <a:latin typeface="Arial"/>
              </a:rPr>
              <a:t>presented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above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is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only</a:t>
            </a:r>
            <a:r>
              <a:rPr lang="fr-FR" sz="2000" dirty="0">
                <a:latin typeface="Arial"/>
              </a:rPr>
              <a:t> a </a:t>
            </a:r>
            <a:r>
              <a:rPr lang="fr-FR" sz="2000" dirty="0" err="1">
                <a:latin typeface="Arial"/>
              </a:rPr>
              <a:t>tool</a:t>
            </a:r>
            <a:r>
              <a:rPr lang="fr-FR" sz="2000" dirty="0">
                <a:latin typeface="Arial"/>
              </a:rPr>
              <a:t> and </a:t>
            </a:r>
            <a:r>
              <a:rPr lang="fr-FR" sz="2000" dirty="0" err="1">
                <a:latin typeface="Arial"/>
              </a:rPr>
              <a:t>overviews</a:t>
            </a:r>
            <a:r>
              <a:rPr lang="fr-FR" sz="2000" dirty="0">
                <a:latin typeface="Arial"/>
              </a:rPr>
              <a:t> of </a:t>
            </a:r>
            <a:r>
              <a:rPr lang="fr-FR" sz="2000" dirty="0" err="1">
                <a:latin typeface="Arial"/>
              </a:rPr>
              <a:t>our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organization</a:t>
            </a:r>
            <a:r>
              <a:rPr lang="fr-FR" sz="2000" dirty="0">
                <a:latin typeface="Arial"/>
              </a:rPr>
              <a:t>. </a:t>
            </a:r>
            <a:r>
              <a:rPr lang="fr-FR" sz="2000" dirty="0" err="1">
                <a:latin typeface="Arial"/>
              </a:rPr>
              <a:t>We're</a:t>
            </a:r>
            <a:r>
              <a:rPr lang="fr-FR" sz="2000" dirty="0">
                <a:latin typeface="Arial"/>
              </a:rPr>
              <a:t> spread </a:t>
            </a:r>
            <a:r>
              <a:rPr lang="fr-FR" sz="2000" dirty="0" smtClean="0">
                <a:latin typeface="Arial"/>
              </a:rPr>
              <a:t>out the </a:t>
            </a:r>
            <a:r>
              <a:rPr lang="fr-FR" sz="2000" dirty="0" err="1" smtClean="0">
                <a:latin typeface="Arial"/>
              </a:rPr>
              <a:t>tasks</a:t>
            </a:r>
            <a:r>
              <a:rPr lang="fr-FR" sz="2000" dirty="0" smtClean="0">
                <a:latin typeface="Arial"/>
              </a:rPr>
              <a:t> </a:t>
            </a:r>
            <a:r>
              <a:rPr lang="fr-FR" sz="2000" dirty="0">
                <a:latin typeface="Arial"/>
              </a:rPr>
              <a:t>and have </a:t>
            </a:r>
            <a:r>
              <a:rPr lang="fr-FR" sz="2000" dirty="0" err="1">
                <a:latin typeface="Arial"/>
              </a:rPr>
              <a:t>thus</a:t>
            </a:r>
            <a:r>
              <a:rPr lang="fr-FR" sz="2000" dirty="0">
                <a:latin typeface="Arial"/>
              </a:rPr>
              <a:t> set </a:t>
            </a:r>
            <a:r>
              <a:rPr lang="fr-FR" sz="2000" dirty="0" err="1">
                <a:latin typeface="Arial"/>
              </a:rPr>
              <a:t>some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 smtClean="0">
                <a:latin typeface="+mn-lt"/>
              </a:rPr>
              <a:t>intermediary</a:t>
            </a:r>
            <a:r>
              <a:rPr lang="fr-FR" sz="2000" smtClean="0">
                <a:latin typeface="+mn-lt"/>
              </a:rPr>
              <a:t> deadlines.</a:t>
            </a:r>
            <a:endParaRPr dirty="0"/>
          </a:p>
          <a:p>
            <a:endParaRPr dirty="0"/>
          </a:p>
          <a:p>
            <a:r>
              <a:rPr lang="fr-FR" sz="2000" dirty="0">
                <a:latin typeface="Arial"/>
              </a:rPr>
              <a:t>[...]</a:t>
            </a:r>
            <a:endParaRPr dirty="0"/>
          </a:p>
          <a:p>
            <a:endParaRPr dirty="0"/>
          </a:p>
          <a:p>
            <a:r>
              <a:rPr lang="fr-FR" sz="2000" dirty="0">
                <a:latin typeface="Arial"/>
              </a:rPr>
              <a:t>Of course </a:t>
            </a:r>
            <a:r>
              <a:rPr lang="fr-FR" sz="2000" dirty="0" err="1">
                <a:latin typeface="Arial"/>
              </a:rPr>
              <a:t>this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is</a:t>
            </a:r>
            <a:r>
              <a:rPr lang="fr-FR" sz="2000" dirty="0">
                <a:latin typeface="Arial"/>
              </a:rPr>
              <a:t> the </a:t>
            </a:r>
            <a:r>
              <a:rPr lang="fr-FR" sz="2000" dirty="0" err="1">
                <a:latin typeface="Arial"/>
              </a:rPr>
              <a:t>only</a:t>
            </a:r>
            <a:r>
              <a:rPr lang="fr-FR" sz="2000" dirty="0">
                <a:latin typeface="Arial"/>
              </a:rPr>
              <a:t> one </a:t>
            </a:r>
            <a:r>
              <a:rPr lang="fr-FR" sz="2000" dirty="0" err="1">
                <a:latin typeface="Arial"/>
              </a:rPr>
              <a:t>provisional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schedule</a:t>
            </a:r>
            <a:r>
              <a:rPr lang="fr-FR" sz="2000" dirty="0">
                <a:latin typeface="Arial"/>
              </a:rPr>
              <a:t>, </a:t>
            </a:r>
            <a:r>
              <a:rPr lang="fr-FR" sz="2000" dirty="0" err="1">
                <a:latin typeface="Arial"/>
              </a:rPr>
              <a:t>it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is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obvious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that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it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can</a:t>
            </a:r>
            <a:r>
              <a:rPr lang="fr-FR" sz="2000" dirty="0">
                <a:latin typeface="Arial"/>
              </a:rPr>
              <a:t> not </a:t>
            </a:r>
            <a:r>
              <a:rPr lang="fr-FR" sz="2000" dirty="0" err="1">
                <a:latin typeface="Arial"/>
              </a:rPr>
              <a:t>be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follow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carrefully</a:t>
            </a:r>
            <a:r>
              <a:rPr lang="fr-FR" sz="2000" dirty="0">
                <a:latin typeface="Arial"/>
              </a:rPr>
              <a:t>. This </a:t>
            </a:r>
            <a:r>
              <a:rPr lang="fr-FR" sz="2000" dirty="0" err="1">
                <a:latin typeface="Arial"/>
              </a:rPr>
              <a:t>is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explained</a:t>
            </a:r>
            <a:r>
              <a:rPr lang="fr-FR" sz="2000" dirty="0">
                <a:latin typeface="Arial"/>
              </a:rPr>
              <a:t> by the </a:t>
            </a:r>
            <a:r>
              <a:rPr lang="fr-FR" sz="2000" dirty="0" err="1">
                <a:latin typeface="Arial"/>
              </a:rPr>
              <a:t>fact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that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we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tried</a:t>
            </a:r>
            <a:r>
              <a:rPr lang="fr-FR" sz="2000" dirty="0">
                <a:latin typeface="Arial"/>
              </a:rPr>
              <a:t> to </a:t>
            </a:r>
            <a:r>
              <a:rPr lang="fr-FR" sz="2000" dirty="0" err="1">
                <a:latin typeface="Arial"/>
              </a:rPr>
              <a:t>organize</a:t>
            </a:r>
            <a:r>
              <a:rPr lang="fr-FR" sz="2000" dirty="0">
                <a:latin typeface="Arial"/>
              </a:rPr>
              <a:t> in </a:t>
            </a:r>
            <a:r>
              <a:rPr lang="fr-FR" sz="2000" dirty="0" err="1">
                <a:latin typeface="Arial"/>
              </a:rPr>
              <a:t>providing</a:t>
            </a:r>
            <a:r>
              <a:rPr lang="fr-FR" sz="2000" dirty="0">
                <a:latin typeface="Arial"/>
              </a:rPr>
              <a:t> for the </a:t>
            </a:r>
            <a:r>
              <a:rPr lang="fr-FR" sz="2000" dirty="0" err="1">
                <a:latin typeface="Arial"/>
              </a:rPr>
              <a:t>risks</a:t>
            </a:r>
            <a:r>
              <a:rPr lang="fr-FR" sz="2000" dirty="0">
                <a:latin typeface="Arial"/>
              </a:rPr>
              <a:t> but </a:t>
            </a:r>
            <a:r>
              <a:rPr lang="fr-FR" sz="2000" dirty="0" err="1">
                <a:latin typeface="Arial"/>
              </a:rPr>
              <a:t>can</a:t>
            </a:r>
            <a:r>
              <a:rPr lang="fr-FR" sz="2000" dirty="0">
                <a:latin typeface="Arial"/>
              </a:rPr>
              <a:t> not </a:t>
            </a:r>
            <a:r>
              <a:rPr lang="fr-FR" sz="2000" dirty="0" err="1">
                <a:latin typeface="Arial"/>
              </a:rPr>
              <a:t>however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foresee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everything</a:t>
            </a:r>
            <a:r>
              <a:rPr lang="fr-FR" sz="2000" dirty="0">
                <a:latin typeface="Arial"/>
              </a:rPr>
              <a:t>. </a:t>
            </a:r>
            <a:r>
              <a:rPr lang="fr-FR" sz="2000" dirty="0" err="1">
                <a:latin typeface="Arial"/>
              </a:rPr>
              <a:t>Besides</a:t>
            </a:r>
            <a:r>
              <a:rPr lang="fr-FR" sz="2000" dirty="0">
                <a:latin typeface="Arial"/>
              </a:rPr>
              <a:t>, </a:t>
            </a:r>
            <a:r>
              <a:rPr lang="fr-FR" sz="2000" dirty="0" err="1">
                <a:latin typeface="Arial"/>
              </a:rPr>
              <a:t>what</a:t>
            </a:r>
            <a:r>
              <a:rPr lang="fr-FR" sz="2000" dirty="0">
                <a:latin typeface="Arial"/>
              </a:rPr>
              <a:t> are </a:t>
            </a:r>
            <a:r>
              <a:rPr lang="fr-FR" sz="2000" dirty="0" err="1">
                <a:latin typeface="Arial"/>
              </a:rPr>
              <a:t>these</a:t>
            </a:r>
            <a:r>
              <a:rPr lang="fr-FR" sz="2000" dirty="0">
                <a:latin typeface="Arial"/>
              </a:rPr>
              <a:t> </a:t>
            </a:r>
            <a:r>
              <a:rPr lang="fr-FR" sz="2000" dirty="0" err="1">
                <a:latin typeface="Arial"/>
              </a:rPr>
              <a:t>risks</a:t>
            </a:r>
            <a:r>
              <a:rPr lang="fr-FR" sz="2000" dirty="0">
                <a:latin typeface="Arial"/>
              </a:rPr>
              <a:t> ?</a:t>
            </a:r>
            <a:endParaRPr dirty="0"/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E9EA071-E716-4736-BA35-427AA87ED5B2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>
                <a:latin typeface="Arial"/>
              </a:rPr>
              <a:t>[…]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We have presented a certain amount of risks that we anticipated and analyzed, and thus we have found some few solutions.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53C5B19-9722-49E8-9A5F-CE5C62D4F491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Imag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Click to edit the title text formatCliquez pour modifier le style du 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A771E72-A99B-4ADC-94CA-4863D6601153}" type="slidenum">
              <a:rPr lang="fr-FR" sz="1200">
                <a:solidFill>
                  <a:srgbClr val="8B8B8B"/>
                </a:solidFill>
                <a:latin typeface="Calibri"/>
              </a:rPr>
              <a:t>‹N°›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Click to edit the title text formatCliquez pour modifier le style du titre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Seventh Outline LevelCliquez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1C04E-D52A-41AB-BD1F-CAC58E239099}" type="slidenum">
              <a:rPr lang="fr-FR" sz="1200">
                <a:solidFill>
                  <a:srgbClr val="8B8B8B"/>
                </a:solidFill>
                <a:latin typeface="Calibri"/>
              </a:r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51640" y="2709000"/>
            <a:ext cx="842472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Point Cloud Segmentation :
Plugin development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79640" y="4293000"/>
            <a:ext cx="8784720" cy="100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8B8B8B"/>
                </a:solidFill>
                <a:latin typeface="Calibri"/>
              </a:rPr>
              <a:t>LEFEVRE Henry – M2 Mia parcours GICAO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8B8B8B"/>
                </a:solidFill>
                <a:latin typeface="Calibri"/>
              </a:rPr>
              <a:t>SEGURET Aymeric  – M2 Mia parcours GICAO</a:t>
            </a:r>
            <a:endParaRPr/>
          </a:p>
        </p:txBody>
      </p:sp>
      <p:pic>
        <p:nvPicPr>
          <p:cNvPr id="8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73120" y="5461200"/>
            <a:ext cx="1079640" cy="1245240"/>
          </a:xfrm>
          <a:prstGeom prst="rect">
            <a:avLst/>
          </a:prstGeom>
          <a:ln>
            <a:noFill/>
          </a:ln>
        </p:spPr>
      </p:pic>
      <p:pic>
        <p:nvPicPr>
          <p:cNvPr id="8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6640"/>
            <a:ext cx="9036000" cy="2311200"/>
          </a:xfrm>
          <a:prstGeom prst="rect">
            <a:avLst/>
          </a:prstGeom>
          <a:ln>
            <a:noFill/>
          </a:ln>
        </p:spPr>
      </p:pic>
      <p:pic>
        <p:nvPicPr>
          <p:cNvPr id="87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212000" y="5461200"/>
            <a:ext cx="2693160" cy="96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Plannification</a:t>
            </a:r>
            <a:endParaRPr/>
          </a:p>
        </p:txBody>
      </p:sp>
      <p:pic>
        <p:nvPicPr>
          <p:cNvPr id="12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40" y="1772640"/>
            <a:ext cx="8928720" cy="263736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251640" y="4653000"/>
            <a:ext cx="8640720" cy="155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First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presentation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: 17/12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Deadline : 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25/03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Risks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fr-FR" sz="3200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are not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administrator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university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network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Size of the Data (3,5 GB)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Shape recognition :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thesis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&amp;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research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No optimal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algorithms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/solutions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 err="1">
                <a:solidFill>
                  <a:srgbClr val="000000"/>
                </a:solidFill>
                <a:latin typeface="Calibri"/>
              </a:rPr>
              <a:t>Work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overload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12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009840" y="4857840"/>
            <a:ext cx="2957400" cy="199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29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34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49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Responses to risks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539640" y="19890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fr-FR" sz="3200" dirty="0" err="1">
                <a:solidFill>
                  <a:srgbClr val="000000"/>
                </a:solidFill>
                <a:latin typeface="Calibri"/>
              </a:rPr>
              <a:t>Work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personal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computer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 err="1">
                <a:solidFill>
                  <a:srgbClr val="000000"/>
                </a:solidFill>
                <a:latin typeface="Calibri"/>
              </a:rPr>
              <a:t>Many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algorithms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try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 err="1">
                <a:solidFill>
                  <a:srgbClr val="000000"/>
                </a:solidFill>
                <a:latin typeface="Calibri"/>
              </a:rPr>
              <a:t>Many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papers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subject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A good organisation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2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4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59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 dirty="0" err="1" smtClean="0">
                <a:solidFill>
                  <a:srgbClr val="FF3300"/>
                </a:solidFill>
                <a:latin typeface="Times New Roman"/>
              </a:rPr>
              <a:t>Work</a:t>
            </a:r>
            <a:r>
              <a:rPr lang="fr-FR" sz="4400" b="1" u="sng" dirty="0" smtClean="0">
                <a:solidFill>
                  <a:srgbClr val="FF3300"/>
                </a:solidFill>
                <a:latin typeface="Times New Roman"/>
              </a:rPr>
              <a:t> </a:t>
            </a:r>
            <a:r>
              <a:rPr lang="fr-FR" sz="4400" b="1" u="sng" dirty="0" err="1" smtClean="0">
                <a:solidFill>
                  <a:srgbClr val="FF3300"/>
                </a:solidFill>
                <a:latin typeface="Times New Roman"/>
              </a:rPr>
              <a:t>accomplished</a:t>
            </a:r>
            <a:endParaRPr dirty="0"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Installation of CloudCompare on the network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Subject comprehension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Data and software handling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Long-term organization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00" y="4139640"/>
            <a:ext cx="3851640" cy="27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4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68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9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Conclusion and Questions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 err="1">
                <a:solidFill>
                  <a:srgbClr val="000000"/>
                </a:solidFill>
                <a:latin typeface="Calibri"/>
              </a:rPr>
              <a:t>Still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a lot of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work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 err="1">
                <a:solidFill>
                  <a:srgbClr val="000000"/>
                </a:solidFill>
                <a:latin typeface="Calibri"/>
              </a:rPr>
              <a:t>Many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line of code 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write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and test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Any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questions ?</a:t>
            </a:r>
            <a:endParaRPr dirty="0"/>
          </a:p>
        </p:txBody>
      </p:sp>
      <p:pic>
        <p:nvPicPr>
          <p:cNvPr id="1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04000" y="4365000"/>
            <a:ext cx="2388600" cy="238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45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Introduction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M2 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Project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9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44360" y="260640"/>
            <a:ext cx="1856880" cy="224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89">
                                            <p:txEl>
                                              <p:pRg st="2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Plan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7808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People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involv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ed</a:t>
            </a:r>
            <a:endParaRPr lang="fr-FR" sz="3200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Subject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Objectives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Software 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requirements</a:t>
            </a:r>
            <a:endParaRPr lang="fr-FR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have to do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Organisation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Risk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evaluation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responses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Work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accomplished</a:t>
            </a:r>
            <a:endParaRPr lang="fr-FR" dirty="0"/>
          </a:p>
        </p:txBody>
      </p:sp>
      <p:pic>
        <p:nvPicPr>
          <p:cNvPr id="9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360" y="188640"/>
            <a:ext cx="2179080" cy="217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92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 dirty="0">
                <a:solidFill>
                  <a:srgbClr val="0070C0"/>
                </a:solidFill>
                <a:latin typeface="Times New Roman"/>
              </a:rPr>
              <a:t>People </a:t>
            </a:r>
            <a:r>
              <a:rPr lang="fr-FR" sz="4400" b="1" u="sng" dirty="0" err="1" smtClean="0">
                <a:solidFill>
                  <a:srgbClr val="0070C0"/>
                </a:solidFill>
                <a:latin typeface="Times New Roman"/>
              </a:rPr>
              <a:t>involv</a:t>
            </a:r>
            <a:r>
              <a:rPr lang="fr-FR" sz="4400" b="1" u="sng" dirty="0" err="1" smtClean="0">
                <a:solidFill>
                  <a:srgbClr val="0070C0"/>
                </a:solidFill>
                <a:latin typeface="Times New Roman"/>
              </a:rPr>
              <a:t>ed</a:t>
            </a:r>
            <a:endParaRPr dirty="0"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99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3200" b="1" u="sng" dirty="0" err="1" smtClean="0">
                <a:solidFill>
                  <a:srgbClr val="000000"/>
                </a:solidFill>
                <a:latin typeface="Calibri"/>
              </a:rPr>
              <a:t>Tutor</a:t>
            </a:r>
            <a:r>
              <a:rPr lang="fr-FR" sz="3200" b="1" u="sng" dirty="0" err="1">
                <a:solidFill>
                  <a:srgbClr val="000000"/>
                </a:solidFill>
                <a:latin typeface="Calibri"/>
              </a:rPr>
              <a:t>s</a:t>
            </a:r>
            <a:r>
              <a:rPr lang="fr-FR" sz="3200" b="1" u="sng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b="1" u="sng" dirty="0">
                <a:solidFill>
                  <a:srgbClr val="000000"/>
                </a:solidFill>
                <a:latin typeface="Calibri"/>
              </a:rPr>
              <a:t>:</a:t>
            </a:r>
            <a:endParaRPr dirty="0"/>
          </a:p>
          <a:p>
            <a:pPr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Pablo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Coves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- INRIA</a:t>
            </a:r>
            <a:endParaRPr dirty="0"/>
          </a:p>
          <a:p>
            <a:pPr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Jean-Claude Léon - INRIA</a:t>
            </a:r>
            <a:endParaRPr dirty="0"/>
          </a:p>
          <a:p>
            <a:pPr>
              <a:lnSpc>
                <a:spcPct val="110000"/>
              </a:lnSpc>
            </a:pPr>
            <a:endParaRPr dirty="0"/>
          </a:p>
          <a:p>
            <a:pPr>
              <a:lnSpc>
                <a:spcPct val="110000"/>
              </a:lnSpc>
            </a:pPr>
            <a:r>
              <a:rPr lang="fr-FR" sz="3200" b="1" u="sng" dirty="0" err="1" smtClean="0">
                <a:solidFill>
                  <a:srgbClr val="000000"/>
                </a:solidFill>
                <a:latin typeface="Calibri"/>
              </a:rPr>
              <a:t>Supervisor</a:t>
            </a:r>
            <a:r>
              <a:rPr lang="fr-FR" sz="3200" b="1" u="sng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b="1" u="sng" dirty="0">
                <a:solidFill>
                  <a:srgbClr val="000000"/>
                </a:solidFill>
                <a:latin typeface="Calibri"/>
              </a:rPr>
              <a:t>:</a:t>
            </a:r>
            <a:endParaRPr dirty="0"/>
          </a:p>
          <a:p>
            <a:pPr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Didier Morel - Staff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Statistician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at BD</a:t>
            </a:r>
            <a:endParaRPr dirty="0"/>
          </a:p>
          <a:p>
            <a:pPr>
              <a:lnSpc>
                <a:spcPct val="110000"/>
              </a:lnSpc>
            </a:pPr>
            <a:endParaRPr dirty="0"/>
          </a:p>
          <a:p>
            <a:pPr>
              <a:lnSpc>
                <a:spcPct val="110000"/>
              </a:lnSpc>
            </a:pPr>
            <a:r>
              <a:rPr lang="fr-FR" sz="3200" b="1" u="sng" dirty="0" err="1">
                <a:solidFill>
                  <a:srgbClr val="000000"/>
                </a:solidFill>
                <a:latin typeface="Calibri"/>
              </a:rPr>
              <a:t>Students</a:t>
            </a:r>
            <a:r>
              <a:rPr lang="fr-FR" sz="3200" b="1" u="sng" dirty="0">
                <a:solidFill>
                  <a:srgbClr val="000000"/>
                </a:solidFill>
                <a:latin typeface="Calibri"/>
              </a:rPr>
              <a:t> :</a:t>
            </a:r>
            <a:endParaRPr dirty="0"/>
          </a:p>
          <a:p>
            <a:pPr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Henry Lefèvre – M2 GICAO</a:t>
            </a:r>
            <a:endParaRPr dirty="0"/>
          </a:p>
          <a:p>
            <a:pPr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Aymeric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Seguret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– M2 GICAO</a:t>
            </a:r>
            <a:endParaRPr dirty="0"/>
          </a:p>
        </p:txBody>
      </p:sp>
      <p:sp>
        <p:nvSpPr>
          <p:cNvPr id="104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CustomShape 5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CustomShape 6"/>
          <p:cNvSpPr/>
          <p:nvPr/>
        </p:nvSpPr>
        <p:spPr>
          <a:xfrm>
            <a:off x="155520" y="-457200"/>
            <a:ext cx="2523600" cy="952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8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498360" y="3429000"/>
            <a:ext cx="2645640" cy="1382040"/>
          </a:xfrm>
          <a:prstGeom prst="rect">
            <a:avLst/>
          </a:prstGeom>
          <a:ln>
            <a:noFill/>
          </a:ln>
        </p:spPr>
      </p:pic>
      <p:pic>
        <p:nvPicPr>
          <p:cNvPr id="109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228360" y="1917000"/>
            <a:ext cx="2645640" cy="1123560"/>
          </a:xfrm>
          <a:prstGeom prst="rect">
            <a:avLst/>
          </a:prstGeom>
          <a:ln>
            <a:noFill/>
          </a:ln>
        </p:spPr>
      </p:pic>
      <p:pic>
        <p:nvPicPr>
          <p:cNvPr id="110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924960" y="5085360"/>
            <a:ext cx="1368360" cy="158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67640" y="3326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Subject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Contribution to CAD assembly reconstruction from 3D laser scanning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Manual scan done by EDF</a:t>
            </a:r>
            <a:endParaRPr/>
          </a:p>
          <a:p>
            <a:pPr algn="just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Point cloud to clear before manipulation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00" y="4349520"/>
            <a:ext cx="3024000" cy="2268000"/>
          </a:xfrm>
          <a:prstGeom prst="rect">
            <a:avLst/>
          </a:prstGeom>
          <a:ln>
            <a:noFill/>
          </a:ln>
        </p:spPr>
      </p:pic>
      <p:pic>
        <p:nvPicPr>
          <p:cNvPr id="97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87640" y="4488120"/>
            <a:ext cx="1904760" cy="19904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3492000" y="5013000"/>
            <a:ext cx="1367640" cy="79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68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92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 dirty="0" smtClean="0">
                <a:solidFill>
                  <a:srgbClr val="0070C0"/>
                </a:solidFill>
                <a:latin typeface="Times New Roman"/>
              </a:rPr>
              <a:t>Objectives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b="1" u="sng" dirty="0">
                <a:solidFill>
                  <a:srgbClr val="000000"/>
                </a:solidFill>
                <a:latin typeface="Calibri"/>
              </a:rPr>
              <a:t>Final </a:t>
            </a:r>
            <a:r>
              <a:rPr lang="fr-FR" sz="3200" b="1" u="sng" dirty="0" smtClean="0">
                <a:solidFill>
                  <a:srgbClr val="000000"/>
                </a:solidFill>
                <a:latin typeface="Calibri"/>
              </a:rPr>
              <a:t>objective </a:t>
            </a:r>
            <a:r>
              <a:rPr lang="fr-FR" sz="3200" b="1" u="sng" dirty="0">
                <a:solidFill>
                  <a:srgbClr val="000000"/>
                </a:solidFill>
                <a:latin typeface="Calibri"/>
              </a:rPr>
              <a:t>:</a:t>
            </a:r>
            <a:r>
              <a:rPr lang="fr-FR" sz="32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implement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method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to segment a point cloud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Principal software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: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fr-FR" sz="3200" dirty="0" err="1">
                <a:solidFill>
                  <a:srgbClr val="000000"/>
                </a:solidFill>
                <a:latin typeface="Calibri"/>
              </a:rPr>
              <a:t>CloudCompare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</a:t>
            </a:r>
            <a:endParaRPr lang="fr-FR" sz="3200" dirty="0" smtClean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=&gt; </a:t>
            </a:r>
            <a:r>
              <a:rPr lang="fr-FR" sz="3200" dirty="0" err="1" smtClean="0">
                <a:solidFill>
                  <a:srgbClr val="000000"/>
                </a:solidFill>
                <a:latin typeface="Calibri"/>
              </a:rPr>
              <a:t>write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plugin</a:t>
            </a:r>
            <a:endParaRPr dirty="0"/>
          </a:p>
        </p:txBody>
      </p:sp>
      <p:pic>
        <p:nvPicPr>
          <p:cNvPr id="10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012000" y="3933000"/>
            <a:ext cx="2381040" cy="236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6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8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CloudCompare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484640"/>
            <a:ext cx="8229240" cy="4641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CloudCompare is a 3D point cloud processing software (such as those obtained with a laser scanner).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12720" y="3171600"/>
            <a:ext cx="4868640" cy="3042720"/>
          </a:xfrm>
          <a:prstGeom prst="rect">
            <a:avLst/>
          </a:prstGeom>
          <a:ln>
            <a:noFill/>
          </a:ln>
        </p:spPr>
      </p:pic>
      <p:pic>
        <p:nvPicPr>
          <p:cNvPr id="115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89360" y="3335040"/>
            <a:ext cx="1728000" cy="86364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CustomShape 5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080400" y="4869000"/>
            <a:ext cx="2546280" cy="12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713640" y="188640"/>
            <a:ext cx="2410560" cy="259200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>
                <a:solidFill>
                  <a:srgbClr val="0070C0"/>
                </a:solidFill>
                <a:latin typeface="Times New Roman"/>
              </a:rPr>
              <a:t>Requirements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9968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fr-FR" sz="3200" b="1" u="sng" dirty="0" err="1">
                <a:solidFill>
                  <a:srgbClr val="000000"/>
                </a:solidFill>
                <a:latin typeface="Calibri"/>
              </a:rPr>
              <a:t>Fixed</a:t>
            </a:r>
            <a:r>
              <a:rPr lang="fr-FR" sz="3200" b="1" u="sng" dirty="0">
                <a:solidFill>
                  <a:srgbClr val="000000"/>
                </a:solidFill>
                <a:latin typeface="Calibri"/>
              </a:rPr>
              <a:t> :</a:t>
            </a:r>
            <a:endParaRPr dirty="0"/>
          </a:p>
          <a:p>
            <a:pPr algn="just"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- Data as Point Cloud</a:t>
            </a:r>
            <a:endParaRPr dirty="0"/>
          </a:p>
          <a:p>
            <a:pPr algn="just"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CloudCompare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write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plugin</a:t>
            </a:r>
            <a:endParaRPr dirty="0"/>
          </a:p>
          <a:p>
            <a:pPr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3200" dirty="0" smtClean="0">
                <a:solidFill>
                  <a:srgbClr val="000000"/>
                </a:solidFill>
                <a:latin typeface="Calibri"/>
              </a:rPr>
              <a:t>Deadline</a:t>
            </a:r>
            <a:endParaRPr dirty="0"/>
          </a:p>
          <a:p>
            <a:pPr algn="just">
              <a:lnSpc>
                <a:spcPct val="110000"/>
              </a:lnSpc>
            </a:pPr>
            <a:endParaRPr dirty="0"/>
          </a:p>
          <a:p>
            <a:pPr algn="just">
              <a:lnSpc>
                <a:spcPct val="110000"/>
              </a:lnSpc>
            </a:pPr>
            <a:r>
              <a:rPr lang="fr-FR" sz="3200" b="1" u="sng" dirty="0" err="1" smtClean="0">
                <a:solidFill>
                  <a:srgbClr val="000000"/>
                </a:solidFill>
                <a:latin typeface="Calibri"/>
              </a:rPr>
              <a:t>Personal</a:t>
            </a:r>
            <a:r>
              <a:rPr lang="fr-FR" sz="3200" b="1" u="sng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b="1" u="sng" dirty="0">
                <a:solidFill>
                  <a:srgbClr val="000000"/>
                </a:solidFill>
                <a:latin typeface="Calibri"/>
              </a:rPr>
              <a:t>:</a:t>
            </a:r>
            <a:endParaRPr dirty="0"/>
          </a:p>
          <a:p>
            <a:pPr algn="just">
              <a:lnSpc>
                <a:spcPct val="110000"/>
              </a:lnSpc>
              <a:buFont typeface="Arial"/>
              <a:buChar char="-"/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 Data and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CouldCompare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alibri"/>
              </a:rPr>
              <a:t>comprehension</a:t>
            </a:r>
            <a:endParaRPr dirty="0"/>
          </a:p>
          <a:p>
            <a:pPr algn="just">
              <a:lnSpc>
                <a:spcPct val="110000"/>
              </a:lnSpc>
              <a:buFont typeface="Arial"/>
              <a:buChar char="-"/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 Organisation</a:t>
            </a:r>
            <a:endParaRPr dirty="0"/>
          </a:p>
          <a:p>
            <a:pPr algn="just">
              <a:lnSpc>
                <a:spcPct val="11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8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3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47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TO DO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14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878</Words>
  <Application>Microsoft Office PowerPoint</Application>
  <PresentationFormat>Affichage à l'écran (4:3)</PresentationFormat>
  <Paragraphs>159</Paragraphs>
  <Slides>14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TO DO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im2ag</cp:lastModifiedBy>
  <cp:revision>22</cp:revision>
  <dcterms:modified xsi:type="dcterms:W3CDTF">2015-12-15T12:51:22Z</dcterms:modified>
</cp:coreProperties>
</file>