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64" r:id="rId5"/>
    <p:sldId id="265" r:id="rId6"/>
    <p:sldId id="266" r:id="rId7"/>
    <p:sldId id="267" r:id="rId8"/>
    <p:sldId id="270" r:id="rId9"/>
    <p:sldId id="268" r:id="rId10"/>
    <p:sldId id="269" r:id="rId11"/>
    <p:sldId id="273" r:id="rId12"/>
    <p:sldId id="274" r:id="rId13"/>
    <p:sldId id="263"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571" autoAdjust="0"/>
  </p:normalViewPr>
  <p:slideViewPr>
    <p:cSldViewPr>
      <p:cViewPr>
        <p:scale>
          <a:sx n="100" d="100"/>
          <a:sy n="100" d="100"/>
        </p:scale>
        <p:origin x="-1356" y="2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8B61E-126D-4CF8-8BA6-3D8629604CC7}" type="datetimeFigureOut">
              <a:rPr lang="fr-FR" smtClean="0"/>
              <a:t>14/12/2015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1B0C5-0830-4071-9532-C38F6D3FACB2}" type="slidenum">
              <a:rPr lang="fr-FR" smtClean="0"/>
              <a:t>‹N°›</a:t>
            </a:fld>
            <a:endParaRPr lang="fr-FR"/>
          </a:p>
        </p:txBody>
      </p:sp>
    </p:spTree>
    <p:extLst>
      <p:ext uri="{BB962C8B-B14F-4D97-AF65-F5344CB8AC3E}">
        <p14:creationId xmlns:p14="http://schemas.microsoft.com/office/powerpoint/2010/main" val="3148730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Free_softwar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Numerical_simula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Under the master 2 GICAO we are asked to complete a project.</a:t>
            </a:r>
          </a:p>
          <a:p>
            <a:endParaRPr lang="en-US" dirty="0" smtClean="0"/>
          </a:p>
          <a:p>
            <a:r>
              <a:rPr lang="en-US" dirty="0" smtClean="0"/>
              <a:t>This project aims to familiarize us with project management and not just in the coding portion, as the more administrative side.</a:t>
            </a:r>
          </a:p>
          <a:p>
            <a:endParaRPr lang="en-US" dirty="0" smtClean="0"/>
          </a:p>
          <a:p>
            <a:r>
              <a:rPr lang="en-US" dirty="0" smtClean="0"/>
              <a:t>Today we are going to present the state of it to halfway.</a:t>
            </a:r>
            <a:endParaRPr lang="fr-FR" dirty="0"/>
          </a:p>
        </p:txBody>
      </p:sp>
      <p:sp>
        <p:nvSpPr>
          <p:cNvPr id="4" name="Espace réservé du numéro de diapositive 3"/>
          <p:cNvSpPr>
            <a:spLocks noGrp="1"/>
          </p:cNvSpPr>
          <p:nvPr>
            <p:ph type="sldNum" sz="quarter" idx="10"/>
          </p:nvPr>
        </p:nvSpPr>
        <p:spPr/>
        <p:txBody>
          <a:bodyPr/>
          <a:lstStyle/>
          <a:p>
            <a:fld id="{4591B0C5-0830-4071-9532-C38F6D3FACB2}" type="slidenum">
              <a:rPr lang="fr-FR" smtClean="0"/>
              <a:t>2</a:t>
            </a:fld>
            <a:endParaRPr lang="fr-FR"/>
          </a:p>
        </p:txBody>
      </p:sp>
    </p:spTree>
    <p:extLst>
      <p:ext uri="{BB962C8B-B14F-4D97-AF65-F5344CB8AC3E}">
        <p14:creationId xmlns:p14="http://schemas.microsoft.com/office/powerpoint/2010/main" val="4020981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t>
            </a:r>
          </a:p>
          <a:p>
            <a:endParaRPr lang="en-US" dirty="0" smtClean="0"/>
          </a:p>
          <a:p>
            <a:r>
              <a:rPr lang="en-US" dirty="0" smtClean="0"/>
              <a:t>Now that everything is explained, or are we concretely.</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4591B0C5-0830-4071-9532-C38F6D3FACB2}" type="slidenum">
              <a:rPr lang="fr-FR" smtClean="0"/>
              <a:t>11</a:t>
            </a:fld>
            <a:endParaRPr lang="fr-FR"/>
          </a:p>
        </p:txBody>
      </p:sp>
    </p:spTree>
    <p:extLst>
      <p:ext uri="{BB962C8B-B14F-4D97-AF65-F5344CB8AC3E}">
        <p14:creationId xmlns:p14="http://schemas.microsoft.com/office/powerpoint/2010/main" val="548499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To introduce you to our project, we chose to follow this path.</a:t>
            </a:r>
            <a:endParaRPr lang="fr-FR" dirty="0"/>
          </a:p>
        </p:txBody>
      </p:sp>
      <p:sp>
        <p:nvSpPr>
          <p:cNvPr id="4" name="Espace réservé du numéro de diapositive 3"/>
          <p:cNvSpPr>
            <a:spLocks noGrp="1"/>
          </p:cNvSpPr>
          <p:nvPr>
            <p:ph type="sldNum" sz="quarter" idx="10"/>
          </p:nvPr>
        </p:nvSpPr>
        <p:spPr/>
        <p:txBody>
          <a:bodyPr/>
          <a:lstStyle/>
          <a:p>
            <a:fld id="{4591B0C5-0830-4071-9532-C38F6D3FACB2}" type="slidenum">
              <a:rPr lang="fr-FR" smtClean="0"/>
              <a:t>3</a:t>
            </a:fld>
            <a:endParaRPr lang="fr-FR"/>
          </a:p>
        </p:txBody>
      </p:sp>
    </p:spTree>
    <p:extLst>
      <p:ext uri="{BB962C8B-B14F-4D97-AF65-F5344CB8AC3E}">
        <p14:creationId xmlns:p14="http://schemas.microsoft.com/office/powerpoint/2010/main" val="336285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EDF has </a:t>
            </a:r>
            <a:r>
              <a:rPr lang="fr-FR" dirty="0" err="1" smtClean="0"/>
              <a:t>done</a:t>
            </a:r>
            <a:r>
              <a:rPr lang="fr-FR" baseline="0" dirty="0" smtClean="0"/>
              <a:t> a </a:t>
            </a:r>
            <a:r>
              <a:rPr lang="fr-FR" baseline="0" dirty="0" err="1" smtClean="0"/>
              <a:t>manuals</a:t>
            </a:r>
            <a:r>
              <a:rPr lang="fr-FR" baseline="0" dirty="0" smtClean="0"/>
              <a:t> scans of </a:t>
            </a:r>
            <a:r>
              <a:rPr lang="fr-FR" baseline="0" dirty="0" err="1" smtClean="0"/>
              <a:t>objects</a:t>
            </a:r>
            <a:r>
              <a:rPr lang="fr-FR" baseline="0" dirty="0" smtClean="0"/>
              <a:t> </a:t>
            </a:r>
            <a:r>
              <a:rPr lang="fr-FR" baseline="0" dirty="0" err="1" smtClean="0"/>
              <a:t>that</a:t>
            </a:r>
            <a:r>
              <a:rPr lang="fr-FR" baseline="0" dirty="0" smtClean="0"/>
              <a:t> </a:t>
            </a:r>
            <a:r>
              <a:rPr lang="fr-FR" baseline="0" dirty="0" err="1" smtClean="0"/>
              <a:t>comes</a:t>
            </a:r>
            <a:r>
              <a:rPr lang="fr-FR" baseline="0" dirty="0" smtClean="0"/>
              <a:t> </a:t>
            </a:r>
            <a:r>
              <a:rPr lang="fr-FR" baseline="0" dirty="0" err="1" smtClean="0"/>
              <a:t>from</a:t>
            </a:r>
            <a:r>
              <a:rPr lang="fr-FR" baseline="0" dirty="0" smtClean="0"/>
              <a:t> a </a:t>
            </a:r>
            <a:r>
              <a:rPr lang="fr-FR" baseline="0" dirty="0" err="1" smtClean="0"/>
              <a:t>pump</a:t>
            </a:r>
            <a:r>
              <a:rPr lang="fr-FR" baseline="0" dirty="0" smtClean="0"/>
              <a:t> in </a:t>
            </a:r>
            <a:r>
              <a:rPr lang="fr-FR" baseline="0" dirty="0" err="1" smtClean="0"/>
              <a:t>order</a:t>
            </a:r>
            <a:r>
              <a:rPr lang="fr-FR" baseline="0" dirty="0" smtClean="0"/>
              <a:t> to </a:t>
            </a:r>
            <a:r>
              <a:rPr lang="fr-FR" baseline="0" dirty="0" err="1" smtClean="0"/>
              <a:t>reconstruct</a:t>
            </a:r>
            <a:r>
              <a:rPr lang="fr-FR" baseline="0" dirty="0" smtClean="0"/>
              <a:t> a CAD model</a:t>
            </a:r>
          </a:p>
          <a:p>
            <a:r>
              <a:rPr lang="fr-FR" baseline="0" dirty="0" err="1" smtClean="0"/>
              <a:t>Piece</a:t>
            </a:r>
            <a:r>
              <a:rPr lang="fr-FR" baseline="0" dirty="0" smtClean="0"/>
              <a:t> </a:t>
            </a:r>
            <a:r>
              <a:rPr lang="fr-FR" baseline="0" dirty="0" err="1" smtClean="0"/>
              <a:t>scanned</a:t>
            </a:r>
            <a:r>
              <a:rPr lang="fr-FR" baseline="0" dirty="0" smtClean="0"/>
              <a:t> are </a:t>
            </a:r>
            <a:r>
              <a:rPr lang="fr-FR" baseline="0" dirty="0" err="1" smtClean="0"/>
              <a:t>held</a:t>
            </a:r>
            <a:r>
              <a:rPr lang="fr-FR" baseline="0" dirty="0" smtClean="0"/>
              <a:t> by </a:t>
            </a:r>
            <a:r>
              <a:rPr lang="fr-FR" baseline="0" dirty="0" err="1" smtClean="0"/>
              <a:t>some</a:t>
            </a:r>
            <a:r>
              <a:rPr lang="fr-FR" baseline="0" dirty="0" smtClean="0"/>
              <a:t> </a:t>
            </a:r>
            <a:r>
              <a:rPr lang="fr-FR" baseline="0" dirty="0" err="1" smtClean="0"/>
              <a:t>devices</a:t>
            </a:r>
            <a:r>
              <a:rPr lang="fr-FR" baseline="0" dirty="0" smtClean="0"/>
              <a:t> (clamps, vices, V-</a:t>
            </a:r>
            <a:r>
              <a:rPr lang="fr-FR" baseline="0" dirty="0" err="1" smtClean="0"/>
              <a:t>shape</a:t>
            </a:r>
            <a:r>
              <a:rPr lang="fr-FR" baseline="0" dirty="0" smtClean="0"/>
              <a:t>, …) and a scanner </a:t>
            </a:r>
            <a:r>
              <a:rPr lang="fr-FR" baseline="0" dirty="0" err="1" smtClean="0"/>
              <a:t>is</a:t>
            </a:r>
            <a:r>
              <a:rPr lang="fr-FR" baseline="0" dirty="0" smtClean="0"/>
              <a:t> </a:t>
            </a:r>
            <a:r>
              <a:rPr lang="fr-FR" baseline="0" dirty="0" err="1" smtClean="0"/>
              <a:t>then</a:t>
            </a:r>
            <a:r>
              <a:rPr lang="fr-FR" baseline="0" dirty="0" smtClean="0"/>
              <a:t> </a:t>
            </a:r>
            <a:r>
              <a:rPr lang="fr-FR" baseline="0" dirty="0" err="1" smtClean="0"/>
              <a:t>performed</a:t>
            </a:r>
            <a:endParaRPr lang="fr-FR" baseline="0" dirty="0" smtClean="0"/>
          </a:p>
          <a:p>
            <a:r>
              <a:rPr lang="fr-FR" baseline="0" dirty="0" err="1" smtClean="0"/>
              <a:t>These</a:t>
            </a:r>
            <a:r>
              <a:rPr lang="fr-FR" baseline="0" dirty="0" smtClean="0"/>
              <a:t> scans </a:t>
            </a:r>
            <a:r>
              <a:rPr lang="fr-FR" baseline="0" dirty="0" err="1" smtClean="0"/>
              <a:t>generate</a:t>
            </a:r>
            <a:r>
              <a:rPr lang="fr-FR" baseline="0" dirty="0" smtClean="0"/>
              <a:t> point </a:t>
            </a:r>
            <a:r>
              <a:rPr lang="fr-FR" baseline="0" dirty="0" err="1" smtClean="0"/>
              <a:t>cloud</a:t>
            </a:r>
            <a:r>
              <a:rPr lang="fr-FR" baseline="0" dirty="0" smtClean="0"/>
              <a:t> in </a:t>
            </a:r>
            <a:r>
              <a:rPr lang="fr-FR" baseline="0" dirty="0" err="1" smtClean="0"/>
              <a:t>which</a:t>
            </a:r>
            <a:r>
              <a:rPr lang="fr-FR" baseline="0" dirty="0" smtClean="0"/>
              <a:t> </a:t>
            </a:r>
            <a:r>
              <a:rPr lang="fr-FR" baseline="0" dirty="0" err="1" smtClean="0"/>
              <a:t>some</a:t>
            </a:r>
            <a:r>
              <a:rPr lang="fr-FR" baseline="0" dirty="0" smtClean="0"/>
              <a:t> point </a:t>
            </a:r>
            <a:r>
              <a:rPr lang="fr-FR" baseline="0" dirty="0" err="1" smtClean="0"/>
              <a:t>belongs</a:t>
            </a:r>
            <a:r>
              <a:rPr lang="fr-FR" baseline="0" dirty="0" smtClean="0"/>
              <a:t> to </a:t>
            </a:r>
            <a:r>
              <a:rPr lang="fr-FR" baseline="0" dirty="0" err="1" smtClean="0"/>
              <a:t>some</a:t>
            </a:r>
            <a:r>
              <a:rPr lang="fr-FR" baseline="0" dirty="0" smtClean="0"/>
              <a:t> </a:t>
            </a:r>
            <a:r>
              <a:rPr lang="fr-FR" baseline="0" dirty="0" err="1" smtClean="0"/>
              <a:t>near</a:t>
            </a:r>
            <a:r>
              <a:rPr lang="fr-FR" baseline="0" dirty="0" smtClean="0"/>
              <a:t> </a:t>
            </a:r>
            <a:r>
              <a:rPr lang="fr-FR" baseline="0" dirty="0" err="1" smtClean="0"/>
              <a:t>devices</a:t>
            </a:r>
            <a:endParaRPr lang="fr-FR" baseline="0" dirty="0" smtClean="0"/>
          </a:p>
          <a:p>
            <a:r>
              <a:rPr lang="fr-FR" baseline="0" dirty="0" err="1" smtClean="0"/>
              <a:t>Before</a:t>
            </a:r>
            <a:r>
              <a:rPr lang="fr-FR" baseline="0" dirty="0" smtClean="0"/>
              <a:t> </a:t>
            </a:r>
            <a:r>
              <a:rPr lang="fr-FR" baseline="0" dirty="0" err="1" smtClean="0"/>
              <a:t>being</a:t>
            </a:r>
            <a:r>
              <a:rPr lang="fr-FR" baseline="0" dirty="0" smtClean="0"/>
              <a:t> able to </a:t>
            </a:r>
            <a:r>
              <a:rPr lang="fr-FR" baseline="0" dirty="0" err="1" smtClean="0"/>
              <a:t>manipulate</a:t>
            </a:r>
            <a:r>
              <a:rPr lang="fr-FR" baseline="0" dirty="0" smtClean="0"/>
              <a:t> a CAD model, </a:t>
            </a:r>
            <a:r>
              <a:rPr lang="fr-FR" baseline="0" dirty="0" err="1" smtClean="0"/>
              <a:t>these</a:t>
            </a:r>
            <a:r>
              <a:rPr lang="fr-FR" baseline="0" dirty="0" smtClean="0"/>
              <a:t> </a:t>
            </a:r>
            <a:r>
              <a:rPr lang="fr-FR" baseline="0" dirty="0" err="1" smtClean="0"/>
              <a:t>clouds</a:t>
            </a:r>
            <a:r>
              <a:rPr lang="fr-FR" baseline="0" dirty="0" smtClean="0"/>
              <a:t> have to </a:t>
            </a:r>
            <a:r>
              <a:rPr lang="fr-FR" baseline="0" dirty="0" err="1" smtClean="0"/>
              <a:t>undergo</a:t>
            </a:r>
            <a:r>
              <a:rPr lang="fr-FR" baseline="0" dirty="0" smtClean="0"/>
              <a:t> a clean of </a:t>
            </a:r>
            <a:r>
              <a:rPr lang="fr-FR" baseline="0" dirty="0" err="1" smtClean="0"/>
              <a:t>these</a:t>
            </a:r>
            <a:r>
              <a:rPr lang="fr-FR" baseline="0" dirty="0" smtClean="0"/>
              <a:t> </a:t>
            </a:r>
            <a:r>
              <a:rPr lang="fr-FR" baseline="0" dirty="0" err="1" smtClean="0"/>
              <a:t>foreign</a:t>
            </a:r>
            <a:r>
              <a:rPr lang="fr-FR" baseline="0" dirty="0" smtClean="0"/>
              <a:t> </a:t>
            </a:r>
            <a:r>
              <a:rPr lang="fr-FR" baseline="0" dirty="0" err="1" smtClean="0"/>
              <a:t>elements</a:t>
            </a:r>
            <a:endParaRPr lang="fr-FR" baseline="0" dirty="0" smtClean="0"/>
          </a:p>
          <a:p>
            <a:endParaRPr lang="fr-FR" baseline="0" dirty="0" smtClean="0"/>
          </a:p>
          <a:p>
            <a:r>
              <a:rPr lang="en-US" dirty="0" smtClean="0"/>
              <a:t>Here is our subject. Therefore we deduced therefrom a number of objectives.</a:t>
            </a:r>
            <a:endParaRPr lang="fr-FR" dirty="0"/>
          </a:p>
        </p:txBody>
      </p:sp>
      <p:sp>
        <p:nvSpPr>
          <p:cNvPr id="4" name="Espace réservé du numéro de diapositive 3"/>
          <p:cNvSpPr>
            <a:spLocks noGrp="1"/>
          </p:cNvSpPr>
          <p:nvPr>
            <p:ph type="sldNum" sz="quarter" idx="10"/>
          </p:nvPr>
        </p:nvSpPr>
        <p:spPr/>
        <p:txBody>
          <a:bodyPr/>
          <a:lstStyle/>
          <a:p>
            <a:fld id="{4591B0C5-0830-4071-9532-C38F6D3FACB2}" type="slidenum">
              <a:rPr lang="fr-FR" smtClean="0"/>
              <a:t>4</a:t>
            </a:fld>
            <a:endParaRPr lang="fr-FR"/>
          </a:p>
        </p:txBody>
      </p:sp>
    </p:spTree>
    <p:extLst>
      <p:ext uri="{BB962C8B-B14F-4D97-AF65-F5344CB8AC3E}">
        <p14:creationId xmlns:p14="http://schemas.microsoft.com/office/powerpoint/2010/main" val="1839379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The ultimate goal is one, yet it is obvious that other intermediate goal come again and will add to it.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achieve this, we will use mostly software that was imposed on us : CloudCompare. </a:t>
            </a:r>
            <a:r>
              <a:rPr lang="fr-FR" dirty="0" smtClean="0"/>
              <a:t>CloudCompare</a:t>
            </a:r>
            <a:r>
              <a:rPr lang="fr-FR" baseline="0" dirty="0" smtClean="0"/>
              <a:t> permit to us to </a:t>
            </a:r>
            <a:r>
              <a:rPr lang="fr-FR" baseline="0" dirty="0" err="1" smtClean="0"/>
              <a:t>properly</a:t>
            </a:r>
            <a:r>
              <a:rPr lang="fr-FR" baseline="0" dirty="0" smtClean="0"/>
              <a:t> </a:t>
            </a:r>
            <a:r>
              <a:rPr lang="fr-FR" baseline="0" dirty="0" err="1" smtClean="0"/>
              <a:t>handle</a:t>
            </a:r>
            <a:r>
              <a:rPr lang="fr-FR" baseline="0" dirty="0" smtClean="0"/>
              <a:t> a point </a:t>
            </a:r>
            <a:r>
              <a:rPr lang="fr-FR" baseline="0" dirty="0" err="1" smtClean="0"/>
              <a:t>cloud</a:t>
            </a:r>
            <a:r>
              <a:rPr lang="fr-FR" baseline="0" dirty="0" smtClean="0"/>
              <a:t>, but w</a:t>
            </a:r>
            <a:r>
              <a:rPr lang="en-US" dirty="0" smtClean="0"/>
              <a:t>e present you this software in detail thereafter.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much for our goal. However, this project does not concern us only. As said quickly in introduction EDF is an actor (uninvolved but an actor anyway) but it's not the only one. So let introduce you to the people involved.</a:t>
            </a:r>
            <a:endParaRPr lang="fr-FR" dirty="0"/>
          </a:p>
        </p:txBody>
      </p:sp>
      <p:sp>
        <p:nvSpPr>
          <p:cNvPr id="4" name="Espace réservé du numéro de diapositive 3"/>
          <p:cNvSpPr>
            <a:spLocks noGrp="1"/>
          </p:cNvSpPr>
          <p:nvPr>
            <p:ph type="sldNum" sz="quarter" idx="10"/>
          </p:nvPr>
        </p:nvSpPr>
        <p:spPr/>
        <p:txBody>
          <a:bodyPr/>
          <a:lstStyle/>
          <a:p>
            <a:fld id="{4591B0C5-0830-4071-9532-C38F6D3FACB2}" type="slidenum">
              <a:rPr lang="fr-FR" smtClean="0"/>
              <a:t>5</a:t>
            </a:fld>
            <a:endParaRPr lang="fr-FR"/>
          </a:p>
        </p:txBody>
      </p:sp>
    </p:spTree>
    <p:extLst>
      <p:ext uri="{BB962C8B-B14F-4D97-AF65-F5344CB8AC3E}">
        <p14:creationId xmlns:p14="http://schemas.microsoft.com/office/powerpoint/2010/main" val="2589441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Initially leaders, initiators of the project and our </a:t>
            </a:r>
            <a:r>
              <a:rPr lang="en-US" dirty="0" err="1" smtClean="0"/>
              <a:t>responsibles</a:t>
            </a:r>
            <a:r>
              <a:rPr lang="en-US" dirty="0" smtClean="0"/>
              <a:t> : …</a:t>
            </a:r>
          </a:p>
          <a:p>
            <a:endParaRPr lang="en-US" dirty="0" smtClean="0"/>
          </a:p>
          <a:p>
            <a:r>
              <a:rPr lang="en-US" dirty="0" smtClean="0"/>
              <a:t>Then the head of the academic unit : …</a:t>
            </a:r>
          </a:p>
          <a:p>
            <a:endParaRPr lang="en-US" dirty="0" smtClean="0"/>
          </a:p>
          <a:p>
            <a:r>
              <a:rPr lang="en-US" dirty="0" smtClean="0"/>
              <a:t>And finally we : …</a:t>
            </a:r>
          </a:p>
          <a:p>
            <a:endParaRPr lang="en-US" dirty="0" smtClean="0"/>
          </a:p>
          <a:p>
            <a:r>
              <a:rPr lang="en-US" dirty="0" smtClean="0"/>
              <a:t>Now that we know the subject and all the actors in this project, we will present the different software used in it.</a:t>
            </a:r>
            <a:endParaRPr lang="fr-FR" dirty="0"/>
          </a:p>
        </p:txBody>
      </p:sp>
      <p:sp>
        <p:nvSpPr>
          <p:cNvPr id="4" name="Espace réservé du numéro de diapositive 3"/>
          <p:cNvSpPr>
            <a:spLocks noGrp="1"/>
          </p:cNvSpPr>
          <p:nvPr>
            <p:ph type="sldNum" sz="quarter" idx="10"/>
          </p:nvPr>
        </p:nvSpPr>
        <p:spPr/>
        <p:txBody>
          <a:bodyPr/>
          <a:lstStyle/>
          <a:p>
            <a:fld id="{4591B0C5-0830-4071-9532-C38F6D3FACB2}" type="slidenum">
              <a:rPr lang="fr-FR" smtClean="0"/>
              <a:t>6</a:t>
            </a:fld>
            <a:endParaRPr lang="fr-FR"/>
          </a:p>
        </p:txBody>
      </p:sp>
    </p:spTree>
    <p:extLst>
      <p:ext uri="{BB962C8B-B14F-4D97-AF65-F5344CB8AC3E}">
        <p14:creationId xmlns:p14="http://schemas.microsoft.com/office/powerpoint/2010/main" val="173053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Open source software available on multi OS. Users can interactively handle a point cloud or a triangle mesh.</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CloudCompare</a:t>
            </a:r>
            <a:r>
              <a:rPr lang="en-US" dirty="0" smtClean="0"/>
              <a:t> provides a set of basic tools for manually editing and rendering 3D points clouds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it</a:t>
            </a:r>
            <a:r>
              <a:rPr lang="en-US" baseline="0" dirty="0" smtClean="0"/>
              <a:t> has not been chosen randomly</a:t>
            </a:r>
            <a:endParaRPr lang="en-US" dirty="0" smtClean="0"/>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Allows</a:t>
            </a:r>
            <a:r>
              <a:rPr lang="fr-FR" baseline="0" dirty="0" smtClean="0"/>
              <a:t> </a:t>
            </a:r>
            <a:r>
              <a:rPr lang="fr-FR" baseline="0" dirty="0" err="1" smtClean="0"/>
              <a:t>users</a:t>
            </a:r>
            <a:r>
              <a:rPr lang="fr-FR" baseline="0" dirty="0" smtClean="0"/>
              <a:t> to </a:t>
            </a:r>
            <a:r>
              <a:rPr lang="fr-FR" baseline="0" dirty="0" err="1" smtClean="0"/>
              <a:t>write</a:t>
            </a:r>
            <a:r>
              <a:rPr lang="fr-FR" baseline="0" dirty="0" smtClean="0"/>
              <a:t> plugin in </a:t>
            </a:r>
            <a:r>
              <a:rPr lang="fr-FR" baseline="0" dirty="0" err="1" smtClean="0"/>
              <a:t>c</a:t>
            </a:r>
            <a:r>
              <a:rPr lang="fr-FR" baseline="0" dirty="0" err="1" smtClean="0"/>
              <a:t>++</a:t>
            </a:r>
            <a:r>
              <a:rPr lang="fr-FR" baseline="0" dirty="0" smtClean="0"/>
              <a:t> : Can </a:t>
            </a:r>
            <a:r>
              <a:rPr lang="fr-FR" baseline="0" dirty="0" err="1" smtClean="0"/>
              <a:t>using</a:t>
            </a:r>
            <a:r>
              <a:rPr lang="fr-FR" baseline="0" dirty="0" smtClean="0"/>
              <a:t> </a:t>
            </a:r>
            <a:r>
              <a:rPr lang="fr-FR" baseline="0" dirty="0" err="1" smtClean="0"/>
              <a:t>dummyModule</a:t>
            </a:r>
            <a:endParaRPr lang="fr-FR" baseline="0" dirty="0" smtClean="0"/>
          </a:p>
          <a:p>
            <a:endParaRPr lang="fr-FR" baseline="0" dirty="0" smtClean="0"/>
          </a:p>
          <a:p>
            <a:r>
              <a:rPr lang="en-US" b="0" u="none" dirty="0" smtClean="0">
                <a:solidFill>
                  <a:schemeClr val="tx1"/>
                </a:solidFill>
              </a:rPr>
              <a:t>Another software : Salome is </a:t>
            </a:r>
            <a:r>
              <a:rPr lang="en-US" b="0" u="none" dirty="0" smtClean="0">
                <a:solidFill>
                  <a:schemeClr val="tx1"/>
                </a:solidFill>
                <a:hlinkClick r:id="rId3" tooltip="Free software"/>
              </a:rPr>
              <a:t>free software</a:t>
            </a:r>
            <a:r>
              <a:rPr lang="en-US" b="0" u="none" dirty="0" smtClean="0">
                <a:solidFill>
                  <a:schemeClr val="tx1"/>
                </a:solidFill>
              </a:rPr>
              <a:t> that provides a generic platform for Pre- and Post-Processing for </a:t>
            </a:r>
            <a:r>
              <a:rPr lang="en-US" b="0" u="none" dirty="0" smtClean="0">
                <a:solidFill>
                  <a:schemeClr val="tx1"/>
                </a:solidFill>
                <a:hlinkClick r:id="rId4" tooltip="Numerical simulation"/>
              </a:rPr>
              <a:t>numerical simulation</a:t>
            </a:r>
            <a:r>
              <a:rPr lang="en-US" b="0" u="none" dirty="0" smtClean="0">
                <a:solidFill>
                  <a:schemeClr val="tx1"/>
                </a:solidFill>
              </a:rPr>
              <a:t>. It is based on an open and flexible architecture made of reusable components.</a:t>
            </a:r>
            <a:endParaRPr lang="fr-FR" b="0" u="none" dirty="0" smtClean="0">
              <a:solidFill>
                <a:schemeClr val="tx1"/>
              </a:solidFill>
            </a:endParaRPr>
          </a:p>
        </p:txBody>
      </p:sp>
      <p:sp>
        <p:nvSpPr>
          <p:cNvPr id="4" name="Espace réservé du numéro de diapositive 3"/>
          <p:cNvSpPr>
            <a:spLocks noGrp="1"/>
          </p:cNvSpPr>
          <p:nvPr>
            <p:ph type="sldNum" sz="quarter" idx="10"/>
          </p:nvPr>
        </p:nvSpPr>
        <p:spPr/>
        <p:txBody>
          <a:bodyPr/>
          <a:lstStyle/>
          <a:p>
            <a:fld id="{4591B0C5-0830-4071-9532-C38F6D3FACB2}" type="slidenum">
              <a:rPr lang="fr-FR" smtClean="0"/>
              <a:t>7</a:t>
            </a:fld>
            <a:endParaRPr lang="fr-FR"/>
          </a:p>
        </p:txBody>
      </p:sp>
    </p:spTree>
    <p:extLst>
      <p:ext uri="{BB962C8B-B14F-4D97-AF65-F5344CB8AC3E}">
        <p14:creationId xmlns:p14="http://schemas.microsoft.com/office/powerpoint/2010/main" val="2184774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So we have our goals, and our software. But now it is necessary to define customer requirements (which we are so fixed) and that we set for ourselves.</a:t>
            </a:r>
          </a:p>
          <a:p>
            <a:endParaRPr lang="en-US" dirty="0" smtClean="0"/>
          </a:p>
          <a:p>
            <a:r>
              <a:rPr lang="en-US" dirty="0" smtClean="0"/>
              <a:t>In</a:t>
            </a:r>
            <a:r>
              <a:rPr lang="en-US" baseline="0" dirty="0" smtClean="0"/>
              <a:t> a f</a:t>
            </a:r>
            <a:r>
              <a:rPr lang="en-US" dirty="0" smtClean="0"/>
              <a:t>irst time, the requirements set by others (responsible or academic) : …</a:t>
            </a:r>
          </a:p>
          <a:p>
            <a:endParaRPr lang="en-US" dirty="0" smtClean="0"/>
          </a:p>
          <a:p>
            <a:r>
              <a:rPr lang="en-US" dirty="0" smtClean="0"/>
              <a:t>In a second time, ours : …</a:t>
            </a:r>
          </a:p>
          <a:p>
            <a:endParaRPr lang="en-US" dirty="0" smtClean="0"/>
          </a:p>
          <a:p>
            <a:r>
              <a:rPr lang="en-US" dirty="0" smtClean="0"/>
              <a:t>Well, the subject is clear, and software requirements are too. Let us now see our organization in time.</a:t>
            </a:r>
            <a:endParaRPr lang="fr-FR" dirty="0"/>
          </a:p>
        </p:txBody>
      </p:sp>
      <p:sp>
        <p:nvSpPr>
          <p:cNvPr id="4" name="Espace réservé du numéro de diapositive 3"/>
          <p:cNvSpPr>
            <a:spLocks noGrp="1"/>
          </p:cNvSpPr>
          <p:nvPr>
            <p:ph type="sldNum" sz="quarter" idx="10"/>
          </p:nvPr>
        </p:nvSpPr>
        <p:spPr/>
        <p:txBody>
          <a:bodyPr/>
          <a:lstStyle/>
          <a:p>
            <a:fld id="{4591B0C5-0830-4071-9532-C38F6D3FACB2}" type="slidenum">
              <a:rPr lang="fr-FR" smtClean="0"/>
              <a:t>8</a:t>
            </a:fld>
            <a:endParaRPr lang="fr-FR"/>
          </a:p>
        </p:txBody>
      </p:sp>
    </p:spTree>
    <p:extLst>
      <p:ext uri="{BB962C8B-B14F-4D97-AF65-F5344CB8AC3E}">
        <p14:creationId xmlns:p14="http://schemas.microsoft.com/office/powerpoint/2010/main" val="696828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The Gantt chart presented above is only a tool and overviews of our organization. We're spread spots and have thus set some deadline intermediary.</a:t>
            </a:r>
          </a:p>
          <a:p>
            <a:endParaRPr lang="en-US" dirty="0" smtClean="0"/>
          </a:p>
          <a:p>
            <a:r>
              <a:rPr lang="en-US" dirty="0" smtClean="0"/>
              <a:t>[...]</a:t>
            </a:r>
          </a:p>
          <a:p>
            <a:endParaRPr lang="en-US" dirty="0" smtClean="0"/>
          </a:p>
          <a:p>
            <a:r>
              <a:rPr lang="en-US" dirty="0" smtClean="0"/>
              <a:t>Of course this is the only one provisional schedule, it is obvious that it can not be observed to the letter. This is explained by the fact that we tried we organized in providing for the risks but can not however foresee everything. Besides, what are the risks?</a:t>
            </a:r>
            <a:endParaRPr lang="fr-FR" dirty="0"/>
          </a:p>
        </p:txBody>
      </p:sp>
      <p:sp>
        <p:nvSpPr>
          <p:cNvPr id="4" name="Espace réservé du numéro de diapositive 3"/>
          <p:cNvSpPr>
            <a:spLocks noGrp="1"/>
          </p:cNvSpPr>
          <p:nvPr>
            <p:ph type="sldNum" sz="quarter" idx="10"/>
          </p:nvPr>
        </p:nvSpPr>
        <p:spPr/>
        <p:txBody>
          <a:bodyPr/>
          <a:lstStyle/>
          <a:p>
            <a:fld id="{4591B0C5-0830-4071-9532-C38F6D3FACB2}" type="slidenum">
              <a:rPr lang="fr-FR" smtClean="0"/>
              <a:t>9</a:t>
            </a:fld>
            <a:endParaRPr lang="fr-FR"/>
          </a:p>
        </p:txBody>
      </p:sp>
    </p:spTree>
    <p:extLst>
      <p:ext uri="{BB962C8B-B14F-4D97-AF65-F5344CB8AC3E}">
        <p14:creationId xmlns:p14="http://schemas.microsoft.com/office/powerpoint/2010/main" val="3721735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t>
            </a:r>
          </a:p>
          <a:p>
            <a:endParaRPr lang="en-US" dirty="0" smtClean="0"/>
          </a:p>
          <a:p>
            <a:r>
              <a:rPr lang="en-US" dirty="0" smtClean="0"/>
              <a:t>We have presented a certain amount of risks that we anticipated and analyzed, and thus we have found some few</a:t>
            </a:r>
            <a:r>
              <a:rPr lang="en-US" baseline="0" dirty="0" smtClean="0"/>
              <a:t> </a:t>
            </a:r>
            <a:r>
              <a:rPr lang="en-US" dirty="0" smtClean="0"/>
              <a:t>solutions.</a:t>
            </a:r>
            <a:endParaRPr lang="fr-FR" dirty="0" smtClean="0"/>
          </a:p>
        </p:txBody>
      </p:sp>
      <p:sp>
        <p:nvSpPr>
          <p:cNvPr id="4" name="Espace réservé du numéro de diapositive 3"/>
          <p:cNvSpPr>
            <a:spLocks noGrp="1"/>
          </p:cNvSpPr>
          <p:nvPr>
            <p:ph type="sldNum" sz="quarter" idx="10"/>
          </p:nvPr>
        </p:nvSpPr>
        <p:spPr/>
        <p:txBody>
          <a:bodyPr/>
          <a:lstStyle/>
          <a:p>
            <a:fld id="{4591B0C5-0830-4071-9532-C38F6D3FACB2}" type="slidenum">
              <a:rPr lang="fr-FR" smtClean="0"/>
              <a:t>10</a:t>
            </a:fld>
            <a:endParaRPr lang="fr-FR"/>
          </a:p>
        </p:txBody>
      </p:sp>
    </p:spTree>
    <p:extLst>
      <p:ext uri="{BB962C8B-B14F-4D97-AF65-F5344CB8AC3E}">
        <p14:creationId xmlns:p14="http://schemas.microsoft.com/office/powerpoint/2010/main" val="3508688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AC2F450-EA90-4DF9-835C-1781C18C8735}" type="datetimeFigureOut">
              <a:rPr lang="fr-FR" smtClean="0"/>
              <a:t>14/12/2015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4AC73F8-3F41-46E5-A24D-FECCAC78E32A}" type="slidenum">
              <a:rPr lang="fr-FR" smtClean="0"/>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C2F450-EA90-4DF9-835C-1781C18C8735}" type="datetimeFigureOut">
              <a:rPr lang="fr-FR" smtClean="0"/>
              <a:t>14/12/2015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4AC73F8-3F41-46E5-A24D-FECCAC78E32A}" type="slidenum">
              <a:rPr lang="fr-FR" smtClean="0"/>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C2F450-EA90-4DF9-835C-1781C18C8735}" type="datetimeFigureOut">
              <a:rPr lang="fr-FR" smtClean="0"/>
              <a:t>14/12/2015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4AC73F8-3F41-46E5-A24D-FECCAC78E32A}" type="slidenum">
              <a:rPr lang="fr-FR" smtClean="0"/>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C2F450-EA90-4DF9-835C-1781C18C8735}" type="datetimeFigureOut">
              <a:rPr lang="fr-FR" smtClean="0"/>
              <a:t>14/12/2015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4AC73F8-3F41-46E5-A24D-FECCAC78E32A}" type="slidenum">
              <a:rPr lang="fr-FR" smtClean="0"/>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AC2F450-EA90-4DF9-835C-1781C18C8735}" type="datetimeFigureOut">
              <a:rPr lang="fr-FR" smtClean="0"/>
              <a:t>14/12/2015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4AC73F8-3F41-46E5-A24D-FECCAC78E32A}" type="slidenum">
              <a:rPr lang="fr-FR" smtClean="0"/>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AC2F450-EA90-4DF9-835C-1781C18C8735}" type="datetimeFigureOut">
              <a:rPr lang="fr-FR" smtClean="0"/>
              <a:t>14/12/2015</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4AC73F8-3F41-46E5-A24D-FECCAC78E32A}" type="slidenum">
              <a:rPr lang="fr-FR" smtClean="0"/>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AC2F450-EA90-4DF9-835C-1781C18C8735}" type="datetimeFigureOut">
              <a:rPr lang="fr-FR" smtClean="0"/>
              <a:t>14/12/2015</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F4AC73F8-3F41-46E5-A24D-FECCAC78E32A}" type="slidenum">
              <a:rPr lang="fr-FR" smtClean="0"/>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5AC2F450-EA90-4DF9-835C-1781C18C8735}" type="datetimeFigureOut">
              <a:rPr lang="fr-FR" smtClean="0"/>
              <a:t>14/12/2015</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F4AC73F8-3F41-46E5-A24D-FECCAC78E32A}" type="slidenum">
              <a:rPr lang="fr-FR" smtClean="0"/>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AC2F450-EA90-4DF9-835C-1781C18C8735}" type="datetimeFigureOut">
              <a:rPr lang="fr-FR" smtClean="0"/>
              <a:t>14/12/2015</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F4AC73F8-3F41-46E5-A24D-FECCAC78E32A}" type="slidenum">
              <a:rPr lang="fr-FR" smtClean="0"/>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AC2F450-EA90-4DF9-835C-1781C18C8735}" type="datetimeFigureOut">
              <a:rPr lang="fr-FR" smtClean="0"/>
              <a:t>14/12/2015</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4AC73F8-3F41-46E5-A24D-FECCAC78E32A}" type="slidenum">
              <a:rPr lang="fr-FR" smtClean="0"/>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AC2F450-EA90-4DF9-835C-1781C18C8735}" type="datetimeFigureOut">
              <a:rPr lang="fr-FR" smtClean="0"/>
              <a:t>14/12/2015</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4AC73F8-3F41-46E5-A24D-FECCAC78E32A}" type="slidenum">
              <a:rPr lang="fr-FR" smtClean="0"/>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2F450-EA90-4DF9-835C-1781C18C8735}" type="datetimeFigureOut">
              <a:rPr lang="fr-FR" smtClean="0"/>
              <a:t>14/12/2015</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C73F8-3F41-46E5-A24D-FECCAC78E32A}" type="slidenum">
              <a:rPr lang="fr-FR" smtClean="0"/>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1520" y="2708920"/>
            <a:ext cx="8424936" cy="1470025"/>
          </a:xfrm>
        </p:spPr>
        <p:txBody>
          <a:bodyPr>
            <a:normAutofit/>
          </a:bodyPr>
          <a:lstStyle/>
          <a:p>
            <a:r>
              <a:rPr lang="fr-FR" b="1" u="sng"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Point Cloud Segmentation :</a:t>
            </a:r>
            <a:br>
              <a:rPr lang="fr-FR" b="1" u="sng"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br>
            <a:r>
              <a:rPr lang="fr-FR" b="1" u="sng"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Plugin </a:t>
            </a:r>
            <a:r>
              <a:rPr lang="fr-FR" b="1" u="sng" dirty="0" err="1"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development</a:t>
            </a:r>
            <a:endParaRPr lang="fr-FR" b="1"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ous-titre 2"/>
          <p:cNvSpPr>
            <a:spLocks noGrp="1"/>
          </p:cNvSpPr>
          <p:nvPr>
            <p:ph type="subTitle" idx="1"/>
          </p:nvPr>
        </p:nvSpPr>
        <p:spPr>
          <a:xfrm>
            <a:off x="179512" y="4293096"/>
            <a:ext cx="8784976" cy="1008112"/>
          </a:xfrm>
        </p:spPr>
        <p:txBody>
          <a:bodyPr>
            <a:normAutofit/>
          </a:bodyPr>
          <a:lstStyle/>
          <a:p>
            <a:r>
              <a:rPr lang="fr-FR" sz="2400" dirty="0" smtClean="0"/>
              <a:t>LEFEVRE Henry – M2 Mia parcours GICAO</a:t>
            </a:r>
          </a:p>
          <a:p>
            <a:r>
              <a:rPr lang="fr-FR" sz="2400" dirty="0" smtClean="0"/>
              <a:t>SEGURET Aymeric  – M2 Mia parcours GICAO</a:t>
            </a:r>
            <a:endParaRPr lang="fr-FR" sz="2400" dirty="0"/>
          </a:p>
        </p:txBody>
      </p:sp>
      <p:pic>
        <p:nvPicPr>
          <p:cNvPr id="1026" name="Picture 2" descr="https://lear.inrialpes.fr/people/pweinzae/image/logo_ufrimag"/>
          <p:cNvPicPr>
            <a:picLocks noChangeAspect="1" noChangeArrowheads="1"/>
          </p:cNvPicPr>
          <p:nvPr/>
        </p:nvPicPr>
        <p:blipFill>
          <a:blip r:embed="rId2" cstate="print"/>
          <a:srcRect/>
          <a:stretch>
            <a:fillRect/>
          </a:stretch>
        </p:blipFill>
        <p:spPr bwMode="auto">
          <a:xfrm>
            <a:off x="2373163" y="5461222"/>
            <a:ext cx="1080120" cy="1245497"/>
          </a:xfrm>
          <a:prstGeom prst="rect">
            <a:avLst/>
          </a:prstGeom>
          <a:noFill/>
        </p:spPr>
      </p:pic>
      <p:pic>
        <p:nvPicPr>
          <p:cNvPr id="1028" name="Picture 4" descr="http://ufrima.imag.fr/IMG/jpg/LOGO_IM2AG_UJF.jpg"/>
          <p:cNvPicPr>
            <a:picLocks noChangeAspect="1" noChangeArrowheads="1"/>
          </p:cNvPicPr>
          <p:nvPr/>
        </p:nvPicPr>
        <p:blipFill>
          <a:blip r:embed="rId3" cstate="print"/>
          <a:srcRect/>
          <a:stretch>
            <a:fillRect/>
          </a:stretch>
        </p:blipFill>
        <p:spPr bwMode="auto">
          <a:xfrm>
            <a:off x="0" y="116632"/>
            <a:ext cx="9036496" cy="2311457"/>
          </a:xfrm>
          <a:prstGeom prst="rect">
            <a:avLst/>
          </a:prstGeom>
          <a:noFill/>
        </p:spPr>
      </p:pic>
      <p:pic>
        <p:nvPicPr>
          <p:cNvPr id="4" name="Picture 2" descr="logo Inr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5461223"/>
            <a:ext cx="2693453" cy="9701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err="1" smtClean="0">
                <a:solidFill>
                  <a:srgbClr val="0070C0"/>
                </a:solidFill>
                <a:latin typeface="Times New Roman" pitchFamily="18" charset="0"/>
                <a:cs typeface="Times New Roman" pitchFamily="18" charset="0"/>
              </a:rPr>
              <a:t>Risks</a:t>
            </a:r>
            <a:endParaRPr lang="fr-FR" dirty="0"/>
          </a:p>
        </p:txBody>
      </p:sp>
      <p:sp>
        <p:nvSpPr>
          <p:cNvPr id="3" name="Espace réservé du contenu 2"/>
          <p:cNvSpPr>
            <a:spLocks noGrp="1"/>
          </p:cNvSpPr>
          <p:nvPr>
            <p:ph idx="1"/>
          </p:nvPr>
        </p:nvSpPr>
        <p:spPr/>
        <p:txBody>
          <a:bodyPr/>
          <a:lstStyle/>
          <a:p>
            <a:pPr marL="0" indent="0" algn="just">
              <a:spcBef>
                <a:spcPts val="0"/>
              </a:spcBef>
              <a:buNone/>
            </a:pPr>
            <a:r>
              <a:rPr lang="fr-FR" dirty="0" err="1" smtClean="0"/>
              <a:t>We</a:t>
            </a:r>
            <a:r>
              <a:rPr lang="fr-FR" dirty="0" smtClean="0"/>
              <a:t> are n</a:t>
            </a:r>
            <a:r>
              <a:rPr lang="fr-FR" dirty="0" smtClean="0"/>
              <a:t>ot </a:t>
            </a:r>
            <a:r>
              <a:rPr lang="fr-FR" dirty="0" err="1" smtClean="0"/>
              <a:t>admin</a:t>
            </a:r>
            <a:r>
              <a:rPr lang="fr-FR" dirty="0" smtClean="0"/>
              <a:t> on network</a:t>
            </a:r>
          </a:p>
          <a:p>
            <a:pPr marL="0" indent="0" algn="just">
              <a:spcBef>
                <a:spcPts val="0"/>
              </a:spcBef>
              <a:buNone/>
            </a:pPr>
            <a:endParaRPr lang="fr-FR" dirty="0"/>
          </a:p>
          <a:p>
            <a:pPr marL="0" indent="0" algn="just">
              <a:spcBef>
                <a:spcPts val="0"/>
              </a:spcBef>
              <a:buNone/>
            </a:pPr>
            <a:r>
              <a:rPr lang="fr-FR" dirty="0" smtClean="0"/>
              <a:t>Size of the Data (3,5 GB</a:t>
            </a:r>
            <a:r>
              <a:rPr lang="fr-FR" dirty="0" smtClean="0"/>
              <a:t>)</a:t>
            </a:r>
            <a:endParaRPr lang="fr-FR" dirty="0" smtClean="0"/>
          </a:p>
          <a:p>
            <a:pPr marL="0" indent="0" algn="just">
              <a:spcBef>
                <a:spcPts val="0"/>
              </a:spcBef>
              <a:buNone/>
            </a:pPr>
            <a:endParaRPr lang="fr-FR" dirty="0"/>
          </a:p>
          <a:p>
            <a:pPr marL="0" indent="0" algn="just">
              <a:spcBef>
                <a:spcPts val="0"/>
              </a:spcBef>
              <a:buNone/>
            </a:pPr>
            <a:r>
              <a:rPr lang="fr-FR" dirty="0"/>
              <a:t>Shape </a:t>
            </a:r>
            <a:r>
              <a:rPr lang="fr-FR" dirty="0" smtClean="0"/>
              <a:t>recognition : </a:t>
            </a:r>
            <a:r>
              <a:rPr lang="fr-FR" dirty="0" err="1" smtClean="0"/>
              <a:t>thesis</a:t>
            </a:r>
            <a:r>
              <a:rPr lang="fr-FR" dirty="0" smtClean="0"/>
              <a:t> &amp; </a:t>
            </a:r>
            <a:r>
              <a:rPr lang="fr-FR" dirty="0" err="1" smtClean="0"/>
              <a:t>search</a:t>
            </a:r>
            <a:endParaRPr lang="fr-FR" dirty="0" smtClean="0"/>
          </a:p>
          <a:p>
            <a:pPr marL="0" indent="0" algn="just">
              <a:spcBef>
                <a:spcPts val="0"/>
              </a:spcBef>
              <a:buNone/>
            </a:pPr>
            <a:endParaRPr lang="fr-FR" dirty="0" smtClean="0"/>
          </a:p>
          <a:p>
            <a:pPr marL="0" indent="0" algn="just">
              <a:spcBef>
                <a:spcPts val="0"/>
              </a:spcBef>
              <a:buNone/>
            </a:pPr>
            <a:r>
              <a:rPr lang="fr-FR" dirty="0" smtClean="0"/>
              <a:t>No optimal </a:t>
            </a:r>
            <a:r>
              <a:rPr lang="fr-FR" dirty="0" err="1" smtClean="0"/>
              <a:t>algorithms</a:t>
            </a:r>
            <a:r>
              <a:rPr lang="fr-FR" dirty="0" smtClean="0"/>
              <a:t>/solution</a:t>
            </a:r>
            <a:endParaRPr lang="fr-FR" dirty="0"/>
          </a:p>
          <a:p>
            <a:pPr marL="0" indent="0" algn="just">
              <a:spcBef>
                <a:spcPts val="0"/>
              </a:spcBef>
              <a:buNone/>
            </a:pPr>
            <a:endParaRPr lang="fr-FR" dirty="0"/>
          </a:p>
          <a:p>
            <a:pPr marL="0" indent="0" algn="just">
              <a:spcBef>
                <a:spcPts val="0"/>
              </a:spcBef>
              <a:buNone/>
            </a:pPr>
            <a:r>
              <a:rPr lang="fr-FR" dirty="0" err="1"/>
              <a:t>Work</a:t>
            </a:r>
            <a:r>
              <a:rPr lang="fr-FR" dirty="0"/>
              <a:t> </a:t>
            </a:r>
            <a:r>
              <a:rPr lang="fr-FR" dirty="0" err="1" smtClean="0"/>
              <a:t>overload</a:t>
            </a:r>
            <a:endParaRPr lang="fr-FR" dirty="0" smtClean="0"/>
          </a:p>
          <a:p>
            <a:pPr marL="0" indent="0" algn="just">
              <a:spcBef>
                <a:spcPts val="0"/>
              </a:spcBef>
              <a:buNone/>
            </a:pPr>
            <a:endParaRPr lang="fr-FR" dirty="0"/>
          </a:p>
        </p:txBody>
      </p:sp>
      <p:pic>
        <p:nvPicPr>
          <p:cNvPr id="5122" name="Picture 2" descr="http://m.c.lnkd.licdn.com/mpr/mpr/p/4/005/086/00c/1d1d20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811" y="4857724"/>
            <a:ext cx="2957801" cy="2000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3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err="1" smtClean="0">
                <a:solidFill>
                  <a:srgbClr val="0070C0"/>
                </a:solidFill>
                <a:latin typeface="Times New Roman" pitchFamily="18" charset="0"/>
                <a:cs typeface="Times New Roman" pitchFamily="18" charset="0"/>
              </a:rPr>
              <a:t>Responses</a:t>
            </a:r>
            <a:r>
              <a:rPr lang="fr-FR" b="1" u="sng" dirty="0" smtClean="0">
                <a:solidFill>
                  <a:srgbClr val="0070C0"/>
                </a:solidFill>
                <a:latin typeface="Times New Roman" pitchFamily="18" charset="0"/>
                <a:cs typeface="Times New Roman" pitchFamily="18" charset="0"/>
              </a:rPr>
              <a:t> to </a:t>
            </a:r>
            <a:r>
              <a:rPr lang="fr-FR" b="1" u="sng" dirty="0" err="1" smtClean="0">
                <a:solidFill>
                  <a:srgbClr val="0070C0"/>
                </a:solidFill>
                <a:latin typeface="Times New Roman" pitchFamily="18" charset="0"/>
                <a:cs typeface="Times New Roman" pitchFamily="18" charset="0"/>
              </a:rPr>
              <a:t>risks</a:t>
            </a:r>
            <a:endParaRPr lang="fr-FR" dirty="0"/>
          </a:p>
        </p:txBody>
      </p:sp>
      <p:sp>
        <p:nvSpPr>
          <p:cNvPr id="3" name="Espace réservé du contenu 2"/>
          <p:cNvSpPr>
            <a:spLocks noGrp="1"/>
          </p:cNvSpPr>
          <p:nvPr>
            <p:ph idx="1"/>
          </p:nvPr>
        </p:nvSpPr>
        <p:spPr>
          <a:xfrm>
            <a:off x="539552" y="1988840"/>
            <a:ext cx="8229600" cy="4525963"/>
          </a:xfrm>
        </p:spPr>
        <p:txBody>
          <a:bodyPr/>
          <a:lstStyle/>
          <a:p>
            <a:pPr marL="0" indent="0" algn="just">
              <a:spcBef>
                <a:spcPts val="0"/>
              </a:spcBef>
              <a:buNone/>
            </a:pPr>
            <a:r>
              <a:rPr lang="fr-FR" dirty="0" err="1" smtClean="0"/>
              <a:t>Work</a:t>
            </a:r>
            <a:r>
              <a:rPr lang="fr-FR" dirty="0" smtClean="0"/>
              <a:t> on </a:t>
            </a:r>
            <a:r>
              <a:rPr lang="fr-FR" dirty="0" err="1" smtClean="0"/>
              <a:t>personnal</a:t>
            </a:r>
            <a:r>
              <a:rPr lang="fr-FR" dirty="0" smtClean="0"/>
              <a:t> </a:t>
            </a:r>
            <a:r>
              <a:rPr lang="fr-FR" dirty="0" smtClean="0"/>
              <a:t>computer</a:t>
            </a:r>
            <a:endParaRPr lang="fr-FR" dirty="0" smtClean="0"/>
          </a:p>
          <a:p>
            <a:pPr marL="0" indent="0" algn="just">
              <a:spcBef>
                <a:spcPts val="0"/>
              </a:spcBef>
              <a:buNone/>
            </a:pPr>
            <a:endParaRPr lang="fr-FR" dirty="0"/>
          </a:p>
          <a:p>
            <a:pPr marL="0" indent="0" algn="just">
              <a:spcBef>
                <a:spcPts val="0"/>
              </a:spcBef>
              <a:buNone/>
            </a:pPr>
            <a:r>
              <a:rPr lang="fr-FR" dirty="0" err="1" smtClean="0"/>
              <a:t>Many</a:t>
            </a:r>
            <a:r>
              <a:rPr lang="fr-FR" dirty="0" smtClean="0"/>
              <a:t> </a:t>
            </a:r>
            <a:r>
              <a:rPr lang="fr-FR" dirty="0" err="1" smtClean="0"/>
              <a:t>algorithm</a:t>
            </a:r>
            <a:r>
              <a:rPr lang="fr-FR" dirty="0" smtClean="0"/>
              <a:t> to </a:t>
            </a:r>
            <a:r>
              <a:rPr lang="fr-FR" dirty="0" err="1" smtClean="0"/>
              <a:t>try</a:t>
            </a:r>
            <a:endParaRPr lang="fr-FR" dirty="0" smtClean="0"/>
          </a:p>
          <a:p>
            <a:pPr marL="0" indent="0" algn="just">
              <a:spcBef>
                <a:spcPts val="0"/>
              </a:spcBef>
              <a:buNone/>
            </a:pPr>
            <a:endParaRPr lang="fr-FR" dirty="0" smtClean="0"/>
          </a:p>
          <a:p>
            <a:pPr marL="0" indent="0" algn="just">
              <a:spcBef>
                <a:spcPts val="0"/>
              </a:spcBef>
              <a:buNone/>
            </a:pPr>
            <a:r>
              <a:rPr lang="fr-FR" dirty="0" err="1" smtClean="0"/>
              <a:t>Many</a:t>
            </a:r>
            <a:r>
              <a:rPr lang="fr-FR" dirty="0" smtClean="0"/>
              <a:t> </a:t>
            </a:r>
            <a:r>
              <a:rPr lang="fr-FR" dirty="0" err="1" smtClean="0"/>
              <a:t>papers</a:t>
            </a:r>
            <a:r>
              <a:rPr lang="fr-FR" dirty="0" smtClean="0"/>
              <a:t> on </a:t>
            </a:r>
            <a:r>
              <a:rPr lang="fr-FR" dirty="0" err="1" smtClean="0"/>
              <a:t>subject</a:t>
            </a:r>
            <a:endParaRPr lang="fr-FR" dirty="0" smtClean="0"/>
          </a:p>
          <a:p>
            <a:pPr marL="0" indent="0" algn="just">
              <a:spcBef>
                <a:spcPts val="0"/>
              </a:spcBef>
              <a:buNone/>
            </a:pPr>
            <a:endParaRPr lang="fr-FR" dirty="0"/>
          </a:p>
          <a:p>
            <a:pPr marL="0" indent="0" algn="just">
              <a:spcBef>
                <a:spcPts val="0"/>
              </a:spcBef>
              <a:buNone/>
            </a:pPr>
            <a:r>
              <a:rPr lang="fr-FR" dirty="0" smtClean="0"/>
              <a:t>A good </a:t>
            </a:r>
            <a:r>
              <a:rPr lang="fr-FR" dirty="0" smtClean="0"/>
              <a:t>organisation</a:t>
            </a:r>
            <a:endParaRPr lang="fr-FR" dirty="0"/>
          </a:p>
          <a:p>
            <a:pPr marL="0" indent="0" algn="just">
              <a:spcBef>
                <a:spcPts val="0"/>
              </a:spcBef>
              <a:buNone/>
            </a:pPr>
            <a:endParaRPr lang="fr-FR" dirty="0"/>
          </a:p>
        </p:txBody>
      </p:sp>
    </p:spTree>
    <p:extLst>
      <p:ext uri="{BB962C8B-B14F-4D97-AF65-F5344CB8AC3E}">
        <p14:creationId xmlns:p14="http://schemas.microsoft.com/office/powerpoint/2010/main" val="357298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err="1" smtClean="0">
                <a:solidFill>
                  <a:srgbClr val="0070C0"/>
                </a:solidFill>
                <a:latin typeface="Times New Roman" pitchFamily="18" charset="0"/>
                <a:cs typeface="Times New Roman" pitchFamily="18" charset="0"/>
              </a:rPr>
              <a:t>Results</a:t>
            </a:r>
            <a:r>
              <a:rPr lang="fr-FR" b="1" u="sng" dirty="0" smtClean="0">
                <a:solidFill>
                  <a:srgbClr val="0070C0"/>
                </a:solidFill>
                <a:latin typeface="Times New Roman" pitchFamily="18" charset="0"/>
                <a:cs typeface="Times New Roman" pitchFamily="18" charset="0"/>
              </a:rPr>
              <a:t> // </a:t>
            </a:r>
            <a:r>
              <a:rPr lang="fr-FR" b="1" u="sng" dirty="0" err="1" smtClean="0">
                <a:solidFill>
                  <a:srgbClr val="0070C0"/>
                </a:solidFill>
                <a:latin typeface="Times New Roman" pitchFamily="18" charset="0"/>
                <a:cs typeface="Times New Roman" pitchFamily="18" charset="0"/>
              </a:rPr>
              <a:t>Statement</a:t>
            </a:r>
            <a:r>
              <a:rPr lang="fr-FR" b="1" u="sng" dirty="0" smtClean="0">
                <a:solidFill>
                  <a:srgbClr val="0070C0"/>
                </a:solidFill>
                <a:latin typeface="Times New Roman" pitchFamily="18" charset="0"/>
                <a:cs typeface="Times New Roman" pitchFamily="18" charset="0"/>
              </a:rPr>
              <a:t> of </a:t>
            </a:r>
            <a:r>
              <a:rPr lang="fr-FR" b="1" u="sng" dirty="0" err="1" smtClean="0">
                <a:solidFill>
                  <a:srgbClr val="0070C0"/>
                </a:solidFill>
                <a:latin typeface="Times New Roman" pitchFamily="18" charset="0"/>
                <a:cs typeface="Times New Roman" pitchFamily="18" charset="0"/>
              </a:rPr>
              <a:t>accounts</a:t>
            </a:r>
            <a:endParaRPr lang="fr-FR" dirty="0"/>
          </a:p>
        </p:txBody>
      </p:sp>
      <p:sp>
        <p:nvSpPr>
          <p:cNvPr id="3" name="Espace réservé du contenu 2"/>
          <p:cNvSpPr>
            <a:spLocks noGrp="1"/>
          </p:cNvSpPr>
          <p:nvPr>
            <p:ph idx="1"/>
          </p:nvPr>
        </p:nvSpPr>
        <p:spPr/>
        <p:txBody>
          <a:bodyPr/>
          <a:lstStyle/>
          <a:p>
            <a:pPr marL="0" indent="0" algn="just">
              <a:spcBef>
                <a:spcPts val="0"/>
              </a:spcBef>
              <a:buNone/>
            </a:pPr>
            <a:r>
              <a:rPr lang="fr-FR" dirty="0" smtClean="0"/>
              <a:t>Installation of CloudCompare on the </a:t>
            </a:r>
            <a:r>
              <a:rPr lang="fr-FR" dirty="0" smtClean="0"/>
              <a:t>network</a:t>
            </a:r>
            <a:endParaRPr lang="fr-FR" dirty="0" smtClean="0"/>
          </a:p>
          <a:p>
            <a:pPr marL="0" indent="0" algn="just">
              <a:spcBef>
                <a:spcPts val="0"/>
              </a:spcBef>
              <a:buNone/>
            </a:pPr>
            <a:endParaRPr lang="fr-FR" dirty="0"/>
          </a:p>
          <a:p>
            <a:pPr marL="0" indent="0" algn="just">
              <a:spcBef>
                <a:spcPts val="0"/>
              </a:spcBef>
              <a:buNone/>
            </a:pPr>
            <a:r>
              <a:rPr lang="fr-FR" dirty="0" err="1" smtClean="0"/>
              <a:t>Subject</a:t>
            </a:r>
            <a:r>
              <a:rPr lang="fr-FR" dirty="0" smtClean="0"/>
              <a:t> </a:t>
            </a:r>
            <a:r>
              <a:rPr lang="fr-FR" dirty="0" err="1" smtClean="0"/>
              <a:t>comprehension</a:t>
            </a:r>
            <a:endParaRPr lang="fr-FR" dirty="0" smtClean="0"/>
          </a:p>
          <a:p>
            <a:pPr marL="0" indent="0" algn="just">
              <a:spcBef>
                <a:spcPts val="0"/>
              </a:spcBef>
              <a:buNone/>
            </a:pPr>
            <a:endParaRPr lang="fr-FR" dirty="0"/>
          </a:p>
          <a:p>
            <a:pPr marL="0" indent="0" algn="just">
              <a:spcBef>
                <a:spcPts val="0"/>
              </a:spcBef>
              <a:buNone/>
            </a:pPr>
            <a:r>
              <a:rPr lang="fr-FR" dirty="0" smtClean="0"/>
              <a:t>Data and software </a:t>
            </a:r>
            <a:r>
              <a:rPr lang="fr-FR" dirty="0" smtClean="0"/>
              <a:t>handling</a:t>
            </a:r>
            <a:endParaRPr lang="fr-FR" dirty="0" smtClean="0"/>
          </a:p>
          <a:p>
            <a:pPr marL="0" indent="0" algn="just">
              <a:spcBef>
                <a:spcPts val="0"/>
              </a:spcBef>
              <a:buNone/>
            </a:pPr>
            <a:endParaRPr lang="fr-FR" dirty="0"/>
          </a:p>
          <a:p>
            <a:pPr marL="0" indent="0" algn="just">
              <a:spcBef>
                <a:spcPts val="0"/>
              </a:spcBef>
              <a:buNone/>
            </a:pPr>
            <a:r>
              <a:rPr lang="fr-FR" dirty="0" smtClean="0"/>
              <a:t>Long-</a:t>
            </a:r>
            <a:r>
              <a:rPr lang="fr-FR" dirty="0" err="1" smtClean="0"/>
              <a:t>term</a:t>
            </a:r>
            <a:r>
              <a:rPr lang="fr-FR" dirty="0" smtClean="0"/>
              <a:t> </a:t>
            </a:r>
            <a:r>
              <a:rPr lang="fr-FR" dirty="0" err="1" smtClean="0"/>
              <a:t>organization</a:t>
            </a:r>
            <a:endParaRPr lang="fr-FR" dirty="0" smtClean="0"/>
          </a:p>
          <a:p>
            <a:pPr marL="0" indent="0" algn="just">
              <a:spcBef>
                <a:spcPts val="0"/>
              </a:spcBef>
              <a:buNone/>
            </a:pPr>
            <a:endParaRPr lang="fr-FR" dirty="0"/>
          </a:p>
        </p:txBody>
      </p:sp>
      <p:sp>
        <p:nvSpPr>
          <p:cNvPr id="4" name="AutoShape 2" descr="https://www.newsassurancespro.com/wp-content/uploads/2011/05/Graph-red-ris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https://www.newsassurancespro.com/wp-content/uploads/2011/05/Graph-red-rise.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175" name="Picture 7" descr="http://cardeaconcept.re/wp-content/uploads/2015/06/bonhomme-escali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139604"/>
            <a:ext cx="385192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6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solidFill>
                  <a:srgbClr val="0070C0"/>
                </a:solidFill>
                <a:latin typeface="Times New Roman" pitchFamily="18" charset="0"/>
                <a:cs typeface="Times New Roman" pitchFamily="18" charset="0"/>
              </a:rPr>
              <a:t>Conclusion and Questions</a:t>
            </a:r>
            <a:endParaRPr lang="fr-FR" b="1" u="sng" dirty="0">
              <a:solidFill>
                <a:srgbClr val="0070C0"/>
              </a:solidFill>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a:bodyPr>
          <a:lstStyle/>
          <a:p>
            <a:pPr marL="0" indent="0" algn="just">
              <a:spcBef>
                <a:spcPts val="0"/>
              </a:spcBef>
              <a:buNone/>
            </a:pPr>
            <a:endParaRPr lang="en-US" dirty="0" smtClean="0"/>
          </a:p>
          <a:p>
            <a:pPr marL="0" indent="0" algn="just">
              <a:spcBef>
                <a:spcPts val="0"/>
              </a:spcBef>
              <a:buNone/>
            </a:pPr>
            <a:r>
              <a:rPr lang="en-US" dirty="0" smtClean="0"/>
              <a:t>Still </a:t>
            </a:r>
            <a:r>
              <a:rPr lang="en-US" dirty="0"/>
              <a:t>a lot of </a:t>
            </a:r>
            <a:r>
              <a:rPr lang="en-US" dirty="0" smtClean="0"/>
              <a:t>work</a:t>
            </a:r>
            <a:endParaRPr lang="en-US" dirty="0" smtClean="0"/>
          </a:p>
          <a:p>
            <a:pPr marL="0" indent="0" algn="just">
              <a:spcBef>
                <a:spcPts val="0"/>
              </a:spcBef>
              <a:buNone/>
            </a:pPr>
            <a:endParaRPr lang="en-US" dirty="0"/>
          </a:p>
          <a:p>
            <a:pPr marL="0" indent="0" algn="just">
              <a:spcBef>
                <a:spcPts val="0"/>
              </a:spcBef>
              <a:buNone/>
            </a:pPr>
            <a:r>
              <a:rPr lang="en-US" dirty="0" smtClean="0"/>
              <a:t>Many c</a:t>
            </a:r>
            <a:r>
              <a:rPr lang="en-US" dirty="0" smtClean="0"/>
              <a:t>ode line </a:t>
            </a:r>
            <a:r>
              <a:rPr lang="en-US" dirty="0" smtClean="0"/>
              <a:t>to </a:t>
            </a:r>
            <a:r>
              <a:rPr lang="en-US" dirty="0" smtClean="0"/>
              <a:t>write and test</a:t>
            </a:r>
          </a:p>
          <a:p>
            <a:pPr marL="0" indent="0" algn="just">
              <a:spcBef>
                <a:spcPts val="0"/>
              </a:spcBef>
              <a:buNone/>
            </a:pPr>
            <a:endParaRPr lang="en-US" dirty="0" smtClean="0"/>
          </a:p>
          <a:p>
            <a:pPr marL="0" indent="0" algn="just">
              <a:spcBef>
                <a:spcPts val="0"/>
              </a:spcBef>
              <a:buNone/>
            </a:pPr>
            <a:endParaRPr lang="en-US" dirty="0"/>
          </a:p>
          <a:p>
            <a:pPr marL="0" indent="0" algn="just">
              <a:spcBef>
                <a:spcPts val="0"/>
              </a:spcBef>
              <a:buNone/>
            </a:pPr>
            <a:endParaRPr lang="en-US" dirty="0" smtClean="0"/>
          </a:p>
          <a:p>
            <a:pPr marL="0" indent="0" algn="just">
              <a:spcBef>
                <a:spcPts val="0"/>
              </a:spcBef>
              <a:buNone/>
            </a:pPr>
            <a:r>
              <a:rPr lang="en-US" dirty="0"/>
              <a:t>	</a:t>
            </a:r>
            <a:r>
              <a:rPr lang="en-US" dirty="0" smtClean="0"/>
              <a:t>Any questions ?</a:t>
            </a:r>
            <a:endParaRPr lang="fr-FR" dirty="0" smtClean="0"/>
          </a:p>
        </p:txBody>
      </p:sp>
      <p:pic>
        <p:nvPicPr>
          <p:cNvPr id="1026" name="Picture 2" descr="http://www.mag-conception.fr/upload/news/z-bonhomme-interrogation-20150114-132511-525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365104"/>
            <a:ext cx="2388890" cy="2388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solidFill>
                  <a:srgbClr val="0070C0"/>
                </a:solidFill>
                <a:latin typeface="Times New Roman" pitchFamily="18" charset="0"/>
                <a:cs typeface="Times New Roman" pitchFamily="18" charset="0"/>
              </a:rPr>
              <a:t>Introduction</a:t>
            </a:r>
            <a:endParaRPr lang="fr-FR" b="1" u="sng" dirty="0">
              <a:solidFill>
                <a:srgbClr val="0070C0"/>
              </a:solidFill>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a:bodyPr>
          <a:lstStyle/>
          <a:p>
            <a:pPr marL="0" indent="0" algn="just">
              <a:spcBef>
                <a:spcPts val="0"/>
              </a:spcBef>
              <a:buNone/>
            </a:pPr>
            <a:endParaRPr lang="fr-FR" dirty="0" smtClean="0"/>
          </a:p>
          <a:p>
            <a:pPr marL="0" indent="0" algn="just">
              <a:spcBef>
                <a:spcPts val="0"/>
              </a:spcBef>
              <a:buNone/>
            </a:pPr>
            <a:endParaRPr lang="fr-FR" dirty="0" smtClean="0"/>
          </a:p>
          <a:p>
            <a:pPr marL="0" indent="0" algn="just">
              <a:spcBef>
                <a:spcPts val="0"/>
              </a:spcBef>
              <a:buNone/>
            </a:pPr>
            <a:r>
              <a:rPr lang="fr-FR" dirty="0" smtClean="0"/>
              <a:t>M2 Project</a:t>
            </a:r>
          </a:p>
          <a:p>
            <a:pPr marL="0" indent="0" algn="just">
              <a:spcBef>
                <a:spcPts val="0"/>
              </a:spcBef>
              <a:buNone/>
            </a:pPr>
            <a:endParaRPr lang="fr-FR" dirty="0"/>
          </a:p>
          <a:p>
            <a:pPr marL="0" indent="0" algn="just">
              <a:spcBef>
                <a:spcPts val="0"/>
              </a:spcBef>
              <a:buNone/>
            </a:pPr>
            <a:r>
              <a:rPr lang="fr-FR" dirty="0" err="1" smtClean="0"/>
              <a:t>Presentation</a:t>
            </a:r>
            <a:r>
              <a:rPr lang="fr-FR" dirty="0" smtClean="0"/>
              <a:t> to </a:t>
            </a:r>
            <a:r>
              <a:rPr lang="fr-FR" dirty="0" err="1" smtClean="0"/>
              <a:t>halfway</a:t>
            </a:r>
            <a:endParaRPr lang="fr-FR" dirty="0" smtClean="0"/>
          </a:p>
          <a:p>
            <a:pPr marL="0" indent="0" algn="just">
              <a:spcBef>
                <a:spcPts val="0"/>
              </a:spcBef>
              <a:buNone/>
            </a:pPr>
            <a:endParaRPr lang="fr-FR" dirty="0"/>
          </a:p>
          <a:p>
            <a:pPr marL="0" indent="0" algn="just">
              <a:spcBef>
                <a:spcPts val="0"/>
              </a:spcBef>
              <a:buNone/>
            </a:pPr>
            <a:endParaRPr lang="fr-FR" dirty="0" smtClean="0"/>
          </a:p>
          <a:p>
            <a:pPr marL="0" indent="0" algn="just">
              <a:spcBef>
                <a:spcPts val="0"/>
              </a:spcBef>
              <a:buNone/>
            </a:pPr>
            <a:endParaRPr lang="fr-FR" dirty="0"/>
          </a:p>
          <a:p>
            <a:pPr marL="0" indent="0" algn="just">
              <a:spcBef>
                <a:spcPts val="0"/>
              </a:spcBef>
              <a:buNone/>
            </a:pPr>
            <a:endParaRPr lang="fr-FR" dirty="0" smtClean="0"/>
          </a:p>
        </p:txBody>
      </p:sp>
      <p:pic>
        <p:nvPicPr>
          <p:cNvPr id="10244" name="Picture 4" descr="http://www.alternativesfrance.com/crbst_Bonhomme-couv.gif?v=2as9y05knjx189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7" y="260648"/>
            <a:ext cx="1857375" cy="2247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solidFill>
                  <a:srgbClr val="0070C0"/>
                </a:solidFill>
                <a:latin typeface="Times New Roman" pitchFamily="18" charset="0"/>
                <a:cs typeface="Times New Roman" pitchFamily="18" charset="0"/>
              </a:rPr>
              <a:t>Plan</a:t>
            </a:r>
            <a:endParaRPr lang="fr-FR" b="1" u="sng" dirty="0">
              <a:solidFill>
                <a:srgbClr val="0070C0"/>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457200" y="1600200"/>
            <a:ext cx="8229600" cy="4781128"/>
          </a:xfrm>
        </p:spPr>
        <p:txBody>
          <a:bodyPr>
            <a:normAutofit fontScale="92500" lnSpcReduction="20000"/>
          </a:bodyPr>
          <a:lstStyle/>
          <a:p>
            <a:pPr marL="0">
              <a:spcBef>
                <a:spcPts val="0"/>
              </a:spcBef>
            </a:pPr>
            <a:r>
              <a:rPr lang="fr-FR" dirty="0" smtClean="0"/>
              <a:t>Introduction</a:t>
            </a:r>
          </a:p>
          <a:p>
            <a:pPr marL="0">
              <a:spcBef>
                <a:spcPts val="0"/>
              </a:spcBef>
            </a:pPr>
            <a:endParaRPr lang="fr-FR" dirty="0"/>
          </a:p>
          <a:p>
            <a:pPr marL="0">
              <a:spcBef>
                <a:spcPts val="0"/>
              </a:spcBef>
            </a:pPr>
            <a:r>
              <a:rPr lang="fr-FR" dirty="0" err="1" smtClean="0"/>
              <a:t>Subject</a:t>
            </a:r>
            <a:endParaRPr lang="fr-FR" dirty="0" smtClean="0"/>
          </a:p>
          <a:p>
            <a:pPr marL="0">
              <a:spcBef>
                <a:spcPts val="0"/>
              </a:spcBef>
            </a:pPr>
            <a:r>
              <a:rPr lang="fr-FR" dirty="0" smtClean="0"/>
              <a:t>Objectifs</a:t>
            </a:r>
          </a:p>
          <a:p>
            <a:pPr marL="0">
              <a:spcBef>
                <a:spcPts val="0"/>
              </a:spcBef>
            </a:pPr>
            <a:r>
              <a:rPr lang="fr-FR" dirty="0" smtClean="0"/>
              <a:t>People </a:t>
            </a:r>
            <a:r>
              <a:rPr lang="fr-FR" dirty="0" err="1" smtClean="0"/>
              <a:t>concerned</a:t>
            </a:r>
            <a:endParaRPr lang="fr-FR" dirty="0" smtClean="0"/>
          </a:p>
          <a:p>
            <a:pPr marL="0">
              <a:spcBef>
                <a:spcPts val="0"/>
              </a:spcBef>
            </a:pPr>
            <a:r>
              <a:rPr lang="fr-FR" dirty="0" smtClean="0"/>
              <a:t>Software and </a:t>
            </a:r>
            <a:r>
              <a:rPr lang="fr-FR" dirty="0" err="1" smtClean="0"/>
              <a:t>requirements</a:t>
            </a:r>
            <a:endParaRPr lang="fr-FR" dirty="0" smtClean="0"/>
          </a:p>
          <a:p>
            <a:pPr marL="0">
              <a:spcBef>
                <a:spcPts val="0"/>
              </a:spcBef>
            </a:pPr>
            <a:r>
              <a:rPr lang="fr-FR" dirty="0" err="1" smtClean="0"/>
              <a:t>Plannification</a:t>
            </a:r>
            <a:endParaRPr lang="fr-FR" dirty="0" smtClean="0"/>
          </a:p>
          <a:p>
            <a:pPr marL="0">
              <a:spcBef>
                <a:spcPts val="0"/>
              </a:spcBef>
            </a:pPr>
            <a:r>
              <a:rPr lang="fr-FR" dirty="0" err="1" smtClean="0"/>
              <a:t>Risks</a:t>
            </a:r>
            <a:r>
              <a:rPr lang="fr-FR" dirty="0" smtClean="0"/>
              <a:t> (</a:t>
            </a:r>
            <a:r>
              <a:rPr lang="fr-FR" dirty="0" err="1" smtClean="0"/>
              <a:t>evaluation</a:t>
            </a:r>
            <a:r>
              <a:rPr lang="fr-FR" dirty="0" smtClean="0"/>
              <a:t>)</a:t>
            </a:r>
          </a:p>
          <a:p>
            <a:pPr marL="0">
              <a:spcBef>
                <a:spcPts val="0"/>
              </a:spcBef>
            </a:pPr>
            <a:r>
              <a:rPr lang="fr-FR" dirty="0" err="1"/>
              <a:t>Responses</a:t>
            </a:r>
            <a:r>
              <a:rPr lang="fr-FR" dirty="0"/>
              <a:t> to </a:t>
            </a:r>
            <a:r>
              <a:rPr lang="fr-FR" dirty="0" err="1" smtClean="0"/>
              <a:t>risks</a:t>
            </a:r>
            <a:endParaRPr lang="fr-FR" dirty="0" smtClean="0"/>
          </a:p>
          <a:p>
            <a:pPr marL="0">
              <a:spcBef>
                <a:spcPts val="0"/>
              </a:spcBef>
            </a:pPr>
            <a:r>
              <a:rPr lang="fr-FR" dirty="0" err="1" smtClean="0"/>
              <a:t>Results</a:t>
            </a:r>
            <a:r>
              <a:rPr lang="fr-FR" dirty="0"/>
              <a:t> // </a:t>
            </a:r>
            <a:r>
              <a:rPr lang="fr-FR" dirty="0" err="1"/>
              <a:t>statement</a:t>
            </a:r>
            <a:r>
              <a:rPr lang="fr-FR" dirty="0"/>
              <a:t> of </a:t>
            </a:r>
            <a:r>
              <a:rPr lang="fr-FR" dirty="0" err="1" smtClean="0"/>
              <a:t>accounts</a:t>
            </a:r>
            <a:r>
              <a:rPr lang="fr-FR" dirty="0" smtClean="0"/>
              <a:t> (terme a choisir)</a:t>
            </a:r>
          </a:p>
          <a:p>
            <a:pPr marL="0">
              <a:spcBef>
                <a:spcPts val="0"/>
              </a:spcBef>
            </a:pPr>
            <a:endParaRPr lang="fr-FR" dirty="0"/>
          </a:p>
          <a:p>
            <a:pPr marL="0">
              <a:spcBef>
                <a:spcPts val="0"/>
              </a:spcBef>
            </a:pPr>
            <a:r>
              <a:rPr lang="fr-FR" dirty="0" smtClean="0"/>
              <a:t>Conclusion and Questions</a:t>
            </a:r>
            <a:endParaRPr lang="fr-FR" dirty="0"/>
          </a:p>
        </p:txBody>
      </p:sp>
      <p:pic>
        <p:nvPicPr>
          <p:cNvPr id="4100" name="Picture 4" descr="http://newspaperread.info/wp-content/uploads/2015/06/pl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88640"/>
            <a:ext cx="2179514" cy="21795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lstStyle/>
          <a:p>
            <a:r>
              <a:rPr lang="fr-FR" b="1" u="sng" dirty="0" err="1">
                <a:solidFill>
                  <a:srgbClr val="0070C0"/>
                </a:solidFill>
                <a:latin typeface="Times New Roman" pitchFamily="18" charset="0"/>
                <a:cs typeface="Times New Roman" pitchFamily="18" charset="0"/>
              </a:rPr>
              <a:t>Subject</a:t>
            </a:r>
            <a:endParaRPr lang="fr-FR" dirty="0"/>
          </a:p>
        </p:txBody>
      </p:sp>
      <p:sp>
        <p:nvSpPr>
          <p:cNvPr id="3" name="Espace réservé du contenu 2"/>
          <p:cNvSpPr>
            <a:spLocks noGrp="1"/>
          </p:cNvSpPr>
          <p:nvPr>
            <p:ph idx="1"/>
          </p:nvPr>
        </p:nvSpPr>
        <p:spPr/>
        <p:txBody>
          <a:bodyPr/>
          <a:lstStyle/>
          <a:p>
            <a:pPr marL="0" indent="0" algn="just">
              <a:spcBef>
                <a:spcPts val="0"/>
              </a:spcBef>
              <a:buNone/>
            </a:pPr>
            <a:r>
              <a:rPr lang="en-US" dirty="0" smtClean="0"/>
              <a:t>Contribution to </a:t>
            </a:r>
            <a:r>
              <a:rPr lang="en-US" dirty="0"/>
              <a:t>CAD assembly reconstruction from 3D laser </a:t>
            </a:r>
            <a:r>
              <a:rPr lang="en-US" dirty="0" smtClean="0"/>
              <a:t>scanning</a:t>
            </a:r>
            <a:endParaRPr lang="fr-FR" dirty="0"/>
          </a:p>
          <a:p>
            <a:pPr marL="0" indent="0" algn="just">
              <a:spcBef>
                <a:spcPts val="0"/>
              </a:spcBef>
              <a:buNone/>
            </a:pPr>
            <a:endParaRPr lang="fr-FR" dirty="0"/>
          </a:p>
          <a:p>
            <a:pPr marL="0" indent="0" algn="just">
              <a:spcBef>
                <a:spcPts val="0"/>
              </a:spcBef>
              <a:buNone/>
            </a:pPr>
            <a:r>
              <a:rPr lang="en-US" dirty="0" smtClean="0"/>
              <a:t>Manual</a:t>
            </a:r>
            <a:r>
              <a:rPr lang="fr-FR" dirty="0" smtClean="0"/>
              <a:t> scan </a:t>
            </a:r>
            <a:r>
              <a:rPr lang="en-US" dirty="0" smtClean="0"/>
              <a:t>done</a:t>
            </a:r>
            <a:r>
              <a:rPr lang="fr-FR" dirty="0" smtClean="0"/>
              <a:t> by EDF</a:t>
            </a:r>
          </a:p>
          <a:p>
            <a:pPr marL="0" indent="0" algn="just">
              <a:spcBef>
                <a:spcPts val="0"/>
              </a:spcBef>
              <a:buNone/>
            </a:pPr>
            <a:r>
              <a:rPr lang="fr-FR" dirty="0" smtClean="0"/>
              <a:t>Point </a:t>
            </a:r>
            <a:r>
              <a:rPr lang="fr-FR" dirty="0" err="1" smtClean="0"/>
              <a:t>cloud</a:t>
            </a:r>
            <a:r>
              <a:rPr lang="fr-FR" dirty="0" smtClean="0"/>
              <a:t> to </a:t>
            </a:r>
            <a:r>
              <a:rPr lang="fr-FR" dirty="0" err="1" smtClean="0"/>
              <a:t>clear</a:t>
            </a:r>
            <a:r>
              <a:rPr lang="fr-FR" dirty="0" smtClean="0"/>
              <a:t> </a:t>
            </a:r>
            <a:r>
              <a:rPr lang="fr-FR" dirty="0" err="1" smtClean="0"/>
              <a:t>before</a:t>
            </a:r>
            <a:r>
              <a:rPr lang="fr-FR" dirty="0" smtClean="0"/>
              <a:t> manipulation</a:t>
            </a:r>
          </a:p>
          <a:p>
            <a:pPr marL="0" indent="0" algn="just">
              <a:spcBef>
                <a:spcPts val="0"/>
              </a:spcBef>
              <a:buNone/>
            </a:pPr>
            <a:endParaRPr lang="fr-FR" dirty="0" smtClean="0"/>
          </a:p>
          <a:p>
            <a:pPr marL="0" indent="0" algn="just">
              <a:spcBef>
                <a:spcPts val="0"/>
              </a:spcBef>
              <a:buNone/>
            </a:pPr>
            <a:endParaRPr lang="en-US" dirty="0" smtClean="0"/>
          </a:p>
        </p:txBody>
      </p:sp>
      <p:pic>
        <p:nvPicPr>
          <p:cNvPr id="2050" name="Picture 2" descr="http://www.3dcadbrowser.com/th/1/12/1229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4349452"/>
            <a:ext cx="3024336" cy="22682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docplayer.fr/docs-images/18/789124/images/1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488215"/>
            <a:ext cx="190500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Flèche droite 3"/>
          <p:cNvSpPr/>
          <p:nvPr/>
        </p:nvSpPr>
        <p:spPr>
          <a:xfrm>
            <a:off x="3491880" y="5013176"/>
            <a:ext cx="1368152"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968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solidFill>
                  <a:srgbClr val="0070C0"/>
                </a:solidFill>
                <a:latin typeface="Times New Roman" pitchFamily="18" charset="0"/>
                <a:cs typeface="Times New Roman" pitchFamily="18" charset="0"/>
              </a:rPr>
              <a:t>Objectifs</a:t>
            </a:r>
            <a:endParaRPr lang="fr-FR" dirty="0"/>
          </a:p>
        </p:txBody>
      </p:sp>
      <p:sp>
        <p:nvSpPr>
          <p:cNvPr id="3" name="Espace réservé du contenu 2"/>
          <p:cNvSpPr>
            <a:spLocks noGrp="1"/>
          </p:cNvSpPr>
          <p:nvPr>
            <p:ph idx="1"/>
          </p:nvPr>
        </p:nvSpPr>
        <p:spPr/>
        <p:txBody>
          <a:bodyPr/>
          <a:lstStyle/>
          <a:p>
            <a:pPr marL="0" indent="0" algn="just">
              <a:spcBef>
                <a:spcPts val="0"/>
              </a:spcBef>
              <a:buNone/>
            </a:pPr>
            <a:endParaRPr lang="fr-FR" dirty="0" smtClean="0"/>
          </a:p>
          <a:p>
            <a:pPr marL="0" indent="0" algn="just">
              <a:spcBef>
                <a:spcPts val="0"/>
              </a:spcBef>
              <a:buNone/>
            </a:pPr>
            <a:r>
              <a:rPr lang="fr-FR" b="1" u="sng" dirty="0" smtClean="0"/>
              <a:t>Final objectif :</a:t>
            </a:r>
            <a:r>
              <a:rPr lang="fr-FR" b="1" dirty="0" smtClean="0"/>
              <a:t> </a:t>
            </a:r>
            <a:r>
              <a:rPr lang="fr-FR" dirty="0" err="1" smtClean="0"/>
              <a:t>implement</a:t>
            </a:r>
            <a:r>
              <a:rPr lang="fr-FR" dirty="0" smtClean="0"/>
              <a:t> a </a:t>
            </a:r>
            <a:r>
              <a:rPr lang="fr-FR" dirty="0" err="1" smtClean="0"/>
              <a:t>method</a:t>
            </a:r>
            <a:r>
              <a:rPr lang="fr-FR" dirty="0" smtClean="0"/>
              <a:t> to segment a point </a:t>
            </a:r>
            <a:r>
              <a:rPr lang="fr-FR" dirty="0" err="1" smtClean="0"/>
              <a:t>cloud</a:t>
            </a:r>
            <a:endParaRPr lang="fr-FR" dirty="0" smtClean="0"/>
          </a:p>
          <a:p>
            <a:pPr marL="0" indent="0" algn="just">
              <a:spcBef>
                <a:spcPts val="0"/>
              </a:spcBef>
              <a:buNone/>
            </a:pPr>
            <a:endParaRPr lang="fr-FR" dirty="0" smtClean="0"/>
          </a:p>
          <a:p>
            <a:pPr marL="0" indent="0" algn="just">
              <a:spcBef>
                <a:spcPts val="0"/>
              </a:spcBef>
              <a:buNone/>
            </a:pPr>
            <a:endParaRPr lang="fr-FR" dirty="0" smtClean="0"/>
          </a:p>
          <a:p>
            <a:pPr marL="0" indent="0" algn="just">
              <a:spcBef>
                <a:spcPts val="0"/>
              </a:spcBef>
              <a:buNone/>
            </a:pPr>
            <a:r>
              <a:rPr lang="fr-FR" dirty="0" smtClean="0"/>
              <a:t>Principal software </a:t>
            </a:r>
            <a:r>
              <a:rPr lang="fr-FR" dirty="0" err="1" smtClean="0"/>
              <a:t>used</a:t>
            </a:r>
            <a:r>
              <a:rPr lang="fr-FR" dirty="0" smtClean="0"/>
              <a:t> : </a:t>
            </a:r>
          </a:p>
          <a:p>
            <a:pPr marL="0" indent="0" algn="just">
              <a:spcBef>
                <a:spcPts val="0"/>
              </a:spcBef>
              <a:buNone/>
            </a:pPr>
            <a:r>
              <a:rPr lang="fr-FR" dirty="0" err="1" smtClean="0"/>
              <a:t>CloudCompare</a:t>
            </a:r>
            <a:r>
              <a:rPr lang="fr-FR" dirty="0"/>
              <a:t> </a:t>
            </a:r>
            <a:r>
              <a:rPr lang="fr-FR" dirty="0" smtClean="0"/>
              <a:t>(</a:t>
            </a:r>
            <a:r>
              <a:rPr lang="fr-FR" dirty="0" err="1" smtClean="0"/>
              <a:t>write</a:t>
            </a:r>
            <a:r>
              <a:rPr lang="fr-FR" dirty="0" smtClean="0"/>
              <a:t> a plugin)</a:t>
            </a:r>
          </a:p>
        </p:txBody>
      </p:sp>
      <p:pic>
        <p:nvPicPr>
          <p:cNvPr id="4" name="Picture 2" descr="http://pledgie.com/assets/campaigns/19052/medium/cc_logo_v2_qt.png?13580062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933056"/>
            <a:ext cx="23812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7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solidFill>
                  <a:srgbClr val="0070C0"/>
                </a:solidFill>
                <a:latin typeface="Times New Roman" pitchFamily="18" charset="0"/>
                <a:cs typeface="Times New Roman" pitchFamily="18" charset="0"/>
              </a:rPr>
              <a:t>People </a:t>
            </a:r>
            <a:r>
              <a:rPr lang="fr-FR" b="1" u="sng" dirty="0" err="1" smtClean="0">
                <a:solidFill>
                  <a:srgbClr val="0070C0"/>
                </a:solidFill>
                <a:latin typeface="Times New Roman" pitchFamily="18" charset="0"/>
                <a:cs typeface="Times New Roman" pitchFamily="18" charset="0"/>
              </a:rPr>
              <a:t>concerned</a:t>
            </a:r>
            <a:endParaRPr lang="fr-FR" dirty="0"/>
          </a:p>
        </p:txBody>
      </p:sp>
      <p:sp>
        <p:nvSpPr>
          <p:cNvPr id="3" name="Espace réservé du contenu 2"/>
          <p:cNvSpPr>
            <a:spLocks noGrp="1"/>
          </p:cNvSpPr>
          <p:nvPr>
            <p:ph idx="1"/>
          </p:nvPr>
        </p:nvSpPr>
        <p:spPr>
          <a:xfrm>
            <a:off x="457200" y="1600200"/>
            <a:ext cx="8229600" cy="4997152"/>
          </a:xfrm>
        </p:spPr>
        <p:txBody>
          <a:bodyPr>
            <a:normAutofit fontScale="92500" lnSpcReduction="10000"/>
          </a:bodyPr>
          <a:lstStyle/>
          <a:p>
            <a:pPr marL="0" indent="0">
              <a:lnSpc>
                <a:spcPct val="110000"/>
              </a:lnSpc>
              <a:spcBef>
                <a:spcPts val="0"/>
              </a:spcBef>
              <a:buNone/>
            </a:pPr>
            <a:r>
              <a:rPr lang="fr-FR" b="1" u="sng" dirty="0" err="1"/>
              <a:t>Responsibles</a:t>
            </a:r>
            <a:r>
              <a:rPr lang="fr-FR" b="1" u="sng" dirty="0"/>
              <a:t> :</a:t>
            </a:r>
          </a:p>
          <a:p>
            <a:pPr marL="0" indent="0">
              <a:lnSpc>
                <a:spcPct val="110000"/>
              </a:lnSpc>
              <a:spcBef>
                <a:spcPts val="0"/>
              </a:spcBef>
              <a:buNone/>
            </a:pPr>
            <a:r>
              <a:rPr lang="fr-FR" dirty="0"/>
              <a:t>Pablo </a:t>
            </a:r>
            <a:r>
              <a:rPr lang="fr-FR" dirty="0" err="1"/>
              <a:t>Coves</a:t>
            </a:r>
            <a:r>
              <a:rPr lang="fr-FR" dirty="0"/>
              <a:t> - INRIA</a:t>
            </a:r>
          </a:p>
          <a:p>
            <a:pPr marL="0" indent="0">
              <a:lnSpc>
                <a:spcPct val="110000"/>
              </a:lnSpc>
              <a:spcBef>
                <a:spcPts val="0"/>
              </a:spcBef>
              <a:buNone/>
            </a:pPr>
            <a:r>
              <a:rPr lang="fr-FR" dirty="0"/>
              <a:t>Jean-Claude Léon - INRIA</a:t>
            </a:r>
            <a:endParaRPr lang="fr-FR" b="1" u="sng" dirty="0"/>
          </a:p>
          <a:p>
            <a:pPr marL="0" indent="0">
              <a:lnSpc>
                <a:spcPct val="110000"/>
              </a:lnSpc>
              <a:spcBef>
                <a:spcPts val="0"/>
              </a:spcBef>
              <a:buNone/>
            </a:pPr>
            <a:endParaRPr lang="fr-FR" b="1" u="sng" dirty="0" smtClean="0"/>
          </a:p>
          <a:p>
            <a:pPr marL="0" indent="0">
              <a:lnSpc>
                <a:spcPct val="110000"/>
              </a:lnSpc>
              <a:spcBef>
                <a:spcPts val="0"/>
              </a:spcBef>
              <a:buNone/>
            </a:pPr>
            <a:r>
              <a:rPr lang="fr-FR" b="1" u="sng" dirty="0" err="1" smtClean="0"/>
              <a:t>Tutor</a:t>
            </a:r>
            <a:r>
              <a:rPr lang="fr-FR" b="1" u="sng" dirty="0" smtClean="0"/>
              <a:t> :</a:t>
            </a:r>
          </a:p>
          <a:p>
            <a:pPr marL="0" indent="0">
              <a:lnSpc>
                <a:spcPct val="110000"/>
              </a:lnSpc>
              <a:spcBef>
                <a:spcPts val="0"/>
              </a:spcBef>
              <a:buNone/>
            </a:pPr>
            <a:r>
              <a:rPr lang="fr-FR" dirty="0" smtClean="0"/>
              <a:t>Didier Morel - Staff </a:t>
            </a:r>
            <a:r>
              <a:rPr lang="fr-FR" dirty="0" err="1"/>
              <a:t>Statistician</a:t>
            </a:r>
            <a:r>
              <a:rPr lang="fr-FR" dirty="0"/>
              <a:t> </a:t>
            </a:r>
            <a:r>
              <a:rPr lang="fr-FR" dirty="0" err="1"/>
              <a:t>at</a:t>
            </a:r>
            <a:r>
              <a:rPr lang="fr-FR" dirty="0"/>
              <a:t> BD</a:t>
            </a:r>
          </a:p>
          <a:p>
            <a:pPr marL="0" indent="0">
              <a:lnSpc>
                <a:spcPct val="110000"/>
              </a:lnSpc>
              <a:spcBef>
                <a:spcPts val="0"/>
              </a:spcBef>
              <a:buNone/>
            </a:pPr>
            <a:endParaRPr lang="fr-FR" b="1" u="sng" dirty="0" smtClean="0"/>
          </a:p>
          <a:p>
            <a:pPr marL="0" indent="0">
              <a:lnSpc>
                <a:spcPct val="110000"/>
              </a:lnSpc>
              <a:spcBef>
                <a:spcPts val="0"/>
              </a:spcBef>
              <a:buNone/>
            </a:pPr>
            <a:r>
              <a:rPr lang="fr-FR" b="1" u="sng" dirty="0" err="1" smtClean="0"/>
              <a:t>Students</a:t>
            </a:r>
            <a:r>
              <a:rPr lang="fr-FR" b="1" u="sng" dirty="0" smtClean="0"/>
              <a:t> :</a:t>
            </a:r>
          </a:p>
          <a:p>
            <a:pPr marL="0" indent="0">
              <a:lnSpc>
                <a:spcPct val="110000"/>
              </a:lnSpc>
              <a:spcBef>
                <a:spcPts val="0"/>
              </a:spcBef>
              <a:buNone/>
            </a:pPr>
            <a:r>
              <a:rPr lang="fr-FR" dirty="0" smtClean="0"/>
              <a:t>Henry Lefèvre – M2 GICAO</a:t>
            </a:r>
          </a:p>
          <a:p>
            <a:pPr marL="0" indent="0">
              <a:lnSpc>
                <a:spcPct val="110000"/>
              </a:lnSpc>
              <a:spcBef>
                <a:spcPts val="0"/>
              </a:spcBef>
              <a:buNone/>
            </a:pPr>
            <a:r>
              <a:rPr lang="fr-FR" dirty="0" smtClean="0"/>
              <a:t>Aymeric </a:t>
            </a:r>
            <a:r>
              <a:rPr lang="fr-FR" dirty="0"/>
              <a:t>Seguret – M2 GICAO</a:t>
            </a:r>
          </a:p>
        </p:txBody>
      </p:sp>
      <p:sp>
        <p:nvSpPr>
          <p:cNvPr id="4" name="AutoShape 2" descr="https://upload.wikimedia.org/wikipedia/en/thumb/4/46/Becton_Dickinson-ColorLogo.svg/1280px-Becton_Dickinson-ColorLogo.sv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https://upload.wikimedia.org/wikipedia/en/thumb/4/46/Becton_Dickinson-ColorLogo.svg/1280px-Becton_Dickinson-ColorLogo.svg.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6" descr="https://upload.wikimedia.org/wikipedia/en/thumb/4/46/Becton_Dickinson-ColorLogo.svg/1280px-Becton_Dickinson-ColorLogo.svg.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AutoShape 8" descr="File:Becton Dickinson-ColorLogo.svg"/>
          <p:cNvSpPr>
            <a:spLocks noChangeAspect="1" noChangeArrowheads="1"/>
          </p:cNvSpPr>
          <p:nvPr/>
        </p:nvSpPr>
        <p:spPr bwMode="auto">
          <a:xfrm>
            <a:off x="155575" y="-457200"/>
            <a:ext cx="2524125" cy="952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8" name="Picture 10" descr="http://www.lyonbiopole.com/eng/img/logo_adherent/5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436" y="3429000"/>
            <a:ext cx="2645972" cy="138253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chercheurs.lille.inria.fr/~gdujardi/pictures/INRIA-SCIENTIFIQUE-FR-CMJ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1916832"/>
            <a:ext cx="2645972" cy="112395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inf352.forge.imag.fr/logoUFRIM2A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5115" y="5085184"/>
            <a:ext cx="1368692" cy="158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88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60"/>
                                        </p:tgtEl>
                                        <p:attrNameLst>
                                          <p:attrName>style.visibility</p:attrName>
                                        </p:attrNameLst>
                                      </p:cBhvr>
                                      <p:to>
                                        <p:strVal val="visible"/>
                                      </p:to>
                                    </p:set>
                                    <p:animEffect transition="in" filter="fade">
                                      <p:cBhvr>
                                        <p:cTn id="18" dur="500"/>
                                        <p:tgtEl>
                                          <p:spTgt spid="20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58"/>
                                        </p:tgtEl>
                                        <p:attrNameLst>
                                          <p:attrName>style.visibility</p:attrName>
                                        </p:attrNameLst>
                                      </p:cBhvr>
                                      <p:to>
                                        <p:strVal val="visible"/>
                                      </p:to>
                                    </p:set>
                                    <p:animEffect transition="in" filter="fade">
                                      <p:cBhvr>
                                        <p:cTn id="31" dur="500"/>
                                        <p:tgtEl>
                                          <p:spTgt spid="20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062"/>
                                        </p:tgtEl>
                                        <p:attrNameLst>
                                          <p:attrName>style.visibility</p:attrName>
                                        </p:attrNameLst>
                                      </p:cBhvr>
                                      <p:to>
                                        <p:strVal val="visible"/>
                                      </p:to>
                                    </p:set>
                                    <p:animEffect transition="in" filter="fade">
                                      <p:cBhvr>
                                        <p:cTn id="47" dur="5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u="sng" dirty="0" err="1" smtClean="0">
                <a:solidFill>
                  <a:srgbClr val="0070C0"/>
                </a:solidFill>
                <a:latin typeface="Times New Roman" pitchFamily="18" charset="0"/>
                <a:cs typeface="Times New Roman" pitchFamily="18" charset="0"/>
              </a:rPr>
              <a:t>CloudCompare</a:t>
            </a:r>
            <a:endParaRPr lang="fr-FR" dirty="0"/>
          </a:p>
        </p:txBody>
      </p:sp>
      <p:sp>
        <p:nvSpPr>
          <p:cNvPr id="3" name="Espace réservé du contenu 2"/>
          <p:cNvSpPr>
            <a:spLocks noGrp="1"/>
          </p:cNvSpPr>
          <p:nvPr>
            <p:ph idx="1"/>
          </p:nvPr>
        </p:nvSpPr>
        <p:spPr>
          <a:xfrm>
            <a:off x="457200" y="1484784"/>
            <a:ext cx="8229600" cy="4641379"/>
          </a:xfrm>
        </p:spPr>
        <p:txBody>
          <a:bodyPr/>
          <a:lstStyle/>
          <a:p>
            <a:pPr marL="0" indent="0" algn="just">
              <a:spcBef>
                <a:spcPts val="0"/>
              </a:spcBef>
              <a:buNone/>
            </a:pPr>
            <a:r>
              <a:rPr lang="en-US" dirty="0" err="1"/>
              <a:t>CloudCompare</a:t>
            </a:r>
            <a:r>
              <a:rPr lang="en-US" dirty="0"/>
              <a:t> is a 3D point cloud processing </a:t>
            </a:r>
            <a:r>
              <a:rPr lang="en-US" dirty="0" smtClean="0"/>
              <a:t>software (</a:t>
            </a:r>
            <a:r>
              <a:rPr lang="en-US" dirty="0"/>
              <a:t>such as those obtained with a laser scanner).</a:t>
            </a:r>
          </a:p>
          <a:p>
            <a:pPr marL="0" indent="0" algn="just">
              <a:spcBef>
                <a:spcPts val="0"/>
              </a:spcBef>
              <a:buNone/>
            </a:pPr>
            <a:endParaRPr lang="fr-FR" dirty="0" smtClean="0"/>
          </a:p>
        </p:txBody>
      </p:sp>
      <p:sp>
        <p:nvSpPr>
          <p:cNvPr id="4" name="AutoShape 2" descr="CloudCompareV2 screenshot smal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74" name="Picture 2" descr="http://agora3d.africamuseum.be/images/cloudcomp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3171452"/>
            <a:ext cx="4868862" cy="304303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allabttech.com/wp-content/uploads/2015/11/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9526" y="3334891"/>
            <a:ext cx="1728192" cy="86409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https://s2.graphiq.com/sites/default/files/1576/media/images/t2/_825728.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10" descr="https://s2.graphiq.com/sites/default/files/1576/media/images/t2/_825728.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84" name="Picture 12" descr="http://docs.salome-platform.org/5/kernel/user/icon_abou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298" y="4869160"/>
            <a:ext cx="2546648" cy="1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5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78"/>
                                        </p:tgtEl>
                                        <p:attrNameLst>
                                          <p:attrName>style.visibility</p:attrName>
                                        </p:attrNameLst>
                                      </p:cBhvr>
                                      <p:to>
                                        <p:strVal val="visible"/>
                                      </p:to>
                                    </p:set>
                                    <p:animEffect transition="in" filter="fade">
                                      <p:cBhvr>
                                        <p:cTn id="16" dur="500"/>
                                        <p:tgtEl>
                                          <p:spTgt spid="30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84"/>
                                        </p:tgtEl>
                                        <p:attrNameLst>
                                          <p:attrName>style.visibility</p:attrName>
                                        </p:attrNameLst>
                                      </p:cBhvr>
                                      <p:to>
                                        <p:strVal val="visible"/>
                                      </p:to>
                                    </p:set>
                                    <p:animEffect transition="in" filter="fade">
                                      <p:cBhvr>
                                        <p:cTn id="21" dur="500"/>
                                        <p:tgtEl>
                                          <p:spTgt spid="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le capital soc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700" y="188640"/>
            <a:ext cx="2410828" cy="25922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normAutofit/>
          </a:bodyPr>
          <a:lstStyle/>
          <a:p>
            <a:r>
              <a:rPr lang="fr-FR" b="1" u="sng" dirty="0" err="1" smtClean="0">
                <a:solidFill>
                  <a:srgbClr val="0070C0"/>
                </a:solidFill>
                <a:latin typeface="Times New Roman" pitchFamily="18" charset="0"/>
                <a:cs typeface="Times New Roman" pitchFamily="18" charset="0"/>
              </a:rPr>
              <a:t>Requirements</a:t>
            </a:r>
            <a:endParaRPr lang="fr-FR" dirty="0"/>
          </a:p>
        </p:txBody>
      </p:sp>
      <p:sp>
        <p:nvSpPr>
          <p:cNvPr id="3" name="Espace réservé du contenu 2"/>
          <p:cNvSpPr>
            <a:spLocks noGrp="1"/>
          </p:cNvSpPr>
          <p:nvPr>
            <p:ph idx="1"/>
          </p:nvPr>
        </p:nvSpPr>
        <p:spPr>
          <a:xfrm>
            <a:off x="457200" y="1600200"/>
            <a:ext cx="8229600" cy="4997152"/>
          </a:xfrm>
        </p:spPr>
        <p:txBody>
          <a:bodyPr>
            <a:normAutofit/>
          </a:bodyPr>
          <a:lstStyle/>
          <a:p>
            <a:pPr marL="0" indent="0" algn="just">
              <a:lnSpc>
                <a:spcPct val="110000"/>
              </a:lnSpc>
              <a:spcBef>
                <a:spcPts val="0"/>
              </a:spcBef>
              <a:buNone/>
            </a:pPr>
            <a:r>
              <a:rPr lang="fr-FR" b="1" u="sng" dirty="0" err="1" smtClean="0"/>
              <a:t>Fixed</a:t>
            </a:r>
            <a:r>
              <a:rPr lang="fr-FR" b="1" u="sng" dirty="0" smtClean="0"/>
              <a:t> :</a:t>
            </a:r>
          </a:p>
          <a:p>
            <a:pPr marL="0" indent="0" algn="just">
              <a:lnSpc>
                <a:spcPct val="110000"/>
              </a:lnSpc>
              <a:spcBef>
                <a:spcPts val="0"/>
              </a:spcBef>
              <a:buNone/>
            </a:pPr>
            <a:r>
              <a:rPr lang="fr-FR" dirty="0" smtClean="0"/>
              <a:t>- Data as Point Cloud</a:t>
            </a:r>
          </a:p>
          <a:p>
            <a:pPr marL="0" indent="0" algn="just">
              <a:lnSpc>
                <a:spcPct val="110000"/>
              </a:lnSpc>
              <a:spcBef>
                <a:spcPts val="0"/>
              </a:spcBef>
              <a:buNone/>
            </a:pPr>
            <a:r>
              <a:rPr lang="fr-FR" dirty="0" smtClean="0"/>
              <a:t>- </a:t>
            </a:r>
            <a:r>
              <a:rPr lang="fr-FR" dirty="0" err="1" smtClean="0"/>
              <a:t>Using</a:t>
            </a:r>
            <a:r>
              <a:rPr lang="fr-FR" dirty="0" smtClean="0"/>
              <a:t> </a:t>
            </a:r>
            <a:r>
              <a:rPr lang="fr-FR" dirty="0" err="1" smtClean="0"/>
              <a:t>CloudCompare</a:t>
            </a:r>
            <a:r>
              <a:rPr lang="fr-FR" dirty="0" smtClean="0"/>
              <a:t> and </a:t>
            </a:r>
            <a:r>
              <a:rPr lang="fr-FR" dirty="0" err="1" smtClean="0"/>
              <a:t>write</a:t>
            </a:r>
            <a:r>
              <a:rPr lang="fr-FR" dirty="0" smtClean="0"/>
              <a:t> plugin</a:t>
            </a:r>
          </a:p>
          <a:p>
            <a:pPr marL="0" indent="0">
              <a:lnSpc>
                <a:spcPct val="110000"/>
              </a:lnSpc>
              <a:spcBef>
                <a:spcPts val="0"/>
              </a:spcBef>
              <a:buNone/>
            </a:pPr>
            <a:r>
              <a:rPr lang="fr-FR" dirty="0" smtClean="0"/>
              <a:t>- Date </a:t>
            </a:r>
            <a:r>
              <a:rPr lang="fr-FR" dirty="0" err="1"/>
              <a:t>rendering</a:t>
            </a:r>
            <a:endParaRPr lang="fr-FR" dirty="0"/>
          </a:p>
          <a:p>
            <a:pPr marL="0" indent="0" algn="just">
              <a:lnSpc>
                <a:spcPct val="110000"/>
              </a:lnSpc>
              <a:spcBef>
                <a:spcPts val="0"/>
              </a:spcBef>
              <a:buNone/>
            </a:pPr>
            <a:endParaRPr lang="fr-FR" dirty="0" smtClean="0"/>
          </a:p>
          <a:p>
            <a:pPr marL="0" indent="0" algn="just">
              <a:lnSpc>
                <a:spcPct val="110000"/>
              </a:lnSpc>
              <a:spcBef>
                <a:spcPts val="0"/>
              </a:spcBef>
              <a:buNone/>
            </a:pPr>
            <a:r>
              <a:rPr lang="fr-FR" b="1" u="sng" dirty="0" err="1" smtClean="0"/>
              <a:t>Personnal</a:t>
            </a:r>
            <a:r>
              <a:rPr lang="fr-FR" b="1" u="sng" dirty="0" smtClean="0"/>
              <a:t> :</a:t>
            </a:r>
          </a:p>
          <a:p>
            <a:pPr marL="0" indent="0" algn="just">
              <a:lnSpc>
                <a:spcPct val="110000"/>
              </a:lnSpc>
              <a:spcBef>
                <a:spcPts val="0"/>
              </a:spcBef>
              <a:buFontTx/>
              <a:buChar char="-"/>
            </a:pPr>
            <a:r>
              <a:rPr lang="fr-FR" dirty="0" smtClean="0"/>
              <a:t> Data and </a:t>
            </a:r>
            <a:r>
              <a:rPr lang="fr-FR" dirty="0" err="1" smtClean="0"/>
              <a:t>CouldCompare</a:t>
            </a:r>
            <a:r>
              <a:rPr lang="fr-FR" dirty="0" smtClean="0"/>
              <a:t> </a:t>
            </a:r>
            <a:r>
              <a:rPr lang="fr-FR" dirty="0" err="1" smtClean="0"/>
              <a:t>comprehension</a:t>
            </a:r>
            <a:endParaRPr lang="fr-FR" dirty="0" smtClean="0"/>
          </a:p>
          <a:p>
            <a:pPr marL="0" indent="0" algn="just">
              <a:lnSpc>
                <a:spcPct val="110000"/>
              </a:lnSpc>
              <a:spcBef>
                <a:spcPts val="0"/>
              </a:spcBef>
              <a:buFontTx/>
              <a:buChar char="-"/>
            </a:pPr>
            <a:r>
              <a:rPr lang="fr-FR" dirty="0" smtClean="0"/>
              <a:t> Organisation</a:t>
            </a:r>
          </a:p>
          <a:p>
            <a:pPr marL="0" indent="0" algn="just">
              <a:lnSpc>
                <a:spcPct val="110000"/>
              </a:lnSpc>
              <a:spcBef>
                <a:spcPts val="0"/>
              </a:spcBef>
              <a:buFontTx/>
              <a:buChar char="-"/>
            </a:pPr>
            <a:endParaRPr lang="fr-FR" dirty="0"/>
          </a:p>
        </p:txBody>
      </p:sp>
    </p:spTree>
    <p:extLst>
      <p:ext uri="{BB962C8B-B14F-4D97-AF65-F5344CB8AC3E}">
        <p14:creationId xmlns:p14="http://schemas.microsoft.com/office/powerpoint/2010/main" val="114391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err="1" smtClean="0">
                <a:solidFill>
                  <a:srgbClr val="0070C0"/>
                </a:solidFill>
                <a:latin typeface="Times New Roman" pitchFamily="18" charset="0"/>
                <a:cs typeface="Times New Roman" pitchFamily="18" charset="0"/>
              </a:rPr>
              <a:t>Plannification</a:t>
            </a:r>
            <a:endParaRPr lang="fr-FR" dirty="0"/>
          </a:p>
        </p:txBody>
      </p:sp>
      <p:pic>
        <p:nvPicPr>
          <p:cNvPr id="9218" name="Picture 2" descr="C:\Users\lefevreh.E-IM2AG.002\Downloads\Fake_Plan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772816"/>
            <a:ext cx="8928992" cy="263778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251520" y="4653136"/>
            <a:ext cx="8640960" cy="1569660"/>
          </a:xfrm>
          <a:prstGeom prst="rect">
            <a:avLst/>
          </a:prstGeom>
          <a:noFill/>
        </p:spPr>
        <p:txBody>
          <a:bodyPr wrap="square" rtlCol="0">
            <a:spAutoFit/>
          </a:bodyPr>
          <a:lstStyle/>
          <a:p>
            <a:pPr algn="ctr"/>
            <a:r>
              <a:rPr lang="fr-FR" sz="3200" dirty="0" smtClean="0"/>
              <a:t>First </a:t>
            </a:r>
            <a:r>
              <a:rPr lang="fr-FR" sz="3200" dirty="0" err="1" smtClean="0"/>
              <a:t>halfway</a:t>
            </a:r>
            <a:r>
              <a:rPr lang="fr-FR" sz="3200" dirty="0" smtClean="0"/>
              <a:t> </a:t>
            </a:r>
            <a:r>
              <a:rPr lang="fr-FR" sz="3200" dirty="0" err="1" smtClean="0"/>
              <a:t>presentation</a:t>
            </a:r>
            <a:r>
              <a:rPr lang="fr-FR" sz="3200" dirty="0" smtClean="0"/>
              <a:t> </a:t>
            </a:r>
            <a:r>
              <a:rPr lang="fr-FR" sz="3200" dirty="0" smtClean="0"/>
              <a:t>: 17/12</a:t>
            </a:r>
          </a:p>
          <a:p>
            <a:pPr algn="ctr"/>
            <a:endParaRPr lang="fr-FR" sz="3200" dirty="0"/>
          </a:p>
          <a:p>
            <a:pPr algn="ctr"/>
            <a:r>
              <a:rPr lang="fr-FR" sz="3200" dirty="0" smtClean="0"/>
              <a:t>Deadline : 25/12</a:t>
            </a:r>
            <a:endParaRPr lang="fr-FR" sz="3200" dirty="0"/>
          </a:p>
        </p:txBody>
      </p:sp>
    </p:spTree>
    <p:extLst>
      <p:ext uri="{BB962C8B-B14F-4D97-AF65-F5344CB8AC3E}">
        <p14:creationId xmlns:p14="http://schemas.microsoft.com/office/powerpoint/2010/main" val="378063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867</Words>
  <Application>Microsoft Office PowerPoint</Application>
  <PresentationFormat>Affichage à l'écran (4:3)</PresentationFormat>
  <Paragraphs>157</Paragraphs>
  <Slides>13</Slides>
  <Notes>10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Point Cloud Segmentation : Plugin development</vt:lpstr>
      <vt:lpstr>Introduction</vt:lpstr>
      <vt:lpstr>Plan</vt:lpstr>
      <vt:lpstr>Subject</vt:lpstr>
      <vt:lpstr>Objectifs</vt:lpstr>
      <vt:lpstr>People concerned</vt:lpstr>
      <vt:lpstr>CloudCompare</vt:lpstr>
      <vt:lpstr>Requirements</vt:lpstr>
      <vt:lpstr>Plannification</vt:lpstr>
      <vt:lpstr>Risks</vt:lpstr>
      <vt:lpstr>Responses to risks</vt:lpstr>
      <vt:lpstr>Results // Statement of accounts</vt:lpstr>
      <vt:lpstr>Conclusion and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Finale  Outils Infos</dc:title>
  <dc:creator>Mric</dc:creator>
  <cp:lastModifiedBy>Aymeric Seguret</cp:lastModifiedBy>
  <cp:revision>153</cp:revision>
  <dcterms:created xsi:type="dcterms:W3CDTF">2015-12-06T13:49:33Z</dcterms:created>
  <dcterms:modified xsi:type="dcterms:W3CDTF">2015-12-14T10:20:27Z</dcterms:modified>
</cp:coreProperties>
</file>