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Lst>
  <p:sldSz cx="18288000" cy="10287000"/>
  <p:notesSz cx="6858000" cy="9144000"/>
  <p:embeddedFontLst>
    <p:embeddedFont>
      <p:font typeface="Playlist Script" charset="1" panose="00000000000000000000"/>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
      <p:font typeface="Hussar Ekologiczy" charset="1" panose="02000503000000000000"/>
      <p:regular r:id="rId11"/>
    </p:embeddedFont>
    <p:embeddedFont>
      <p:font typeface="More Sugar" charset="1" panose="00000000000000000000"/>
      <p:regular r:id="rId12"/>
    </p:embeddedFont>
    <p:embeddedFont>
      <p:font typeface="More Sugar Thin" charset="1" panose="00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ADB"/>
        </a:solidFill>
      </p:bgPr>
    </p:bg>
    <p:spTree>
      <p:nvGrpSpPr>
        <p:cNvPr id="1" name=""/>
        <p:cNvGrpSpPr/>
        <p:nvPr/>
      </p:nvGrpSpPr>
      <p:grpSpPr>
        <a:xfrm>
          <a:off x="0" y="0"/>
          <a:ext cx="0" cy="0"/>
          <a:chOff x="0" y="0"/>
          <a:chExt cx="0" cy="0"/>
        </a:xfrm>
      </p:grpSpPr>
      <p:sp>
        <p:nvSpPr>
          <p:cNvPr name="Freeform 2" id="2"/>
          <p:cNvSpPr/>
          <p:nvPr/>
        </p:nvSpPr>
        <p:spPr>
          <a:xfrm flipH="false" flipV="false" rot="0">
            <a:off x="15575973" y="5143500"/>
            <a:ext cx="1683327" cy="4114800"/>
          </a:xfrm>
          <a:custGeom>
            <a:avLst/>
            <a:gdLst/>
            <a:ahLst/>
            <a:cxnLst/>
            <a:rect r="r" b="b" t="t" l="l"/>
            <a:pathLst>
              <a:path h="4114800" w="1683327">
                <a:moveTo>
                  <a:pt x="0" y="0"/>
                </a:moveTo>
                <a:lnTo>
                  <a:pt x="1683327" y="0"/>
                </a:lnTo>
                <a:lnTo>
                  <a:pt x="168332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872115" y="4461037"/>
            <a:ext cx="12543769" cy="1174426"/>
          </a:xfrm>
          <a:prstGeom prst="rect">
            <a:avLst/>
          </a:prstGeom>
        </p:spPr>
        <p:txBody>
          <a:bodyPr anchor="t" rtlCol="false" tIns="0" lIns="0" bIns="0" rIns="0">
            <a:spAutoFit/>
          </a:bodyPr>
          <a:lstStyle/>
          <a:p>
            <a:pPr algn="ctr">
              <a:lnSpc>
                <a:spcPts val="9068"/>
              </a:lnSpc>
              <a:spcBef>
                <a:spcPts val="6801"/>
              </a:spcBef>
            </a:pPr>
            <a:r>
              <a:rPr lang="en-US" sz="6477" spc="388">
                <a:solidFill>
                  <a:srgbClr val="DD7164"/>
                </a:solidFill>
                <a:cs typeface="Hussar Ekologiczy"/>
              </a:rPr>
              <a:t>அற்புத விளக்கு</a:t>
            </a:r>
          </a:p>
        </p:txBody>
      </p:sp>
      <p:sp>
        <p:nvSpPr>
          <p:cNvPr name="TextBox 4" id="4"/>
          <p:cNvSpPr txBox="true"/>
          <p:nvPr/>
        </p:nvSpPr>
        <p:spPr>
          <a:xfrm rot="0">
            <a:off x="3609541" y="739339"/>
            <a:ext cx="11685554" cy="3504514"/>
          </a:xfrm>
          <a:prstGeom prst="rect">
            <a:avLst/>
          </a:prstGeom>
        </p:spPr>
        <p:txBody>
          <a:bodyPr anchor="t" rtlCol="false" tIns="0" lIns="0" bIns="0" rIns="0">
            <a:spAutoFit/>
          </a:bodyPr>
          <a:lstStyle/>
          <a:p>
            <a:pPr algn="ctr">
              <a:lnSpc>
                <a:spcPts val="28387"/>
              </a:lnSpc>
              <a:spcBef>
                <a:spcPts val="21290"/>
              </a:spcBef>
            </a:pPr>
            <a:r>
              <a:rPr lang="en-US" sz="20277">
                <a:solidFill>
                  <a:srgbClr val="F68E50"/>
                </a:solidFill>
                <a:latin typeface="Playlist Script"/>
              </a:rPr>
              <a:t>Smart Diya</a:t>
            </a:r>
          </a:p>
        </p:txBody>
      </p:sp>
      <p:sp>
        <p:nvSpPr>
          <p:cNvPr name="TextBox 5" id="5"/>
          <p:cNvSpPr txBox="true"/>
          <p:nvPr/>
        </p:nvSpPr>
        <p:spPr>
          <a:xfrm rot="0">
            <a:off x="5224920" y="5887371"/>
            <a:ext cx="7838159" cy="2187857"/>
          </a:xfrm>
          <a:prstGeom prst="rect">
            <a:avLst/>
          </a:prstGeom>
        </p:spPr>
        <p:txBody>
          <a:bodyPr anchor="t" rtlCol="false" tIns="0" lIns="0" bIns="0" rIns="0">
            <a:spAutoFit/>
          </a:bodyPr>
          <a:lstStyle/>
          <a:p>
            <a:pPr algn="ctr">
              <a:lnSpc>
                <a:spcPts val="6387"/>
              </a:lnSpc>
              <a:spcBef>
                <a:spcPts val="4790"/>
              </a:spcBef>
            </a:pPr>
            <a:r>
              <a:rPr lang="en-US" sz="4562" spc="410">
                <a:solidFill>
                  <a:srgbClr val="861917"/>
                </a:solidFill>
                <a:latin typeface="More Sugar"/>
              </a:rPr>
              <a:t>A NEW REPLACEMENT</a:t>
            </a:r>
          </a:p>
          <a:p>
            <a:pPr algn="ctr">
              <a:lnSpc>
                <a:spcPts val="6387"/>
              </a:lnSpc>
              <a:spcBef>
                <a:spcPts val="4790"/>
              </a:spcBef>
            </a:pPr>
          </a:p>
        </p:txBody>
      </p:sp>
      <p:sp>
        <p:nvSpPr>
          <p:cNvPr name="Freeform 6" id="6"/>
          <p:cNvSpPr/>
          <p:nvPr/>
        </p:nvSpPr>
        <p:spPr>
          <a:xfrm flipH="true" flipV="false" rot="0">
            <a:off x="1028700" y="5143500"/>
            <a:ext cx="1683327" cy="4114800"/>
          </a:xfrm>
          <a:custGeom>
            <a:avLst/>
            <a:gdLst/>
            <a:ahLst/>
            <a:cxnLst/>
            <a:rect r="r" b="b" t="t" l="l"/>
            <a:pathLst>
              <a:path h="4114800" w="1683327">
                <a:moveTo>
                  <a:pt x="1683327" y="0"/>
                </a:moveTo>
                <a:lnTo>
                  <a:pt x="0" y="0"/>
                </a:lnTo>
                <a:lnTo>
                  <a:pt x="0" y="4114800"/>
                </a:lnTo>
                <a:lnTo>
                  <a:pt x="1683327" y="4114800"/>
                </a:lnTo>
                <a:lnTo>
                  <a:pt x="168332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ADB"/>
        </a:solidFill>
      </p:bgPr>
    </p:bg>
    <p:spTree>
      <p:nvGrpSpPr>
        <p:cNvPr id="1" name=""/>
        <p:cNvGrpSpPr/>
        <p:nvPr/>
      </p:nvGrpSpPr>
      <p:grpSpPr>
        <a:xfrm>
          <a:off x="0" y="0"/>
          <a:ext cx="0" cy="0"/>
          <a:chOff x="0" y="0"/>
          <a:chExt cx="0" cy="0"/>
        </a:xfrm>
      </p:grpSpPr>
      <p:sp>
        <p:nvSpPr>
          <p:cNvPr name="Freeform 2" id="2"/>
          <p:cNvSpPr/>
          <p:nvPr/>
        </p:nvSpPr>
        <p:spPr>
          <a:xfrm flipH="false" flipV="false" rot="496500">
            <a:off x="13337241" y="-2039529"/>
            <a:ext cx="5429461" cy="5499454"/>
          </a:xfrm>
          <a:custGeom>
            <a:avLst/>
            <a:gdLst/>
            <a:ahLst/>
            <a:cxnLst/>
            <a:rect r="r" b="b" t="t" l="l"/>
            <a:pathLst>
              <a:path h="5499454" w="5429461">
                <a:moveTo>
                  <a:pt x="0" y="0"/>
                </a:moveTo>
                <a:lnTo>
                  <a:pt x="5429461" y="0"/>
                </a:lnTo>
                <a:lnTo>
                  <a:pt x="5429461" y="5499454"/>
                </a:lnTo>
                <a:lnTo>
                  <a:pt x="0" y="5499454"/>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57998">
            <a:off x="-674055" y="5617040"/>
            <a:ext cx="4307066" cy="5271200"/>
          </a:xfrm>
          <a:custGeom>
            <a:avLst/>
            <a:gdLst/>
            <a:ahLst/>
            <a:cxnLst/>
            <a:rect r="r" b="b" t="t" l="l"/>
            <a:pathLst>
              <a:path h="5271200" w="4307066">
                <a:moveTo>
                  <a:pt x="0" y="0"/>
                </a:moveTo>
                <a:lnTo>
                  <a:pt x="4307066" y="0"/>
                </a:lnTo>
                <a:lnTo>
                  <a:pt x="4307066" y="5271199"/>
                </a:lnTo>
                <a:lnTo>
                  <a:pt x="0" y="5271199"/>
                </a:lnTo>
                <a:lnTo>
                  <a:pt x="0" y="0"/>
                </a:lnTo>
                <a:close/>
              </a:path>
            </a:pathLst>
          </a:custGeom>
          <a:blipFill>
            <a:blip r:embed="rId4">
              <a:alphaModFix amt="7999"/>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19882" y="2399770"/>
            <a:ext cx="2983922" cy="3005782"/>
          </a:xfrm>
          <a:custGeom>
            <a:avLst/>
            <a:gdLst/>
            <a:ahLst/>
            <a:cxnLst/>
            <a:rect r="r" b="b" t="t" l="l"/>
            <a:pathLst>
              <a:path h="3005782" w="2983922">
                <a:moveTo>
                  <a:pt x="0" y="0"/>
                </a:moveTo>
                <a:lnTo>
                  <a:pt x="2983922" y="0"/>
                </a:lnTo>
                <a:lnTo>
                  <a:pt x="2983922" y="3005781"/>
                </a:lnTo>
                <a:lnTo>
                  <a:pt x="0" y="30057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302287" y="6252518"/>
            <a:ext cx="2983922" cy="3005782"/>
          </a:xfrm>
          <a:custGeom>
            <a:avLst/>
            <a:gdLst/>
            <a:ahLst/>
            <a:cxnLst/>
            <a:rect r="r" b="b" t="t" l="l"/>
            <a:pathLst>
              <a:path h="3005782" w="2983922">
                <a:moveTo>
                  <a:pt x="0" y="0"/>
                </a:moveTo>
                <a:lnTo>
                  <a:pt x="2983921" y="0"/>
                </a:lnTo>
                <a:lnTo>
                  <a:pt x="2983921" y="3005782"/>
                </a:lnTo>
                <a:lnTo>
                  <a:pt x="0" y="30057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5484378" y="566569"/>
            <a:ext cx="7485374" cy="1356153"/>
          </a:xfrm>
          <a:prstGeom prst="rect">
            <a:avLst/>
          </a:prstGeom>
        </p:spPr>
        <p:txBody>
          <a:bodyPr anchor="t" rtlCol="false" tIns="0" lIns="0" bIns="0" rIns="0">
            <a:spAutoFit/>
          </a:bodyPr>
          <a:lstStyle/>
          <a:p>
            <a:pPr algn="ctr">
              <a:lnSpc>
                <a:spcPts val="10900"/>
              </a:lnSpc>
              <a:spcBef>
                <a:spcPts val="8175"/>
              </a:spcBef>
            </a:pPr>
            <a:r>
              <a:rPr lang="en-US" sz="7785">
                <a:solidFill>
                  <a:srgbClr val="F68E50"/>
                </a:solidFill>
                <a:latin typeface="Playlist Script"/>
              </a:rPr>
              <a:t>Contents</a:t>
            </a:r>
          </a:p>
        </p:txBody>
      </p:sp>
      <p:sp>
        <p:nvSpPr>
          <p:cNvPr name="Freeform 7" id="7"/>
          <p:cNvSpPr/>
          <p:nvPr/>
        </p:nvSpPr>
        <p:spPr>
          <a:xfrm flipH="false" flipV="false" rot="0">
            <a:off x="6302721" y="2319123"/>
            <a:ext cx="2983922" cy="3005782"/>
          </a:xfrm>
          <a:custGeom>
            <a:avLst/>
            <a:gdLst/>
            <a:ahLst/>
            <a:cxnLst/>
            <a:rect r="r" b="b" t="t" l="l"/>
            <a:pathLst>
              <a:path h="3005782" w="2983922">
                <a:moveTo>
                  <a:pt x="0" y="0"/>
                </a:moveTo>
                <a:lnTo>
                  <a:pt x="2983921" y="0"/>
                </a:lnTo>
                <a:lnTo>
                  <a:pt x="2983921" y="3005782"/>
                </a:lnTo>
                <a:lnTo>
                  <a:pt x="0" y="30057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8817815" y="6252518"/>
            <a:ext cx="2983922" cy="3005782"/>
          </a:xfrm>
          <a:custGeom>
            <a:avLst/>
            <a:gdLst/>
            <a:ahLst/>
            <a:cxnLst/>
            <a:rect r="r" b="b" t="t" l="l"/>
            <a:pathLst>
              <a:path h="3005782" w="2983922">
                <a:moveTo>
                  <a:pt x="0" y="0"/>
                </a:moveTo>
                <a:lnTo>
                  <a:pt x="2983922" y="0"/>
                </a:lnTo>
                <a:lnTo>
                  <a:pt x="2983922" y="3005782"/>
                </a:lnTo>
                <a:lnTo>
                  <a:pt x="0" y="30057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1954711" y="2515073"/>
            <a:ext cx="2983922" cy="3005782"/>
          </a:xfrm>
          <a:custGeom>
            <a:avLst/>
            <a:gdLst/>
            <a:ahLst/>
            <a:cxnLst/>
            <a:rect r="r" b="b" t="t" l="l"/>
            <a:pathLst>
              <a:path h="3005782" w="2983922">
                <a:moveTo>
                  <a:pt x="0" y="0"/>
                </a:moveTo>
                <a:lnTo>
                  <a:pt x="2983922" y="0"/>
                </a:lnTo>
                <a:lnTo>
                  <a:pt x="2983922" y="3005782"/>
                </a:lnTo>
                <a:lnTo>
                  <a:pt x="0" y="30057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4434850" y="6252518"/>
            <a:ext cx="2983922" cy="3005782"/>
          </a:xfrm>
          <a:custGeom>
            <a:avLst/>
            <a:gdLst/>
            <a:ahLst/>
            <a:cxnLst/>
            <a:rect r="r" b="b" t="t" l="l"/>
            <a:pathLst>
              <a:path h="3005782" w="2983922">
                <a:moveTo>
                  <a:pt x="0" y="0"/>
                </a:moveTo>
                <a:lnTo>
                  <a:pt x="2983921" y="0"/>
                </a:lnTo>
                <a:lnTo>
                  <a:pt x="2983921" y="3005782"/>
                </a:lnTo>
                <a:lnTo>
                  <a:pt x="0" y="30057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319882" y="3129487"/>
            <a:ext cx="2983922" cy="1308853"/>
          </a:xfrm>
          <a:prstGeom prst="rect">
            <a:avLst/>
          </a:prstGeom>
        </p:spPr>
        <p:txBody>
          <a:bodyPr anchor="t" rtlCol="false" tIns="0" lIns="0" bIns="0" rIns="0">
            <a:spAutoFit/>
          </a:bodyPr>
          <a:lstStyle/>
          <a:p>
            <a:pPr algn="ctr">
              <a:lnSpc>
                <a:spcPts val="5138"/>
              </a:lnSpc>
            </a:pPr>
            <a:r>
              <a:rPr lang="en-US" sz="3670">
                <a:solidFill>
                  <a:srgbClr val="000000"/>
                </a:solidFill>
                <a:latin typeface="More Sugar Thin"/>
              </a:rPr>
              <a:t>01</a:t>
            </a:r>
          </a:p>
          <a:p>
            <a:pPr algn="ctr">
              <a:lnSpc>
                <a:spcPts val="5138"/>
              </a:lnSpc>
              <a:spcBef>
                <a:spcPct val="0"/>
              </a:spcBef>
            </a:pPr>
            <a:r>
              <a:rPr lang="en-US" sz="3670">
                <a:solidFill>
                  <a:srgbClr val="000000"/>
                </a:solidFill>
                <a:latin typeface="More Sugar Thin"/>
              </a:rPr>
              <a:t>Abstract</a:t>
            </a:r>
          </a:p>
        </p:txBody>
      </p:sp>
      <p:sp>
        <p:nvSpPr>
          <p:cNvPr name="TextBox 12" id="12"/>
          <p:cNvSpPr txBox="true"/>
          <p:nvPr/>
        </p:nvSpPr>
        <p:spPr>
          <a:xfrm rot="0">
            <a:off x="6477153" y="2821460"/>
            <a:ext cx="2635056" cy="1934432"/>
          </a:xfrm>
          <a:prstGeom prst="rect">
            <a:avLst/>
          </a:prstGeom>
        </p:spPr>
        <p:txBody>
          <a:bodyPr anchor="t" rtlCol="false" tIns="0" lIns="0" bIns="0" rIns="0">
            <a:spAutoFit/>
          </a:bodyPr>
          <a:lstStyle/>
          <a:p>
            <a:pPr algn="ctr">
              <a:lnSpc>
                <a:spcPts val="5097"/>
              </a:lnSpc>
            </a:pPr>
            <a:r>
              <a:rPr lang="en-US" sz="3641">
                <a:solidFill>
                  <a:srgbClr val="000000"/>
                </a:solidFill>
                <a:latin typeface="More Sugar Thin"/>
              </a:rPr>
              <a:t>02</a:t>
            </a:r>
          </a:p>
          <a:p>
            <a:pPr algn="ctr">
              <a:lnSpc>
                <a:spcPts val="5097"/>
              </a:lnSpc>
              <a:spcBef>
                <a:spcPct val="0"/>
              </a:spcBef>
            </a:pPr>
            <a:r>
              <a:rPr lang="en-US" sz="3641">
                <a:solidFill>
                  <a:srgbClr val="000000"/>
                </a:solidFill>
                <a:latin typeface="More Sugar Thin"/>
              </a:rPr>
              <a:t>Importance of diya</a:t>
            </a:r>
          </a:p>
        </p:txBody>
      </p:sp>
      <p:sp>
        <p:nvSpPr>
          <p:cNvPr name="TextBox 13" id="13"/>
          <p:cNvSpPr txBox="true"/>
          <p:nvPr/>
        </p:nvSpPr>
        <p:spPr>
          <a:xfrm rot="0">
            <a:off x="11954711" y="2878664"/>
            <a:ext cx="2983922" cy="1971793"/>
          </a:xfrm>
          <a:prstGeom prst="rect">
            <a:avLst/>
          </a:prstGeom>
        </p:spPr>
        <p:txBody>
          <a:bodyPr anchor="t" rtlCol="false" tIns="0" lIns="0" bIns="0" rIns="0">
            <a:spAutoFit/>
          </a:bodyPr>
          <a:lstStyle/>
          <a:p>
            <a:pPr algn="ctr">
              <a:lnSpc>
                <a:spcPts val="5138"/>
              </a:lnSpc>
            </a:pPr>
            <a:r>
              <a:rPr lang="en-US" sz="3670">
                <a:solidFill>
                  <a:srgbClr val="000000"/>
                </a:solidFill>
                <a:latin typeface="More Sugar Thin"/>
              </a:rPr>
              <a:t>03</a:t>
            </a:r>
          </a:p>
          <a:p>
            <a:pPr algn="ctr">
              <a:lnSpc>
                <a:spcPts val="5138"/>
              </a:lnSpc>
              <a:spcBef>
                <a:spcPct val="0"/>
              </a:spcBef>
            </a:pPr>
            <a:r>
              <a:rPr lang="en-US" sz="3670">
                <a:solidFill>
                  <a:srgbClr val="000000"/>
                </a:solidFill>
                <a:latin typeface="More Sugar Thin"/>
              </a:rPr>
              <a:t>Problem statement</a:t>
            </a:r>
          </a:p>
        </p:txBody>
      </p:sp>
      <p:sp>
        <p:nvSpPr>
          <p:cNvPr name="TextBox 14" id="14"/>
          <p:cNvSpPr txBox="true"/>
          <p:nvPr/>
        </p:nvSpPr>
        <p:spPr>
          <a:xfrm rot="0">
            <a:off x="3528911" y="6755295"/>
            <a:ext cx="2530673" cy="1971793"/>
          </a:xfrm>
          <a:prstGeom prst="rect">
            <a:avLst/>
          </a:prstGeom>
        </p:spPr>
        <p:txBody>
          <a:bodyPr anchor="t" rtlCol="false" tIns="0" lIns="0" bIns="0" rIns="0">
            <a:spAutoFit/>
          </a:bodyPr>
          <a:lstStyle/>
          <a:p>
            <a:pPr algn="ctr">
              <a:lnSpc>
                <a:spcPts val="5138"/>
              </a:lnSpc>
            </a:pPr>
            <a:r>
              <a:rPr lang="en-US" sz="3670">
                <a:solidFill>
                  <a:srgbClr val="000000"/>
                </a:solidFill>
                <a:latin typeface="More Sugar Thin"/>
              </a:rPr>
              <a:t>04</a:t>
            </a:r>
          </a:p>
          <a:p>
            <a:pPr algn="ctr">
              <a:lnSpc>
                <a:spcPts val="5138"/>
              </a:lnSpc>
            </a:pPr>
            <a:r>
              <a:rPr lang="en-US" sz="3670">
                <a:solidFill>
                  <a:srgbClr val="000000"/>
                </a:solidFill>
                <a:latin typeface="More Sugar Thin"/>
              </a:rPr>
              <a:t>Components </a:t>
            </a:r>
          </a:p>
          <a:p>
            <a:pPr algn="ctr">
              <a:lnSpc>
                <a:spcPts val="5138"/>
              </a:lnSpc>
              <a:spcBef>
                <a:spcPct val="0"/>
              </a:spcBef>
            </a:pPr>
            <a:r>
              <a:rPr lang="en-US" sz="3670">
                <a:solidFill>
                  <a:srgbClr val="000000"/>
                </a:solidFill>
                <a:latin typeface="More Sugar Thin"/>
              </a:rPr>
              <a:t>Required</a:t>
            </a:r>
          </a:p>
        </p:txBody>
      </p:sp>
      <p:sp>
        <p:nvSpPr>
          <p:cNvPr name="TextBox 15" id="15"/>
          <p:cNvSpPr txBox="true"/>
          <p:nvPr/>
        </p:nvSpPr>
        <p:spPr>
          <a:xfrm rot="0">
            <a:off x="8948446" y="6554882"/>
            <a:ext cx="2722661" cy="2391667"/>
          </a:xfrm>
          <a:prstGeom prst="rect">
            <a:avLst/>
          </a:prstGeom>
        </p:spPr>
        <p:txBody>
          <a:bodyPr anchor="t" rtlCol="false" tIns="0" lIns="0" bIns="0" rIns="0">
            <a:spAutoFit/>
          </a:bodyPr>
          <a:lstStyle/>
          <a:p>
            <a:pPr algn="ctr">
              <a:lnSpc>
                <a:spcPts val="4688"/>
              </a:lnSpc>
            </a:pPr>
            <a:r>
              <a:rPr lang="en-US" sz="3349">
                <a:solidFill>
                  <a:srgbClr val="000000"/>
                </a:solidFill>
                <a:latin typeface="More Sugar Thin"/>
              </a:rPr>
              <a:t>05</a:t>
            </a:r>
          </a:p>
          <a:p>
            <a:pPr algn="ctr">
              <a:lnSpc>
                <a:spcPts val="4688"/>
              </a:lnSpc>
            </a:pPr>
            <a:r>
              <a:rPr lang="en-US" sz="3349">
                <a:solidFill>
                  <a:srgbClr val="000000"/>
                </a:solidFill>
                <a:latin typeface="More Sugar Thin"/>
              </a:rPr>
              <a:t>Implementation &amp;</a:t>
            </a:r>
          </a:p>
          <a:p>
            <a:pPr algn="ctr">
              <a:lnSpc>
                <a:spcPts val="4688"/>
              </a:lnSpc>
              <a:spcBef>
                <a:spcPct val="0"/>
              </a:spcBef>
            </a:pPr>
            <a:r>
              <a:rPr lang="en-US" sz="3349">
                <a:solidFill>
                  <a:srgbClr val="000000"/>
                </a:solidFill>
                <a:latin typeface="More Sugar Thin"/>
              </a:rPr>
              <a:t>Prototype</a:t>
            </a:r>
          </a:p>
        </p:txBody>
      </p:sp>
      <p:sp>
        <p:nvSpPr>
          <p:cNvPr name="TextBox 16" id="16"/>
          <p:cNvSpPr txBox="true"/>
          <p:nvPr/>
        </p:nvSpPr>
        <p:spPr>
          <a:xfrm rot="0">
            <a:off x="14883957" y="6755295"/>
            <a:ext cx="2012275" cy="1308853"/>
          </a:xfrm>
          <a:prstGeom prst="rect">
            <a:avLst/>
          </a:prstGeom>
        </p:spPr>
        <p:txBody>
          <a:bodyPr anchor="t" rtlCol="false" tIns="0" lIns="0" bIns="0" rIns="0">
            <a:spAutoFit/>
          </a:bodyPr>
          <a:lstStyle/>
          <a:p>
            <a:pPr algn="ctr">
              <a:lnSpc>
                <a:spcPts val="5138"/>
              </a:lnSpc>
            </a:pPr>
            <a:r>
              <a:rPr lang="en-US" sz="3670">
                <a:solidFill>
                  <a:srgbClr val="000000"/>
                </a:solidFill>
                <a:latin typeface="More Sugar Thin"/>
              </a:rPr>
              <a:t>06</a:t>
            </a:r>
          </a:p>
          <a:p>
            <a:pPr algn="ctr">
              <a:lnSpc>
                <a:spcPts val="5138"/>
              </a:lnSpc>
              <a:spcBef>
                <a:spcPct val="0"/>
              </a:spcBef>
            </a:pPr>
            <a:r>
              <a:rPr lang="en-US" sz="3670">
                <a:solidFill>
                  <a:srgbClr val="000000"/>
                </a:solidFill>
                <a:latin typeface="More Sugar Thin"/>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ADB"/>
        </a:solidFill>
      </p:bgPr>
    </p:bg>
    <p:spTree>
      <p:nvGrpSpPr>
        <p:cNvPr id="1" name=""/>
        <p:cNvGrpSpPr/>
        <p:nvPr/>
      </p:nvGrpSpPr>
      <p:grpSpPr>
        <a:xfrm>
          <a:off x="0" y="0"/>
          <a:ext cx="0" cy="0"/>
          <a:chOff x="0" y="0"/>
          <a:chExt cx="0" cy="0"/>
        </a:xfrm>
      </p:grpSpPr>
      <p:sp>
        <p:nvSpPr>
          <p:cNvPr name="TextBox 2" id="2"/>
          <p:cNvSpPr txBox="true"/>
          <p:nvPr/>
        </p:nvSpPr>
        <p:spPr>
          <a:xfrm rot="0">
            <a:off x="1028700" y="3147681"/>
            <a:ext cx="16230600" cy="5297923"/>
          </a:xfrm>
          <a:prstGeom prst="rect">
            <a:avLst/>
          </a:prstGeom>
        </p:spPr>
        <p:txBody>
          <a:bodyPr anchor="t" rtlCol="false" tIns="0" lIns="0" bIns="0" rIns="0">
            <a:spAutoFit/>
          </a:bodyPr>
          <a:lstStyle/>
          <a:p>
            <a:pPr>
              <a:lnSpc>
                <a:spcPts val="5138"/>
              </a:lnSpc>
            </a:pPr>
            <a:r>
              <a:rPr lang="en-US" sz="3670">
                <a:solidFill>
                  <a:srgbClr val="000000"/>
                </a:solidFill>
                <a:latin typeface="More Sugar Thin"/>
              </a:rPr>
              <a:t>The advent of LED (Light Emitting Diode) technology has revolutionized the way we illuminate our surroundings, offering energy efficiency, longevity, and versatility. One innovative aspect of LED lighting is the integration of remote control systems, which has paved the way for enhanced user experiences and increased energy savings. This abstract explores the idea of lighting LED lamps using remote control devices and its implications on convenience, energy efficiency, and customization.</a:t>
            </a:r>
          </a:p>
          <a:p>
            <a:pPr>
              <a:lnSpc>
                <a:spcPts val="5138"/>
              </a:lnSpc>
              <a:spcBef>
                <a:spcPct val="0"/>
              </a:spcBef>
            </a:pPr>
          </a:p>
        </p:txBody>
      </p:sp>
      <p:sp>
        <p:nvSpPr>
          <p:cNvPr name="TextBox 3" id="3"/>
          <p:cNvSpPr txBox="true"/>
          <p:nvPr/>
        </p:nvSpPr>
        <p:spPr>
          <a:xfrm rot="0">
            <a:off x="5410838" y="857250"/>
            <a:ext cx="7485374" cy="1356153"/>
          </a:xfrm>
          <a:prstGeom prst="rect">
            <a:avLst/>
          </a:prstGeom>
        </p:spPr>
        <p:txBody>
          <a:bodyPr anchor="t" rtlCol="false" tIns="0" lIns="0" bIns="0" rIns="0">
            <a:spAutoFit/>
          </a:bodyPr>
          <a:lstStyle/>
          <a:p>
            <a:pPr algn="ctr">
              <a:lnSpc>
                <a:spcPts val="10900"/>
              </a:lnSpc>
              <a:spcBef>
                <a:spcPts val="8175"/>
              </a:spcBef>
            </a:pPr>
            <a:r>
              <a:rPr lang="en-US" sz="7785">
                <a:solidFill>
                  <a:srgbClr val="F68E50"/>
                </a:solidFill>
                <a:latin typeface="Playlist Script"/>
              </a:rPr>
              <a:t>Abstract</a:t>
            </a:r>
          </a:p>
        </p:txBody>
      </p:sp>
      <p:sp>
        <p:nvSpPr>
          <p:cNvPr name="Freeform 4" id="4"/>
          <p:cNvSpPr/>
          <p:nvPr/>
        </p:nvSpPr>
        <p:spPr>
          <a:xfrm flipH="false" flipV="false" rot="2257998">
            <a:off x="-1653605" y="3716743"/>
            <a:ext cx="4307066" cy="5271200"/>
          </a:xfrm>
          <a:custGeom>
            <a:avLst/>
            <a:gdLst/>
            <a:ahLst/>
            <a:cxnLst/>
            <a:rect r="r" b="b" t="t" l="l"/>
            <a:pathLst>
              <a:path h="5271200" w="4307066">
                <a:moveTo>
                  <a:pt x="0" y="0"/>
                </a:moveTo>
                <a:lnTo>
                  <a:pt x="4307066" y="0"/>
                </a:lnTo>
                <a:lnTo>
                  <a:pt x="4307066" y="5271200"/>
                </a:lnTo>
                <a:lnTo>
                  <a:pt x="0" y="5271200"/>
                </a:lnTo>
                <a:lnTo>
                  <a:pt x="0" y="0"/>
                </a:lnTo>
                <a:close/>
              </a:path>
            </a:pathLst>
          </a:custGeom>
          <a:blipFill>
            <a:blip r:embed="rId2">
              <a:alphaModFix amt="7999"/>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ADB"/>
        </a:solidFill>
      </p:bgPr>
    </p:bg>
    <p:spTree>
      <p:nvGrpSpPr>
        <p:cNvPr id="1" name=""/>
        <p:cNvGrpSpPr/>
        <p:nvPr/>
      </p:nvGrpSpPr>
      <p:grpSpPr>
        <a:xfrm>
          <a:off x="0" y="0"/>
          <a:ext cx="0" cy="0"/>
          <a:chOff x="0" y="0"/>
          <a:chExt cx="0" cy="0"/>
        </a:xfrm>
      </p:grpSpPr>
      <p:sp>
        <p:nvSpPr>
          <p:cNvPr name="Freeform 2" id="2"/>
          <p:cNvSpPr/>
          <p:nvPr/>
        </p:nvSpPr>
        <p:spPr>
          <a:xfrm flipH="false" flipV="false" rot="2257998">
            <a:off x="-1833651" y="2689305"/>
            <a:ext cx="4307066" cy="5271200"/>
          </a:xfrm>
          <a:custGeom>
            <a:avLst/>
            <a:gdLst/>
            <a:ahLst/>
            <a:cxnLst/>
            <a:rect r="r" b="b" t="t" l="l"/>
            <a:pathLst>
              <a:path h="5271200" w="4307066">
                <a:moveTo>
                  <a:pt x="0" y="0"/>
                </a:moveTo>
                <a:lnTo>
                  <a:pt x="4307066" y="0"/>
                </a:lnTo>
                <a:lnTo>
                  <a:pt x="4307066" y="5271200"/>
                </a:lnTo>
                <a:lnTo>
                  <a:pt x="0" y="5271200"/>
                </a:lnTo>
                <a:lnTo>
                  <a:pt x="0" y="0"/>
                </a:lnTo>
                <a:close/>
              </a:path>
            </a:pathLst>
          </a:custGeom>
          <a:blipFill>
            <a:blip r:embed="rId2">
              <a:alphaModFix amt="7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711151" y="-1308665"/>
            <a:ext cx="4410065" cy="4410065"/>
          </a:xfrm>
          <a:custGeom>
            <a:avLst/>
            <a:gdLst/>
            <a:ahLst/>
            <a:cxnLst/>
            <a:rect r="r" b="b" t="t" l="l"/>
            <a:pathLst>
              <a:path h="4410065" w="4410065">
                <a:moveTo>
                  <a:pt x="0" y="0"/>
                </a:moveTo>
                <a:lnTo>
                  <a:pt x="4410066" y="0"/>
                </a:lnTo>
                <a:lnTo>
                  <a:pt x="4410066" y="4410066"/>
                </a:lnTo>
                <a:lnTo>
                  <a:pt x="0" y="4410066"/>
                </a:lnTo>
                <a:lnTo>
                  <a:pt x="0" y="0"/>
                </a:lnTo>
                <a:close/>
              </a:path>
            </a:pathLst>
          </a:custGeom>
          <a:blipFill>
            <a:blip r:embed="rId4">
              <a:alphaModFix amt="9999"/>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636778" y="718969"/>
            <a:ext cx="7485374" cy="1356153"/>
          </a:xfrm>
          <a:prstGeom prst="rect">
            <a:avLst/>
          </a:prstGeom>
        </p:spPr>
        <p:txBody>
          <a:bodyPr anchor="t" rtlCol="false" tIns="0" lIns="0" bIns="0" rIns="0">
            <a:spAutoFit/>
          </a:bodyPr>
          <a:lstStyle/>
          <a:p>
            <a:pPr algn="ctr">
              <a:lnSpc>
                <a:spcPts val="10900"/>
              </a:lnSpc>
              <a:spcBef>
                <a:spcPts val="8175"/>
              </a:spcBef>
            </a:pPr>
            <a:r>
              <a:rPr lang="en-US" sz="7785">
                <a:solidFill>
                  <a:srgbClr val="F68E50"/>
                </a:solidFill>
                <a:latin typeface="Playlist Script"/>
              </a:rPr>
              <a:t>Importance of Diyas</a:t>
            </a:r>
          </a:p>
        </p:txBody>
      </p:sp>
      <p:sp>
        <p:nvSpPr>
          <p:cNvPr name="TextBox 5" id="5"/>
          <p:cNvSpPr txBox="true"/>
          <p:nvPr/>
        </p:nvSpPr>
        <p:spPr>
          <a:xfrm rot="0">
            <a:off x="1028700" y="2595242"/>
            <a:ext cx="16230600" cy="1964173"/>
          </a:xfrm>
          <a:prstGeom prst="rect">
            <a:avLst/>
          </a:prstGeom>
        </p:spPr>
        <p:txBody>
          <a:bodyPr anchor="t" rtlCol="false" tIns="0" lIns="0" bIns="0" rIns="0">
            <a:spAutoFit/>
          </a:bodyPr>
          <a:lstStyle/>
          <a:p>
            <a:pPr>
              <a:lnSpc>
                <a:spcPts val="5138"/>
              </a:lnSpc>
            </a:pPr>
            <a:r>
              <a:rPr lang="en-US" sz="3670">
                <a:solidFill>
                  <a:srgbClr val="000000"/>
                </a:solidFill>
                <a:latin typeface="More Sugar Thin"/>
              </a:rPr>
              <a:t>Diya, also known as an oil lamp, holds significant cultural, spiritual, and symbolic importance in various cultures and other Indian traditions.</a:t>
            </a:r>
          </a:p>
          <a:p>
            <a:pPr algn="ctr">
              <a:lnSpc>
                <a:spcPts val="5138"/>
              </a:lnSpc>
              <a:spcBef>
                <a:spcPct val="0"/>
              </a:spcBef>
            </a:pPr>
          </a:p>
        </p:txBody>
      </p:sp>
      <p:sp>
        <p:nvSpPr>
          <p:cNvPr name="TextBox 6" id="6"/>
          <p:cNvSpPr txBox="true"/>
          <p:nvPr/>
        </p:nvSpPr>
        <p:spPr>
          <a:xfrm rot="0">
            <a:off x="1028700" y="5067300"/>
            <a:ext cx="16230600" cy="3964423"/>
          </a:xfrm>
          <a:prstGeom prst="rect">
            <a:avLst/>
          </a:prstGeom>
        </p:spPr>
        <p:txBody>
          <a:bodyPr anchor="t" rtlCol="false" tIns="0" lIns="0" bIns="0" rIns="0">
            <a:spAutoFit/>
          </a:bodyPr>
          <a:lstStyle/>
          <a:p>
            <a:pPr marL="792432" indent="-396216" lvl="1">
              <a:lnSpc>
                <a:spcPts val="5138"/>
              </a:lnSpc>
              <a:buFont typeface="Arial"/>
              <a:buChar char="•"/>
            </a:pPr>
            <a:r>
              <a:rPr lang="en-US" sz="3670">
                <a:solidFill>
                  <a:srgbClr val="000000"/>
                </a:solidFill>
                <a:latin typeface="More Sugar Thin"/>
              </a:rPr>
              <a:t>Spiritual Symbolism: Diyas are often used in religious ceremonies and rituals to symbolize the presence of divine light.</a:t>
            </a:r>
          </a:p>
          <a:p>
            <a:pPr marL="792432" indent="-396216" lvl="1">
              <a:lnSpc>
                <a:spcPts val="5138"/>
              </a:lnSpc>
              <a:buFont typeface="Arial"/>
              <a:buChar char="•"/>
            </a:pPr>
            <a:r>
              <a:rPr lang="en-US" sz="3670">
                <a:solidFill>
                  <a:srgbClr val="000000"/>
                </a:solidFill>
                <a:latin typeface="More Sugar Thin"/>
              </a:rPr>
              <a:t>Art and Craftsmanship: Diya making is an art form in itself. Skilled artisans create beautifully designed diyas with intricate patterns and decorations. This craftsmanship adds to their aesthetic appeal.</a:t>
            </a:r>
          </a:p>
          <a:p>
            <a:pPr>
              <a:lnSpc>
                <a:spcPts val="5138"/>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ADB"/>
        </a:solidFill>
      </p:bgPr>
    </p:bg>
    <p:spTree>
      <p:nvGrpSpPr>
        <p:cNvPr id="1" name=""/>
        <p:cNvGrpSpPr/>
        <p:nvPr/>
      </p:nvGrpSpPr>
      <p:grpSpPr>
        <a:xfrm>
          <a:off x="0" y="0"/>
          <a:ext cx="0" cy="0"/>
          <a:chOff x="0" y="0"/>
          <a:chExt cx="0" cy="0"/>
        </a:xfrm>
      </p:grpSpPr>
      <p:sp>
        <p:nvSpPr>
          <p:cNvPr name="Freeform 2" id="2"/>
          <p:cNvSpPr/>
          <p:nvPr/>
        </p:nvSpPr>
        <p:spPr>
          <a:xfrm flipH="false" flipV="false" rot="2257998">
            <a:off x="-1833651" y="2689305"/>
            <a:ext cx="4307066" cy="5271200"/>
          </a:xfrm>
          <a:custGeom>
            <a:avLst/>
            <a:gdLst/>
            <a:ahLst/>
            <a:cxnLst/>
            <a:rect r="r" b="b" t="t" l="l"/>
            <a:pathLst>
              <a:path h="5271200" w="4307066">
                <a:moveTo>
                  <a:pt x="0" y="0"/>
                </a:moveTo>
                <a:lnTo>
                  <a:pt x="4307066" y="0"/>
                </a:lnTo>
                <a:lnTo>
                  <a:pt x="4307066" y="5271200"/>
                </a:lnTo>
                <a:lnTo>
                  <a:pt x="0" y="5271200"/>
                </a:lnTo>
                <a:lnTo>
                  <a:pt x="0" y="0"/>
                </a:lnTo>
                <a:close/>
              </a:path>
            </a:pathLst>
          </a:custGeom>
          <a:blipFill>
            <a:blip r:embed="rId2">
              <a:alphaModFix amt="7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711151" y="-1308665"/>
            <a:ext cx="4410065" cy="4410065"/>
          </a:xfrm>
          <a:custGeom>
            <a:avLst/>
            <a:gdLst/>
            <a:ahLst/>
            <a:cxnLst/>
            <a:rect r="r" b="b" t="t" l="l"/>
            <a:pathLst>
              <a:path h="4410065" w="4410065">
                <a:moveTo>
                  <a:pt x="0" y="0"/>
                </a:moveTo>
                <a:lnTo>
                  <a:pt x="4410066" y="0"/>
                </a:lnTo>
                <a:lnTo>
                  <a:pt x="4410066" y="4410066"/>
                </a:lnTo>
                <a:lnTo>
                  <a:pt x="0" y="4410066"/>
                </a:lnTo>
                <a:lnTo>
                  <a:pt x="0" y="0"/>
                </a:lnTo>
                <a:close/>
              </a:path>
            </a:pathLst>
          </a:custGeom>
          <a:blipFill>
            <a:blip r:embed="rId4">
              <a:alphaModFix amt="9999"/>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401313" y="566569"/>
            <a:ext cx="7485374" cy="1356153"/>
          </a:xfrm>
          <a:prstGeom prst="rect">
            <a:avLst/>
          </a:prstGeom>
        </p:spPr>
        <p:txBody>
          <a:bodyPr anchor="t" rtlCol="false" tIns="0" lIns="0" bIns="0" rIns="0">
            <a:spAutoFit/>
          </a:bodyPr>
          <a:lstStyle/>
          <a:p>
            <a:pPr algn="ctr">
              <a:lnSpc>
                <a:spcPts val="10900"/>
              </a:lnSpc>
              <a:spcBef>
                <a:spcPts val="8175"/>
              </a:spcBef>
            </a:pPr>
            <a:r>
              <a:rPr lang="en-US" sz="7785">
                <a:solidFill>
                  <a:srgbClr val="F68E50"/>
                </a:solidFill>
                <a:latin typeface="Playlist Script"/>
              </a:rPr>
              <a:t>Problem statement</a:t>
            </a:r>
          </a:p>
        </p:txBody>
      </p:sp>
      <p:sp>
        <p:nvSpPr>
          <p:cNvPr name="TextBox 5" id="5"/>
          <p:cNvSpPr txBox="true"/>
          <p:nvPr/>
        </p:nvSpPr>
        <p:spPr>
          <a:xfrm rot="0">
            <a:off x="1028700" y="1846522"/>
            <a:ext cx="16230600" cy="8585953"/>
          </a:xfrm>
          <a:prstGeom prst="rect">
            <a:avLst/>
          </a:prstGeom>
        </p:spPr>
        <p:txBody>
          <a:bodyPr anchor="t" rtlCol="false" tIns="0" lIns="0" bIns="0" rIns="0">
            <a:spAutoFit/>
          </a:bodyPr>
          <a:lstStyle/>
          <a:p>
            <a:pPr marL="792432" indent="-396216" lvl="1">
              <a:lnSpc>
                <a:spcPts val="5138"/>
              </a:lnSpc>
              <a:buFont typeface="Arial"/>
              <a:buChar char="•"/>
            </a:pPr>
            <a:r>
              <a:rPr lang="en-US" sz="3670">
                <a:solidFill>
                  <a:srgbClr val="000000"/>
                </a:solidFill>
                <a:latin typeface="More Sugar Thin"/>
              </a:rPr>
              <a:t>Fire Hazard: Diya lamps involve an open flame, making them a potential fire hazard if not handled carefully. Accidental spills of oil or tipping over of the lamp can lead to fires or burns.</a:t>
            </a:r>
          </a:p>
          <a:p>
            <a:pPr marL="792432" indent="-396216" lvl="1">
              <a:lnSpc>
                <a:spcPts val="5138"/>
              </a:lnSpc>
              <a:buFont typeface="Arial"/>
              <a:buChar char="•"/>
            </a:pPr>
            <a:r>
              <a:rPr lang="en-US" sz="3670">
                <a:solidFill>
                  <a:srgbClr val="000000"/>
                </a:solidFill>
                <a:latin typeface="More Sugar Thin"/>
              </a:rPr>
              <a:t>Safety Concerns: Diyas can be dangerous, especially in households with children or pets who might accidentally come into contact with the open flame. Proper supervision is essential when using diyas.</a:t>
            </a:r>
          </a:p>
          <a:p>
            <a:pPr marL="792432" indent="-396216" lvl="1">
              <a:lnSpc>
                <a:spcPts val="5138"/>
              </a:lnSpc>
              <a:buFont typeface="Arial"/>
              <a:buChar char="•"/>
            </a:pPr>
            <a:r>
              <a:rPr lang="en-US" sz="3670">
                <a:solidFill>
                  <a:srgbClr val="000000"/>
                </a:solidFill>
                <a:latin typeface="More Sugar Thin"/>
              </a:rPr>
              <a:t>Weather Dependence: Outdoor diyas can be affected by weather conditions such as wind and rain, making them less reliable during adverse weather.</a:t>
            </a:r>
          </a:p>
          <a:p>
            <a:pPr marL="792432" indent="-396216" lvl="1">
              <a:lnSpc>
                <a:spcPts val="5138"/>
              </a:lnSpc>
              <a:buFont typeface="Arial"/>
              <a:buChar char="•"/>
            </a:pPr>
            <a:r>
              <a:rPr lang="en-US" sz="3670">
                <a:solidFill>
                  <a:srgbClr val="000000"/>
                </a:solidFill>
                <a:latin typeface="More Sugar Thin"/>
              </a:rPr>
              <a:t>Limited Duration: Diya lamps have a limited burn time, and they need to be refilled or relit frequently, which can be inconvenient, especially during extended rituals or celebrations.</a:t>
            </a:r>
          </a:p>
          <a:p>
            <a:pPr algn="l">
              <a:lnSpc>
                <a:spcPts val="5138"/>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ADB"/>
        </a:solidFill>
      </p:bgPr>
    </p:bg>
    <p:spTree>
      <p:nvGrpSpPr>
        <p:cNvPr id="1" name=""/>
        <p:cNvGrpSpPr/>
        <p:nvPr/>
      </p:nvGrpSpPr>
      <p:grpSpPr>
        <a:xfrm>
          <a:off x="0" y="0"/>
          <a:ext cx="0" cy="0"/>
          <a:chOff x="0" y="0"/>
          <a:chExt cx="0" cy="0"/>
        </a:xfrm>
      </p:grpSpPr>
      <p:sp>
        <p:nvSpPr>
          <p:cNvPr name="Freeform 2" id="2"/>
          <p:cNvSpPr/>
          <p:nvPr/>
        </p:nvSpPr>
        <p:spPr>
          <a:xfrm flipH="false" flipV="false" rot="2257998">
            <a:off x="-1833651" y="2689305"/>
            <a:ext cx="4307066" cy="5271200"/>
          </a:xfrm>
          <a:custGeom>
            <a:avLst/>
            <a:gdLst/>
            <a:ahLst/>
            <a:cxnLst/>
            <a:rect r="r" b="b" t="t" l="l"/>
            <a:pathLst>
              <a:path h="5271200" w="4307066">
                <a:moveTo>
                  <a:pt x="0" y="0"/>
                </a:moveTo>
                <a:lnTo>
                  <a:pt x="4307066" y="0"/>
                </a:lnTo>
                <a:lnTo>
                  <a:pt x="4307066" y="5271200"/>
                </a:lnTo>
                <a:lnTo>
                  <a:pt x="0" y="5271200"/>
                </a:lnTo>
                <a:lnTo>
                  <a:pt x="0" y="0"/>
                </a:lnTo>
                <a:close/>
              </a:path>
            </a:pathLst>
          </a:custGeom>
          <a:blipFill>
            <a:blip r:embed="rId2">
              <a:alphaModFix amt="7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408438" y="6457713"/>
            <a:ext cx="361422" cy="1486373"/>
          </a:xfrm>
          <a:custGeom>
            <a:avLst/>
            <a:gdLst/>
            <a:ahLst/>
            <a:cxnLst/>
            <a:rect r="r" b="b" t="t" l="l"/>
            <a:pathLst>
              <a:path h="1486373" w="361422">
                <a:moveTo>
                  <a:pt x="0" y="0"/>
                </a:moveTo>
                <a:lnTo>
                  <a:pt x="361422" y="0"/>
                </a:lnTo>
                <a:lnTo>
                  <a:pt x="361422" y="1486374"/>
                </a:lnTo>
                <a:lnTo>
                  <a:pt x="0" y="14863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070936" y="5143500"/>
            <a:ext cx="500272" cy="2057400"/>
          </a:xfrm>
          <a:custGeom>
            <a:avLst/>
            <a:gdLst/>
            <a:ahLst/>
            <a:cxnLst/>
            <a:rect r="r" b="b" t="t" l="l"/>
            <a:pathLst>
              <a:path h="2057400" w="500272">
                <a:moveTo>
                  <a:pt x="0" y="0"/>
                </a:moveTo>
                <a:lnTo>
                  <a:pt x="500272" y="0"/>
                </a:lnTo>
                <a:lnTo>
                  <a:pt x="500272"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341836" y="3812821"/>
            <a:ext cx="9604328" cy="4219130"/>
          </a:xfrm>
          <a:prstGeom prst="rect">
            <a:avLst/>
          </a:prstGeom>
        </p:spPr>
        <p:txBody>
          <a:bodyPr anchor="t" rtlCol="false" tIns="0" lIns="0" bIns="0" rIns="0">
            <a:spAutoFit/>
          </a:bodyPr>
          <a:lstStyle/>
          <a:p>
            <a:pPr marL="1016753" indent="-508376" lvl="1">
              <a:lnSpc>
                <a:spcPts val="6593"/>
              </a:lnSpc>
              <a:buFont typeface="Arial"/>
              <a:buChar char="•"/>
            </a:pPr>
            <a:r>
              <a:rPr lang="en-US" sz="4709">
                <a:solidFill>
                  <a:srgbClr val="000000"/>
                </a:solidFill>
                <a:latin typeface="More Sugar Thin"/>
              </a:rPr>
              <a:t>  Arduino UNO </a:t>
            </a:r>
          </a:p>
          <a:p>
            <a:pPr marL="1016753" indent="-508376" lvl="1">
              <a:lnSpc>
                <a:spcPts val="6593"/>
              </a:lnSpc>
              <a:buFont typeface="Arial"/>
              <a:buChar char="•"/>
            </a:pPr>
            <a:r>
              <a:rPr lang="en-US" sz="4709">
                <a:solidFill>
                  <a:srgbClr val="000000"/>
                </a:solidFill>
                <a:latin typeface="More Sugar Thin"/>
              </a:rPr>
              <a:t>  IR Receiver</a:t>
            </a:r>
          </a:p>
          <a:p>
            <a:pPr marL="1016753" indent="-508376" lvl="1">
              <a:lnSpc>
                <a:spcPts val="6593"/>
              </a:lnSpc>
              <a:buFont typeface="Arial"/>
              <a:buChar char="•"/>
            </a:pPr>
            <a:r>
              <a:rPr lang="en-US" sz="4709">
                <a:solidFill>
                  <a:srgbClr val="000000"/>
                </a:solidFill>
                <a:latin typeface="More Sugar Thin"/>
              </a:rPr>
              <a:t>  LED light</a:t>
            </a:r>
          </a:p>
          <a:p>
            <a:pPr marL="1016753" indent="-508376" lvl="1">
              <a:lnSpc>
                <a:spcPts val="6593"/>
              </a:lnSpc>
              <a:buFont typeface="Arial"/>
              <a:buChar char="•"/>
            </a:pPr>
            <a:r>
              <a:rPr lang="en-US" sz="4709">
                <a:solidFill>
                  <a:srgbClr val="000000"/>
                </a:solidFill>
                <a:latin typeface="More Sugar Thin"/>
              </a:rPr>
              <a:t>  Jumper wires</a:t>
            </a:r>
          </a:p>
          <a:p>
            <a:pPr marL="1016753" indent="-508376" lvl="1">
              <a:lnSpc>
                <a:spcPts val="6593"/>
              </a:lnSpc>
              <a:buFont typeface="Arial"/>
              <a:buChar char="•"/>
            </a:pPr>
            <a:r>
              <a:rPr lang="en-US" sz="4709">
                <a:solidFill>
                  <a:srgbClr val="000000"/>
                </a:solidFill>
                <a:latin typeface="More Sugar Thin"/>
              </a:rPr>
              <a:t>  IR Remote</a:t>
            </a:r>
          </a:p>
        </p:txBody>
      </p:sp>
      <p:sp>
        <p:nvSpPr>
          <p:cNvPr name="Freeform 6" id="6"/>
          <p:cNvSpPr/>
          <p:nvPr/>
        </p:nvSpPr>
        <p:spPr>
          <a:xfrm flipH="false" flipV="false" rot="0">
            <a:off x="14837673" y="5143500"/>
            <a:ext cx="1024037" cy="1551570"/>
          </a:xfrm>
          <a:custGeom>
            <a:avLst/>
            <a:gdLst/>
            <a:ahLst/>
            <a:cxnLst/>
            <a:rect r="r" b="b" t="t" l="l"/>
            <a:pathLst>
              <a:path h="1551570" w="1024037">
                <a:moveTo>
                  <a:pt x="0" y="0"/>
                </a:moveTo>
                <a:lnTo>
                  <a:pt x="1024036" y="0"/>
                </a:lnTo>
                <a:lnTo>
                  <a:pt x="1024036" y="1551570"/>
                </a:lnTo>
                <a:lnTo>
                  <a:pt x="0" y="1551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885240" y="3089641"/>
            <a:ext cx="1884621" cy="1286254"/>
          </a:xfrm>
          <a:custGeom>
            <a:avLst/>
            <a:gdLst/>
            <a:ahLst/>
            <a:cxnLst/>
            <a:rect r="r" b="b" t="t" l="l"/>
            <a:pathLst>
              <a:path h="1286254" w="1884621">
                <a:moveTo>
                  <a:pt x="0" y="0"/>
                </a:moveTo>
                <a:lnTo>
                  <a:pt x="1884620" y="0"/>
                </a:lnTo>
                <a:lnTo>
                  <a:pt x="1884620" y="1286254"/>
                </a:lnTo>
                <a:lnTo>
                  <a:pt x="0" y="12862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3673942" y="7308581"/>
            <a:ext cx="1946174" cy="1949719"/>
          </a:xfrm>
          <a:custGeom>
            <a:avLst/>
            <a:gdLst/>
            <a:ahLst/>
            <a:cxnLst/>
            <a:rect r="r" b="b" t="t" l="l"/>
            <a:pathLst>
              <a:path h="1949719" w="1946174">
                <a:moveTo>
                  <a:pt x="0" y="0"/>
                </a:moveTo>
                <a:lnTo>
                  <a:pt x="1946174" y="0"/>
                </a:lnTo>
                <a:lnTo>
                  <a:pt x="1946174" y="1949719"/>
                </a:lnTo>
                <a:lnTo>
                  <a:pt x="0" y="19497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5401313" y="1158921"/>
            <a:ext cx="7485374" cy="1356153"/>
          </a:xfrm>
          <a:prstGeom prst="rect">
            <a:avLst/>
          </a:prstGeom>
        </p:spPr>
        <p:txBody>
          <a:bodyPr anchor="t" rtlCol="false" tIns="0" lIns="0" bIns="0" rIns="0">
            <a:spAutoFit/>
          </a:bodyPr>
          <a:lstStyle/>
          <a:p>
            <a:pPr algn="ctr">
              <a:lnSpc>
                <a:spcPts val="10900"/>
              </a:lnSpc>
              <a:spcBef>
                <a:spcPts val="8175"/>
              </a:spcBef>
            </a:pPr>
            <a:r>
              <a:rPr lang="en-US" sz="7785">
                <a:solidFill>
                  <a:srgbClr val="F68E50"/>
                </a:solidFill>
                <a:latin typeface="Playlist Script"/>
              </a:rPr>
              <a:t>Components Required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ADB"/>
        </a:solidFill>
      </p:bgPr>
    </p:bg>
    <p:spTree>
      <p:nvGrpSpPr>
        <p:cNvPr id="1" name=""/>
        <p:cNvGrpSpPr/>
        <p:nvPr/>
      </p:nvGrpSpPr>
      <p:grpSpPr>
        <a:xfrm>
          <a:off x="0" y="0"/>
          <a:ext cx="0" cy="0"/>
          <a:chOff x="0" y="0"/>
          <a:chExt cx="0" cy="0"/>
        </a:xfrm>
      </p:grpSpPr>
      <p:sp>
        <p:nvSpPr>
          <p:cNvPr name="Freeform 2" id="2"/>
          <p:cNvSpPr/>
          <p:nvPr/>
        </p:nvSpPr>
        <p:spPr>
          <a:xfrm flipH="false" flipV="false" rot="2257998">
            <a:off x="-1811500" y="2707269"/>
            <a:ext cx="4307066" cy="5271200"/>
          </a:xfrm>
          <a:custGeom>
            <a:avLst/>
            <a:gdLst/>
            <a:ahLst/>
            <a:cxnLst/>
            <a:rect r="r" b="b" t="t" l="l"/>
            <a:pathLst>
              <a:path h="5271200" w="4307066">
                <a:moveTo>
                  <a:pt x="0" y="0"/>
                </a:moveTo>
                <a:lnTo>
                  <a:pt x="4307066" y="0"/>
                </a:lnTo>
                <a:lnTo>
                  <a:pt x="4307066" y="5271200"/>
                </a:lnTo>
                <a:lnTo>
                  <a:pt x="0" y="5271200"/>
                </a:lnTo>
                <a:lnTo>
                  <a:pt x="0" y="0"/>
                </a:lnTo>
                <a:close/>
              </a:path>
            </a:pathLst>
          </a:custGeom>
          <a:blipFill>
            <a:blip r:embed="rId2">
              <a:alphaModFix amt="7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014532" y="615867"/>
            <a:ext cx="12258937" cy="1545805"/>
          </a:xfrm>
          <a:prstGeom prst="rect">
            <a:avLst/>
          </a:prstGeom>
        </p:spPr>
        <p:txBody>
          <a:bodyPr anchor="t" rtlCol="false" tIns="0" lIns="0" bIns="0" rIns="0">
            <a:spAutoFit/>
          </a:bodyPr>
          <a:lstStyle/>
          <a:p>
            <a:pPr algn="ctr">
              <a:lnSpc>
                <a:spcPts val="12469"/>
              </a:lnSpc>
              <a:spcBef>
                <a:spcPts val="9352"/>
              </a:spcBef>
            </a:pPr>
            <a:r>
              <a:rPr lang="en-US" sz="8906">
                <a:solidFill>
                  <a:srgbClr val="F68E50"/>
                </a:solidFill>
                <a:latin typeface="Playlist Script"/>
              </a:rPr>
              <a:t>Implementation &amp; Prototype</a:t>
            </a:r>
          </a:p>
        </p:txBody>
      </p:sp>
      <p:sp>
        <p:nvSpPr>
          <p:cNvPr name="TextBox 4" id="4"/>
          <p:cNvSpPr txBox="true"/>
          <p:nvPr/>
        </p:nvSpPr>
        <p:spPr>
          <a:xfrm rot="0">
            <a:off x="1028700" y="2419319"/>
            <a:ext cx="16230600" cy="7260073"/>
          </a:xfrm>
          <a:prstGeom prst="rect">
            <a:avLst/>
          </a:prstGeom>
        </p:spPr>
        <p:txBody>
          <a:bodyPr anchor="t" rtlCol="false" tIns="0" lIns="0" bIns="0" rIns="0">
            <a:spAutoFit/>
          </a:bodyPr>
          <a:lstStyle/>
          <a:p>
            <a:pPr>
              <a:lnSpc>
                <a:spcPts val="5138"/>
              </a:lnSpc>
              <a:spcBef>
                <a:spcPct val="0"/>
              </a:spcBef>
            </a:pPr>
            <a:r>
              <a:rPr lang="en-US" sz="3670">
                <a:solidFill>
                  <a:srgbClr val="000000"/>
                </a:solidFill>
                <a:latin typeface="More Sugar Thin"/>
              </a:rPr>
              <a:t>You'll need a kuthuvelakku or a similar lamp structure to house your LED setup.Get either RGB LEDs or single-color LEDs based on your design preferences. Your microcontroller for controlling the LEDs.To receive commands from the remote control.For sending commands to the IR receiver.For prototyping.Make sure your kuthuvelakku is clean and ready to be modified.Ensure there is a safe space to install the LED setup inside.</a:t>
            </a:r>
          </a:p>
          <a:p>
            <a:pPr>
              <a:lnSpc>
                <a:spcPts val="5138"/>
              </a:lnSpc>
              <a:spcBef>
                <a:spcPct val="0"/>
              </a:spcBef>
            </a:pPr>
          </a:p>
          <a:p>
            <a:pPr>
              <a:lnSpc>
                <a:spcPts val="5138"/>
              </a:lnSpc>
              <a:spcBef>
                <a:spcPct val="0"/>
              </a:spcBef>
            </a:pPr>
            <a:r>
              <a:rPr lang="en-US" sz="3670">
                <a:solidFill>
                  <a:srgbClr val="000000"/>
                </a:solidFill>
                <a:latin typeface="More Sugar Thin"/>
              </a:rPr>
              <a:t> Depending on your design, place the LEDs inside the kuthuvelakku in a way that creates the desired lighting effect.Connect the LEDs to the Arduino's PWM pins (e.g., pins 9, 10, 11 for RGB LEDs) with the necessary current-limiting resistors.Wire the IR receiver module to the Arduino.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ADB"/>
        </a:solidFill>
      </p:bgPr>
    </p:bg>
    <p:spTree>
      <p:nvGrpSpPr>
        <p:cNvPr id="1" name=""/>
        <p:cNvGrpSpPr/>
        <p:nvPr/>
      </p:nvGrpSpPr>
      <p:grpSpPr>
        <a:xfrm>
          <a:off x="0" y="0"/>
          <a:ext cx="0" cy="0"/>
          <a:chOff x="0" y="0"/>
          <a:chExt cx="0" cy="0"/>
        </a:xfrm>
      </p:grpSpPr>
      <p:sp>
        <p:nvSpPr>
          <p:cNvPr name="TextBox 2" id="2"/>
          <p:cNvSpPr txBox="true"/>
          <p:nvPr/>
        </p:nvSpPr>
        <p:spPr>
          <a:xfrm rot="0">
            <a:off x="670578" y="952500"/>
            <a:ext cx="16946844" cy="7923013"/>
          </a:xfrm>
          <a:prstGeom prst="rect">
            <a:avLst/>
          </a:prstGeom>
        </p:spPr>
        <p:txBody>
          <a:bodyPr anchor="t" rtlCol="false" tIns="0" lIns="0" bIns="0" rIns="0">
            <a:spAutoFit/>
          </a:bodyPr>
          <a:lstStyle/>
          <a:p>
            <a:pPr>
              <a:lnSpc>
                <a:spcPts val="5138"/>
              </a:lnSpc>
              <a:spcBef>
                <a:spcPct val="0"/>
              </a:spcBef>
            </a:pPr>
            <a:r>
              <a:rPr lang="en-US" sz="3670">
                <a:solidFill>
                  <a:srgbClr val="000000"/>
                </a:solidFill>
                <a:latin typeface="More Sugar Thin"/>
              </a:rPr>
              <a:t>Connect its data pin to a digital input pin (e.g., pin 2).In the Arduino IDE, install libraries for IR remote control (e.g., "IRremote" library).Write Arduino code to control the LEDs based on signals received from the IR remote. The IR remote library should have examples to help you get started. Upload the code to your Arduino Uno.Test the system to ensure the LEDs respond correctly to remote control commands (e.g., change brightness, color, turn on/off).</a:t>
            </a:r>
          </a:p>
          <a:p>
            <a:pPr>
              <a:lnSpc>
                <a:spcPts val="5138"/>
              </a:lnSpc>
              <a:spcBef>
                <a:spcPct val="0"/>
              </a:spcBef>
            </a:pPr>
          </a:p>
          <a:p>
            <a:pPr>
              <a:lnSpc>
                <a:spcPts val="5138"/>
              </a:lnSpc>
              <a:spcBef>
                <a:spcPct val="0"/>
              </a:spcBef>
            </a:pPr>
            <a:r>
              <a:rPr lang="en-US" sz="3670">
                <a:solidFill>
                  <a:srgbClr val="000000"/>
                </a:solidFill>
                <a:latin typeface="More Sugar Thin"/>
              </a:rPr>
              <a:t>Place the Arduino and components inside the kuthuvelakku, securing them in place.Ensure the LEDs are positioned to achieve the desired lighting effect.This project allows you to combine the traditional aesthetic of a kuthuvelakku with modern LED technology and remote control for a unique and decorative lighting solution.</a:t>
            </a:r>
          </a:p>
        </p:txBody>
      </p:sp>
      <p:sp>
        <p:nvSpPr>
          <p:cNvPr name="Freeform 3" id="3"/>
          <p:cNvSpPr/>
          <p:nvPr/>
        </p:nvSpPr>
        <p:spPr>
          <a:xfrm flipH="false" flipV="false" rot="2257998">
            <a:off x="-1482955" y="2837731"/>
            <a:ext cx="4307066" cy="5271200"/>
          </a:xfrm>
          <a:custGeom>
            <a:avLst/>
            <a:gdLst/>
            <a:ahLst/>
            <a:cxnLst/>
            <a:rect r="r" b="b" t="t" l="l"/>
            <a:pathLst>
              <a:path h="5271200" w="4307066">
                <a:moveTo>
                  <a:pt x="0" y="0"/>
                </a:moveTo>
                <a:lnTo>
                  <a:pt x="4307066" y="0"/>
                </a:lnTo>
                <a:lnTo>
                  <a:pt x="4307066" y="5271199"/>
                </a:lnTo>
                <a:lnTo>
                  <a:pt x="0" y="5271199"/>
                </a:lnTo>
                <a:lnTo>
                  <a:pt x="0" y="0"/>
                </a:lnTo>
                <a:close/>
              </a:path>
            </a:pathLst>
          </a:custGeom>
          <a:blipFill>
            <a:blip r:embed="rId2">
              <a:alphaModFix amt="7999"/>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p:cSld>
    <p:bg>
      <p:bgPr>
        <a:solidFill>
          <a:srgbClr val="FFFADB"/>
        </a:solidFill>
      </p:bgPr>
    </p:bg>
    <p:spTree>
      <p:nvGrpSpPr>
        <p:cNvPr id="1" name=""/>
        <p:cNvGrpSpPr/>
        <p:nvPr/>
      </p:nvGrpSpPr>
      <p:grpSpPr>
        <a:xfrm>
          <a:off x="0" y="0"/>
          <a:ext cx="0" cy="0"/>
          <a:chOff x="0" y="0"/>
          <a:chExt cx="0" cy="0"/>
        </a:xfrm>
      </p:grpSpPr>
      <p:sp>
        <p:nvSpPr>
          <p:cNvPr name="TextBox 2" id="2"/>
          <p:cNvSpPr txBox="true"/>
          <p:nvPr/>
        </p:nvSpPr>
        <p:spPr>
          <a:xfrm rot="0">
            <a:off x="3014532" y="838200"/>
            <a:ext cx="12258937" cy="1545805"/>
          </a:xfrm>
          <a:prstGeom prst="rect">
            <a:avLst/>
          </a:prstGeom>
        </p:spPr>
        <p:txBody>
          <a:bodyPr anchor="t" rtlCol="false" tIns="0" lIns="0" bIns="0" rIns="0">
            <a:spAutoFit/>
          </a:bodyPr>
          <a:lstStyle/>
          <a:p>
            <a:pPr algn="ctr">
              <a:lnSpc>
                <a:spcPts val="12469"/>
              </a:lnSpc>
              <a:spcBef>
                <a:spcPts val="9352"/>
              </a:spcBef>
            </a:pPr>
            <a:r>
              <a:rPr lang="en-US" sz="8906">
                <a:solidFill>
                  <a:srgbClr val="F68E50"/>
                </a:solidFill>
                <a:latin typeface="Playlist Script"/>
              </a:rPr>
              <a:t>Conclusion </a:t>
            </a:r>
          </a:p>
        </p:txBody>
      </p:sp>
      <p:sp>
        <p:nvSpPr>
          <p:cNvPr name="TextBox 3" id="3"/>
          <p:cNvSpPr txBox="true"/>
          <p:nvPr/>
        </p:nvSpPr>
        <p:spPr>
          <a:xfrm rot="0">
            <a:off x="1246895" y="2298280"/>
            <a:ext cx="15794209" cy="7113521"/>
          </a:xfrm>
          <a:prstGeom prst="rect">
            <a:avLst/>
          </a:prstGeom>
        </p:spPr>
        <p:txBody>
          <a:bodyPr anchor="t" rtlCol="false" tIns="0" lIns="0" bIns="0" rIns="0">
            <a:spAutoFit/>
          </a:bodyPr>
          <a:lstStyle/>
          <a:p>
            <a:pPr>
              <a:lnSpc>
                <a:spcPts val="5000"/>
              </a:lnSpc>
            </a:pPr>
            <a:r>
              <a:rPr lang="en-US" sz="3571">
                <a:solidFill>
                  <a:srgbClr val="000000"/>
                </a:solidFill>
                <a:latin typeface="More Sugar Thin"/>
              </a:rPr>
              <a:t>In conclusion, remote-controlled LED lighting represents a remarkable fusion of modern technology and practical lighting solutions. They enhance convenience, allowing users to effortlessly create the perfect lighting environment for any occasion. Moreover, the energy-efficient features contribute to reduced power consumption, thus supporting sustainability efforts. As we move forward into an era of smart homes and efficient energy usage, remote-controlled LED lighting systems are poised to play a pivotal role in improving our daily lives while simultaneously reducing our carbon footprint. The future of lighting is bright, versatile, and fully under our control, thanks to the innovation of remote-controlled LED lamps.</a:t>
            </a:r>
          </a:p>
          <a:p>
            <a:pPr>
              <a:lnSpc>
                <a:spcPts val="500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DAFtLO2qcJs</dc:identifier>
  <dcterms:modified xsi:type="dcterms:W3CDTF">2011-08-01T06:04:30Z</dcterms:modified>
  <cp:revision>1</cp:revision>
  <dc:title>Smart D</dc:title>
</cp:coreProperties>
</file>