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303" r:id="rId6"/>
    <p:sldId id="276" r:id="rId7"/>
    <p:sldId id="277" r:id="rId8"/>
    <p:sldId id="290" r:id="rId9"/>
    <p:sldId id="278" r:id="rId10"/>
    <p:sldId id="283" r:id="rId11"/>
    <p:sldId id="279" r:id="rId12"/>
    <p:sldId id="292" r:id="rId13"/>
    <p:sldId id="291" r:id="rId14"/>
    <p:sldId id="282" r:id="rId15"/>
    <p:sldId id="294" r:id="rId16"/>
    <p:sldId id="295" r:id="rId17"/>
    <p:sldId id="293" r:id="rId18"/>
    <p:sldId id="296" r:id="rId19"/>
    <p:sldId id="297" r:id="rId20"/>
    <p:sldId id="298" r:id="rId21"/>
    <p:sldId id="301" r:id="rId22"/>
    <p:sldId id="299" r:id="rId23"/>
    <p:sldId id="300" r:id="rId24"/>
    <p:sldId id="30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idul Karan" initials="MK" lastIdx="1" clrIdx="0">
    <p:extLst>
      <p:ext uri="{19B8F6BF-5375-455C-9EA6-DF929625EA0E}">
        <p15:presenceInfo xmlns:p15="http://schemas.microsoft.com/office/powerpoint/2012/main" userId="3f1a6f9628cfcd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707" autoAdjust="0"/>
  </p:normalViewPr>
  <p:slideViewPr>
    <p:cSldViewPr snapToGrid="0" showGuides="1">
      <p:cViewPr varScale="1">
        <p:scale>
          <a:sx n="109" d="100"/>
          <a:sy n="109" d="100"/>
        </p:scale>
        <p:origin x="656" y="17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60DDB-DA93-EB4A-849D-801C1B4C3CA1}" type="doc">
      <dgm:prSet loTypeId="urn:microsoft.com/office/officeart/2005/8/layout/chevron2" loCatId="" qsTypeId="urn:microsoft.com/office/officeart/2005/8/quickstyle/simple1" qsCatId="simple" csTypeId="urn:microsoft.com/office/officeart/2005/8/colors/accent5_3" csCatId="accent5" phldr="1"/>
      <dgm:spPr/>
      <dgm:t>
        <a:bodyPr/>
        <a:lstStyle/>
        <a:p>
          <a:endParaRPr lang="en-GB"/>
        </a:p>
      </dgm:t>
    </dgm:pt>
    <dgm:pt modelId="{7426CC6C-CD3C-A944-8409-49EE1331653E}">
      <dgm:prSet phldrT="[Text]"/>
      <dgm:spPr/>
      <dgm:t>
        <a:bodyPr/>
        <a:lstStyle/>
        <a:p>
          <a:r>
            <a:rPr lang="en-GB" dirty="0"/>
            <a:t>Data Pre-processing</a:t>
          </a:r>
        </a:p>
      </dgm:t>
    </dgm:pt>
    <dgm:pt modelId="{E3695A9C-22E6-9E4C-ACDC-3BB204E405AF}" type="parTrans" cxnId="{E597D115-6898-6C44-BA3E-36269551D6C4}">
      <dgm:prSet/>
      <dgm:spPr/>
      <dgm:t>
        <a:bodyPr/>
        <a:lstStyle/>
        <a:p>
          <a:endParaRPr lang="en-GB"/>
        </a:p>
      </dgm:t>
    </dgm:pt>
    <dgm:pt modelId="{E0B81EF1-08A1-EF4A-9B9E-EFCAD6217935}" type="sibTrans" cxnId="{E597D115-6898-6C44-BA3E-36269551D6C4}">
      <dgm:prSet/>
      <dgm:spPr/>
      <dgm:t>
        <a:bodyPr/>
        <a:lstStyle/>
        <a:p>
          <a:endParaRPr lang="en-GB"/>
        </a:p>
      </dgm:t>
    </dgm:pt>
    <dgm:pt modelId="{C6219724-DD67-5045-9967-879443042D26}">
      <dgm:prSet phldrT="[Text]"/>
      <dgm:spPr/>
      <dgm:t>
        <a:bodyPr/>
        <a:lstStyle/>
        <a:p>
          <a:r>
            <a:rPr lang="en-GB" dirty="0"/>
            <a:t>Lexical Analysis</a:t>
          </a:r>
        </a:p>
      </dgm:t>
    </dgm:pt>
    <dgm:pt modelId="{4DC6F4A6-AB7D-3140-81EB-850600F21C63}" type="parTrans" cxnId="{6C177C03-5208-4647-9C05-A73A06E26EBB}">
      <dgm:prSet/>
      <dgm:spPr/>
      <dgm:t>
        <a:bodyPr/>
        <a:lstStyle/>
        <a:p>
          <a:endParaRPr lang="en-GB"/>
        </a:p>
      </dgm:t>
    </dgm:pt>
    <dgm:pt modelId="{31FEAEB0-62CC-BF49-9C56-A44BA81AE1CE}" type="sibTrans" cxnId="{6C177C03-5208-4647-9C05-A73A06E26EBB}">
      <dgm:prSet/>
      <dgm:spPr/>
      <dgm:t>
        <a:bodyPr/>
        <a:lstStyle/>
        <a:p>
          <a:endParaRPr lang="en-GB"/>
        </a:p>
      </dgm:t>
    </dgm:pt>
    <dgm:pt modelId="{1BAA10DE-8CB1-5C45-820B-0E0AF1891EA7}">
      <dgm:prSet phldrT="[Text]"/>
      <dgm:spPr/>
      <dgm:t>
        <a:bodyPr/>
        <a:lstStyle/>
        <a:p>
          <a:r>
            <a:rPr lang="en-GB" dirty="0"/>
            <a:t>Word-Embedding, tokenization, removal of Stop-Words</a:t>
          </a:r>
        </a:p>
      </dgm:t>
    </dgm:pt>
    <dgm:pt modelId="{3AA5EF48-3052-1341-8B6D-8B2251A15DB5}" type="parTrans" cxnId="{9079FCF7-936E-674F-9C1A-129EA8A9821C}">
      <dgm:prSet/>
      <dgm:spPr/>
      <dgm:t>
        <a:bodyPr/>
        <a:lstStyle/>
        <a:p>
          <a:endParaRPr lang="en-GB"/>
        </a:p>
      </dgm:t>
    </dgm:pt>
    <dgm:pt modelId="{1F51D8B2-F292-6449-AF84-AF37C16F6D64}" type="sibTrans" cxnId="{9079FCF7-936E-674F-9C1A-129EA8A9821C}">
      <dgm:prSet/>
      <dgm:spPr/>
      <dgm:t>
        <a:bodyPr/>
        <a:lstStyle/>
        <a:p>
          <a:endParaRPr lang="en-GB"/>
        </a:p>
      </dgm:t>
    </dgm:pt>
    <dgm:pt modelId="{A0A78867-87B5-FB47-A4DF-A450ED17685A}">
      <dgm:prSet phldrT="[Text]"/>
      <dgm:spPr/>
      <dgm:t>
        <a:bodyPr/>
        <a:lstStyle/>
        <a:p>
          <a:r>
            <a:rPr lang="en-GB" dirty="0"/>
            <a:t>Model Implementation</a:t>
          </a:r>
        </a:p>
      </dgm:t>
    </dgm:pt>
    <dgm:pt modelId="{76DF3CDD-6DCF-CD48-AAF0-F8E5A80B05F4}" type="parTrans" cxnId="{82D82BC5-C746-F440-BC0A-A86931F5EF5A}">
      <dgm:prSet/>
      <dgm:spPr/>
      <dgm:t>
        <a:bodyPr/>
        <a:lstStyle/>
        <a:p>
          <a:endParaRPr lang="en-GB"/>
        </a:p>
      </dgm:t>
    </dgm:pt>
    <dgm:pt modelId="{E413C9CD-CEDC-7C46-A454-6D188C6B9761}" type="sibTrans" cxnId="{82D82BC5-C746-F440-BC0A-A86931F5EF5A}">
      <dgm:prSet/>
      <dgm:spPr/>
      <dgm:t>
        <a:bodyPr/>
        <a:lstStyle/>
        <a:p>
          <a:endParaRPr lang="en-GB"/>
        </a:p>
      </dgm:t>
    </dgm:pt>
    <dgm:pt modelId="{9C550613-D028-FD42-B013-0495680C94D9}">
      <dgm:prSet phldrT="[Text]"/>
      <dgm:spPr/>
      <dgm:t>
        <a:bodyPr/>
        <a:lstStyle/>
        <a:p>
          <a:r>
            <a:rPr lang="en-GB" dirty="0"/>
            <a:t>Naive Bayes Model</a:t>
          </a:r>
        </a:p>
      </dgm:t>
    </dgm:pt>
    <dgm:pt modelId="{BD1308D3-6601-0440-A568-340B1D21E83D}" type="parTrans" cxnId="{2F34DB40-84C5-7C43-9B1C-CE4A299E3427}">
      <dgm:prSet/>
      <dgm:spPr/>
      <dgm:t>
        <a:bodyPr/>
        <a:lstStyle/>
        <a:p>
          <a:endParaRPr lang="en-GB"/>
        </a:p>
      </dgm:t>
    </dgm:pt>
    <dgm:pt modelId="{52FD8C55-6FB5-434A-A180-A87FCE6E0FB4}" type="sibTrans" cxnId="{2F34DB40-84C5-7C43-9B1C-CE4A299E3427}">
      <dgm:prSet/>
      <dgm:spPr/>
      <dgm:t>
        <a:bodyPr/>
        <a:lstStyle/>
        <a:p>
          <a:endParaRPr lang="en-GB"/>
        </a:p>
      </dgm:t>
    </dgm:pt>
    <dgm:pt modelId="{637D4270-9A97-EC4C-A33E-AA297FBFBA69}">
      <dgm:prSet phldrT="[Text]"/>
      <dgm:spPr/>
      <dgm:t>
        <a:bodyPr/>
        <a:lstStyle/>
        <a:p>
          <a:r>
            <a:rPr lang="en-GB" dirty="0"/>
            <a:t>Random Forest Model</a:t>
          </a:r>
        </a:p>
      </dgm:t>
    </dgm:pt>
    <dgm:pt modelId="{0F2A6794-EE2D-1344-9ADA-800F988D36F1}" type="parTrans" cxnId="{6FEE0CE6-CA70-A443-ABBF-EAA97696A7B3}">
      <dgm:prSet/>
      <dgm:spPr/>
      <dgm:t>
        <a:bodyPr/>
        <a:lstStyle/>
        <a:p>
          <a:endParaRPr lang="en-GB"/>
        </a:p>
      </dgm:t>
    </dgm:pt>
    <dgm:pt modelId="{28D5B6CC-3F57-1945-A7A5-D0E7B083155D}" type="sibTrans" cxnId="{6FEE0CE6-CA70-A443-ABBF-EAA97696A7B3}">
      <dgm:prSet/>
      <dgm:spPr/>
      <dgm:t>
        <a:bodyPr/>
        <a:lstStyle/>
        <a:p>
          <a:endParaRPr lang="en-GB"/>
        </a:p>
      </dgm:t>
    </dgm:pt>
    <dgm:pt modelId="{4DC0F820-2114-094B-8ECF-7838C611C40E}">
      <dgm:prSet phldrT="[Text]"/>
      <dgm:spPr/>
      <dgm:t>
        <a:bodyPr/>
        <a:lstStyle/>
        <a:p>
          <a:r>
            <a:rPr lang="en-GB" dirty="0"/>
            <a:t>Model Training and Testing</a:t>
          </a:r>
        </a:p>
      </dgm:t>
    </dgm:pt>
    <dgm:pt modelId="{D276AD27-41E6-004D-AF17-CD55F3BF92E8}" type="parTrans" cxnId="{8882958C-1550-2C48-AA85-07574065BB8C}">
      <dgm:prSet/>
      <dgm:spPr/>
      <dgm:t>
        <a:bodyPr/>
        <a:lstStyle/>
        <a:p>
          <a:endParaRPr lang="en-GB"/>
        </a:p>
      </dgm:t>
    </dgm:pt>
    <dgm:pt modelId="{DA26DAD6-1C9E-E243-84CF-90A8F08FF7A3}" type="sibTrans" cxnId="{8882958C-1550-2C48-AA85-07574065BB8C}">
      <dgm:prSet/>
      <dgm:spPr/>
      <dgm:t>
        <a:bodyPr/>
        <a:lstStyle/>
        <a:p>
          <a:endParaRPr lang="en-GB"/>
        </a:p>
      </dgm:t>
    </dgm:pt>
    <dgm:pt modelId="{389E363C-3FD7-0B48-A528-6224CCDE4BD2}">
      <dgm:prSet phldrT="[Text]"/>
      <dgm:spPr/>
      <dgm:t>
        <a:bodyPr/>
        <a:lstStyle/>
        <a:p>
          <a:r>
            <a:rPr lang="en-GB" dirty="0"/>
            <a:t>Train Data</a:t>
          </a:r>
        </a:p>
      </dgm:t>
    </dgm:pt>
    <dgm:pt modelId="{A240B4F7-DA3B-3647-999B-C576A28A5861}" type="parTrans" cxnId="{904B8908-214F-DC4A-9898-6C1AC6572E2B}">
      <dgm:prSet/>
      <dgm:spPr/>
      <dgm:t>
        <a:bodyPr/>
        <a:lstStyle/>
        <a:p>
          <a:endParaRPr lang="en-GB"/>
        </a:p>
      </dgm:t>
    </dgm:pt>
    <dgm:pt modelId="{E93B936A-EEF9-004C-A8CB-C447F7162A46}" type="sibTrans" cxnId="{904B8908-214F-DC4A-9898-6C1AC6572E2B}">
      <dgm:prSet/>
      <dgm:spPr/>
      <dgm:t>
        <a:bodyPr/>
        <a:lstStyle/>
        <a:p>
          <a:endParaRPr lang="en-GB"/>
        </a:p>
      </dgm:t>
    </dgm:pt>
    <dgm:pt modelId="{058F720D-9EE8-854B-A200-2A631B301230}">
      <dgm:prSet phldrT="[Text]"/>
      <dgm:spPr/>
      <dgm:t>
        <a:bodyPr/>
        <a:lstStyle/>
        <a:p>
          <a:r>
            <a:rPr lang="en-GB" dirty="0"/>
            <a:t>Test Data</a:t>
          </a:r>
        </a:p>
      </dgm:t>
    </dgm:pt>
    <dgm:pt modelId="{413372D4-15A8-8042-BF86-F3AA6D155D92}" type="parTrans" cxnId="{A0485B64-9BD2-444D-BD19-0CAF221C7B78}">
      <dgm:prSet/>
      <dgm:spPr/>
      <dgm:t>
        <a:bodyPr/>
        <a:lstStyle/>
        <a:p>
          <a:endParaRPr lang="en-GB"/>
        </a:p>
      </dgm:t>
    </dgm:pt>
    <dgm:pt modelId="{715E18CD-8AA4-814D-B3D8-1AC1E01BB723}" type="sibTrans" cxnId="{A0485B64-9BD2-444D-BD19-0CAF221C7B78}">
      <dgm:prSet/>
      <dgm:spPr/>
      <dgm:t>
        <a:bodyPr/>
        <a:lstStyle/>
        <a:p>
          <a:endParaRPr lang="en-GB"/>
        </a:p>
      </dgm:t>
    </dgm:pt>
    <dgm:pt modelId="{BE24385D-35FC-B541-87C2-CF9D6D97E47A}">
      <dgm:prSet phldrT="[Text]"/>
      <dgm:spPr/>
      <dgm:t>
        <a:bodyPr/>
        <a:lstStyle/>
        <a:p>
          <a:r>
            <a:rPr lang="en-GB" dirty="0"/>
            <a:t>Long Term Short Memory (LSTM)</a:t>
          </a:r>
        </a:p>
      </dgm:t>
    </dgm:pt>
    <dgm:pt modelId="{E46E1201-1514-154E-B526-2B668567DB1D}" type="parTrans" cxnId="{F26AB7C3-1115-3249-A121-9DB9F1C2EC7D}">
      <dgm:prSet/>
      <dgm:spPr/>
      <dgm:t>
        <a:bodyPr/>
        <a:lstStyle/>
        <a:p>
          <a:endParaRPr lang="en-GB"/>
        </a:p>
      </dgm:t>
    </dgm:pt>
    <dgm:pt modelId="{43664602-8F5A-5F49-871F-A90EFDD15592}" type="sibTrans" cxnId="{F26AB7C3-1115-3249-A121-9DB9F1C2EC7D}">
      <dgm:prSet/>
      <dgm:spPr/>
      <dgm:t>
        <a:bodyPr/>
        <a:lstStyle/>
        <a:p>
          <a:endParaRPr lang="en-GB"/>
        </a:p>
      </dgm:t>
    </dgm:pt>
    <dgm:pt modelId="{86C5C4F9-6812-3340-BA10-53BC306E8AE9}">
      <dgm:prSet phldrT="[Text]"/>
      <dgm:spPr/>
      <dgm:t>
        <a:bodyPr/>
        <a:lstStyle/>
        <a:p>
          <a:r>
            <a:rPr lang="en-GB" dirty="0"/>
            <a:t>Deployment of Models</a:t>
          </a:r>
        </a:p>
      </dgm:t>
    </dgm:pt>
    <dgm:pt modelId="{C3C3DB44-35D0-2842-B6CD-1B65037F429E}" type="parTrans" cxnId="{393BB66F-33C6-8943-8C88-DA50993AD583}">
      <dgm:prSet/>
      <dgm:spPr/>
      <dgm:t>
        <a:bodyPr/>
        <a:lstStyle/>
        <a:p>
          <a:endParaRPr lang="en-GB"/>
        </a:p>
      </dgm:t>
    </dgm:pt>
    <dgm:pt modelId="{C9164A35-94BC-BB4C-8B6D-DA0B3D46E47E}" type="sibTrans" cxnId="{393BB66F-33C6-8943-8C88-DA50993AD583}">
      <dgm:prSet/>
      <dgm:spPr/>
      <dgm:t>
        <a:bodyPr/>
        <a:lstStyle/>
        <a:p>
          <a:endParaRPr lang="en-GB"/>
        </a:p>
      </dgm:t>
    </dgm:pt>
    <dgm:pt modelId="{D46AB569-7AD1-8342-B6D4-AEA9DDD16035}">
      <dgm:prSet/>
      <dgm:spPr/>
      <dgm:t>
        <a:bodyPr/>
        <a:lstStyle/>
        <a:p>
          <a:r>
            <a:rPr lang="en-GB" dirty="0"/>
            <a:t>Pickle Library </a:t>
          </a:r>
        </a:p>
      </dgm:t>
    </dgm:pt>
    <dgm:pt modelId="{D23D654A-76FA-A44A-991C-02CA03FA15E1}" type="parTrans" cxnId="{77952A34-744D-A140-89A9-2FFFCB4583FB}">
      <dgm:prSet/>
      <dgm:spPr/>
      <dgm:t>
        <a:bodyPr/>
        <a:lstStyle/>
        <a:p>
          <a:endParaRPr lang="en-GB"/>
        </a:p>
      </dgm:t>
    </dgm:pt>
    <dgm:pt modelId="{E0B45187-A80D-AB4F-A345-6ED41B325A01}" type="sibTrans" cxnId="{77952A34-744D-A140-89A9-2FFFCB4583FB}">
      <dgm:prSet/>
      <dgm:spPr/>
      <dgm:t>
        <a:bodyPr/>
        <a:lstStyle/>
        <a:p>
          <a:endParaRPr lang="en-GB"/>
        </a:p>
      </dgm:t>
    </dgm:pt>
    <dgm:pt modelId="{A0621487-F94B-9F48-8C9A-373E6B169389}">
      <dgm:prSet/>
      <dgm:spPr/>
      <dgm:t>
        <a:bodyPr/>
        <a:lstStyle/>
        <a:p>
          <a:r>
            <a:rPr lang="en-GB" dirty="0"/>
            <a:t>Result on chat data-frame</a:t>
          </a:r>
        </a:p>
      </dgm:t>
    </dgm:pt>
    <dgm:pt modelId="{E5BDFDD5-2A2B-D145-8D06-0F8AB2BA5BBA}" type="parTrans" cxnId="{EF1106C5-407B-564F-AF52-622C0331AFCB}">
      <dgm:prSet/>
      <dgm:spPr/>
      <dgm:t>
        <a:bodyPr/>
        <a:lstStyle/>
        <a:p>
          <a:endParaRPr lang="en-GB"/>
        </a:p>
      </dgm:t>
    </dgm:pt>
    <dgm:pt modelId="{3D98D1D1-E565-1644-B40C-686680DEBB69}" type="sibTrans" cxnId="{EF1106C5-407B-564F-AF52-622C0331AFCB}">
      <dgm:prSet/>
      <dgm:spPr/>
      <dgm:t>
        <a:bodyPr/>
        <a:lstStyle/>
        <a:p>
          <a:endParaRPr lang="en-GB"/>
        </a:p>
      </dgm:t>
    </dgm:pt>
    <dgm:pt modelId="{4BA0D6B7-5E16-1B4E-A02C-84FF581BB8B4}" type="pres">
      <dgm:prSet presAssocID="{27A60DDB-DA93-EB4A-849D-801C1B4C3CA1}" presName="linearFlow" presStyleCnt="0">
        <dgm:presLayoutVars>
          <dgm:dir/>
          <dgm:animLvl val="lvl"/>
          <dgm:resizeHandles val="exact"/>
        </dgm:presLayoutVars>
      </dgm:prSet>
      <dgm:spPr/>
    </dgm:pt>
    <dgm:pt modelId="{A58CA06A-0CE5-E242-8BA0-B88CCBFDB5F1}" type="pres">
      <dgm:prSet presAssocID="{7426CC6C-CD3C-A944-8409-49EE1331653E}" presName="composite" presStyleCnt="0"/>
      <dgm:spPr/>
    </dgm:pt>
    <dgm:pt modelId="{74D1A5ED-B2B2-D04D-ACAB-0434B963452E}" type="pres">
      <dgm:prSet presAssocID="{7426CC6C-CD3C-A944-8409-49EE1331653E}" presName="parentText" presStyleLbl="alignNode1" presStyleIdx="0" presStyleCnt="4">
        <dgm:presLayoutVars>
          <dgm:chMax val="1"/>
          <dgm:bulletEnabled val="1"/>
        </dgm:presLayoutVars>
      </dgm:prSet>
      <dgm:spPr/>
    </dgm:pt>
    <dgm:pt modelId="{455D3EF3-97D6-584E-A392-B758BED7D923}" type="pres">
      <dgm:prSet presAssocID="{7426CC6C-CD3C-A944-8409-49EE1331653E}" presName="descendantText" presStyleLbl="alignAcc1" presStyleIdx="0" presStyleCnt="4">
        <dgm:presLayoutVars>
          <dgm:bulletEnabled val="1"/>
        </dgm:presLayoutVars>
      </dgm:prSet>
      <dgm:spPr/>
    </dgm:pt>
    <dgm:pt modelId="{86B8CA10-83EA-9D46-8431-ECE18E57FEF8}" type="pres">
      <dgm:prSet presAssocID="{E0B81EF1-08A1-EF4A-9B9E-EFCAD6217935}" presName="sp" presStyleCnt="0"/>
      <dgm:spPr/>
    </dgm:pt>
    <dgm:pt modelId="{91C7A22C-98BF-3745-B429-BCE0DAB1128F}" type="pres">
      <dgm:prSet presAssocID="{A0A78867-87B5-FB47-A4DF-A450ED17685A}" presName="composite" presStyleCnt="0"/>
      <dgm:spPr/>
    </dgm:pt>
    <dgm:pt modelId="{3907063E-D88E-064E-AD52-CA640FD1C67F}" type="pres">
      <dgm:prSet presAssocID="{A0A78867-87B5-FB47-A4DF-A450ED17685A}" presName="parentText" presStyleLbl="alignNode1" presStyleIdx="1" presStyleCnt="4">
        <dgm:presLayoutVars>
          <dgm:chMax val="1"/>
          <dgm:bulletEnabled val="1"/>
        </dgm:presLayoutVars>
      </dgm:prSet>
      <dgm:spPr/>
    </dgm:pt>
    <dgm:pt modelId="{0B3DD1C6-ECCF-0A48-9944-210665A7CFB0}" type="pres">
      <dgm:prSet presAssocID="{A0A78867-87B5-FB47-A4DF-A450ED17685A}" presName="descendantText" presStyleLbl="alignAcc1" presStyleIdx="1" presStyleCnt="4">
        <dgm:presLayoutVars>
          <dgm:bulletEnabled val="1"/>
        </dgm:presLayoutVars>
      </dgm:prSet>
      <dgm:spPr/>
    </dgm:pt>
    <dgm:pt modelId="{D997FFA7-ED26-504C-BCB7-4AADA7398087}" type="pres">
      <dgm:prSet presAssocID="{E413C9CD-CEDC-7C46-A454-6D188C6B9761}" presName="sp" presStyleCnt="0"/>
      <dgm:spPr/>
    </dgm:pt>
    <dgm:pt modelId="{6F96B388-E073-4F4C-8312-A4B59BE81908}" type="pres">
      <dgm:prSet presAssocID="{4DC0F820-2114-094B-8ECF-7838C611C40E}" presName="composite" presStyleCnt="0"/>
      <dgm:spPr/>
    </dgm:pt>
    <dgm:pt modelId="{DC9FF9F0-CEB4-3A4C-81DC-1A6A01269F2B}" type="pres">
      <dgm:prSet presAssocID="{4DC0F820-2114-094B-8ECF-7838C611C40E}" presName="parentText" presStyleLbl="alignNode1" presStyleIdx="2" presStyleCnt="4">
        <dgm:presLayoutVars>
          <dgm:chMax val="1"/>
          <dgm:bulletEnabled val="1"/>
        </dgm:presLayoutVars>
      </dgm:prSet>
      <dgm:spPr/>
    </dgm:pt>
    <dgm:pt modelId="{84676685-BF70-E349-B4CF-E7F96D059A4D}" type="pres">
      <dgm:prSet presAssocID="{4DC0F820-2114-094B-8ECF-7838C611C40E}" presName="descendantText" presStyleLbl="alignAcc1" presStyleIdx="2" presStyleCnt="4">
        <dgm:presLayoutVars>
          <dgm:bulletEnabled val="1"/>
        </dgm:presLayoutVars>
      </dgm:prSet>
      <dgm:spPr/>
    </dgm:pt>
    <dgm:pt modelId="{98390B44-8602-694B-9667-A10880B06FC1}" type="pres">
      <dgm:prSet presAssocID="{DA26DAD6-1C9E-E243-84CF-90A8F08FF7A3}" presName="sp" presStyleCnt="0"/>
      <dgm:spPr/>
    </dgm:pt>
    <dgm:pt modelId="{8BD8ACBF-F66E-BD48-8BA0-11E29FF5E730}" type="pres">
      <dgm:prSet presAssocID="{86C5C4F9-6812-3340-BA10-53BC306E8AE9}" presName="composite" presStyleCnt="0"/>
      <dgm:spPr/>
    </dgm:pt>
    <dgm:pt modelId="{D415E3C1-5D1A-D142-97BA-116604C6121B}" type="pres">
      <dgm:prSet presAssocID="{86C5C4F9-6812-3340-BA10-53BC306E8AE9}" presName="parentText" presStyleLbl="alignNode1" presStyleIdx="3" presStyleCnt="4">
        <dgm:presLayoutVars>
          <dgm:chMax val="1"/>
          <dgm:bulletEnabled val="1"/>
        </dgm:presLayoutVars>
      </dgm:prSet>
      <dgm:spPr/>
    </dgm:pt>
    <dgm:pt modelId="{225AD479-919E-9D47-8FB2-775050714D55}" type="pres">
      <dgm:prSet presAssocID="{86C5C4F9-6812-3340-BA10-53BC306E8AE9}" presName="descendantText" presStyleLbl="alignAcc1" presStyleIdx="3" presStyleCnt="4">
        <dgm:presLayoutVars>
          <dgm:bulletEnabled val="1"/>
        </dgm:presLayoutVars>
      </dgm:prSet>
      <dgm:spPr/>
    </dgm:pt>
  </dgm:ptLst>
  <dgm:cxnLst>
    <dgm:cxn modelId="{6C177C03-5208-4647-9C05-A73A06E26EBB}" srcId="{7426CC6C-CD3C-A944-8409-49EE1331653E}" destId="{C6219724-DD67-5045-9967-879443042D26}" srcOrd="0" destOrd="0" parTransId="{4DC6F4A6-AB7D-3140-81EB-850600F21C63}" sibTransId="{31FEAEB0-62CC-BF49-9C56-A44BA81AE1CE}"/>
    <dgm:cxn modelId="{904B8908-214F-DC4A-9898-6C1AC6572E2B}" srcId="{4DC0F820-2114-094B-8ECF-7838C611C40E}" destId="{389E363C-3FD7-0B48-A528-6224CCDE4BD2}" srcOrd="0" destOrd="0" parTransId="{A240B4F7-DA3B-3647-999B-C576A28A5861}" sibTransId="{E93B936A-EEF9-004C-A8CB-C447F7162A46}"/>
    <dgm:cxn modelId="{8D219B0A-96FB-F949-9D04-717FD9D6F31F}" type="presOf" srcId="{BE24385D-35FC-B541-87C2-CF9D6D97E47A}" destId="{0B3DD1C6-ECCF-0A48-9944-210665A7CFB0}" srcOrd="0" destOrd="2" presId="urn:microsoft.com/office/officeart/2005/8/layout/chevron2"/>
    <dgm:cxn modelId="{10CB6712-269B-BC4A-A25E-FD64747A1C69}" type="presOf" srcId="{27A60DDB-DA93-EB4A-849D-801C1B4C3CA1}" destId="{4BA0D6B7-5E16-1B4E-A02C-84FF581BB8B4}" srcOrd="0" destOrd="0" presId="urn:microsoft.com/office/officeart/2005/8/layout/chevron2"/>
    <dgm:cxn modelId="{E597D115-6898-6C44-BA3E-36269551D6C4}" srcId="{27A60DDB-DA93-EB4A-849D-801C1B4C3CA1}" destId="{7426CC6C-CD3C-A944-8409-49EE1331653E}" srcOrd="0" destOrd="0" parTransId="{E3695A9C-22E6-9E4C-ACDC-3BB204E405AF}" sibTransId="{E0B81EF1-08A1-EF4A-9B9E-EFCAD6217935}"/>
    <dgm:cxn modelId="{6A135E1F-79F6-8F4E-A195-C4D15A222821}" type="presOf" srcId="{4DC0F820-2114-094B-8ECF-7838C611C40E}" destId="{DC9FF9F0-CEB4-3A4C-81DC-1A6A01269F2B}" srcOrd="0" destOrd="0" presId="urn:microsoft.com/office/officeart/2005/8/layout/chevron2"/>
    <dgm:cxn modelId="{A24D402C-849B-1E49-9ADF-E1A797533188}" type="presOf" srcId="{A0A78867-87B5-FB47-A4DF-A450ED17685A}" destId="{3907063E-D88E-064E-AD52-CA640FD1C67F}" srcOrd="0" destOrd="0" presId="urn:microsoft.com/office/officeart/2005/8/layout/chevron2"/>
    <dgm:cxn modelId="{AFE54F32-7365-E840-9887-9663C4902AFD}" type="presOf" srcId="{058F720D-9EE8-854B-A200-2A631B301230}" destId="{84676685-BF70-E349-B4CF-E7F96D059A4D}" srcOrd="0" destOrd="1" presId="urn:microsoft.com/office/officeart/2005/8/layout/chevron2"/>
    <dgm:cxn modelId="{77952A34-744D-A140-89A9-2FFFCB4583FB}" srcId="{86C5C4F9-6812-3340-BA10-53BC306E8AE9}" destId="{D46AB569-7AD1-8342-B6D4-AEA9DDD16035}" srcOrd="0" destOrd="0" parTransId="{D23D654A-76FA-A44A-991C-02CA03FA15E1}" sibTransId="{E0B45187-A80D-AB4F-A345-6ED41B325A01}"/>
    <dgm:cxn modelId="{2F34DB40-84C5-7C43-9B1C-CE4A299E3427}" srcId="{A0A78867-87B5-FB47-A4DF-A450ED17685A}" destId="{9C550613-D028-FD42-B013-0495680C94D9}" srcOrd="0" destOrd="0" parTransId="{BD1308D3-6601-0440-A568-340B1D21E83D}" sibTransId="{52FD8C55-6FB5-434A-A180-A87FCE6E0FB4}"/>
    <dgm:cxn modelId="{A0485B64-9BD2-444D-BD19-0CAF221C7B78}" srcId="{4DC0F820-2114-094B-8ECF-7838C611C40E}" destId="{058F720D-9EE8-854B-A200-2A631B301230}" srcOrd="1" destOrd="0" parTransId="{413372D4-15A8-8042-BF86-F3AA6D155D92}" sibTransId="{715E18CD-8AA4-814D-B3D8-1AC1E01BB723}"/>
    <dgm:cxn modelId="{9558D76A-7D3F-0E48-8FBD-E396B829A596}" type="presOf" srcId="{C6219724-DD67-5045-9967-879443042D26}" destId="{455D3EF3-97D6-584E-A392-B758BED7D923}" srcOrd="0" destOrd="0" presId="urn:microsoft.com/office/officeart/2005/8/layout/chevron2"/>
    <dgm:cxn modelId="{393BB66F-33C6-8943-8C88-DA50993AD583}" srcId="{27A60DDB-DA93-EB4A-849D-801C1B4C3CA1}" destId="{86C5C4F9-6812-3340-BA10-53BC306E8AE9}" srcOrd="3" destOrd="0" parTransId="{C3C3DB44-35D0-2842-B6CD-1B65037F429E}" sibTransId="{C9164A35-94BC-BB4C-8B6D-DA0B3D46E47E}"/>
    <dgm:cxn modelId="{F2839776-5FB9-AD4F-9314-30288C2C991F}" type="presOf" srcId="{1BAA10DE-8CB1-5C45-820B-0E0AF1891EA7}" destId="{455D3EF3-97D6-584E-A392-B758BED7D923}" srcOrd="0" destOrd="1" presId="urn:microsoft.com/office/officeart/2005/8/layout/chevron2"/>
    <dgm:cxn modelId="{8882958C-1550-2C48-AA85-07574065BB8C}" srcId="{27A60DDB-DA93-EB4A-849D-801C1B4C3CA1}" destId="{4DC0F820-2114-094B-8ECF-7838C611C40E}" srcOrd="2" destOrd="0" parTransId="{D276AD27-41E6-004D-AF17-CD55F3BF92E8}" sibTransId="{DA26DAD6-1C9E-E243-84CF-90A8F08FF7A3}"/>
    <dgm:cxn modelId="{F26AB7C3-1115-3249-A121-9DB9F1C2EC7D}" srcId="{A0A78867-87B5-FB47-A4DF-A450ED17685A}" destId="{BE24385D-35FC-B541-87C2-CF9D6D97E47A}" srcOrd="2" destOrd="0" parTransId="{E46E1201-1514-154E-B526-2B668567DB1D}" sibTransId="{43664602-8F5A-5F49-871F-A90EFDD15592}"/>
    <dgm:cxn modelId="{EF1106C5-407B-564F-AF52-622C0331AFCB}" srcId="{86C5C4F9-6812-3340-BA10-53BC306E8AE9}" destId="{A0621487-F94B-9F48-8C9A-373E6B169389}" srcOrd="1" destOrd="0" parTransId="{E5BDFDD5-2A2B-D145-8D06-0F8AB2BA5BBA}" sibTransId="{3D98D1D1-E565-1644-B40C-686680DEBB69}"/>
    <dgm:cxn modelId="{82D82BC5-C746-F440-BC0A-A86931F5EF5A}" srcId="{27A60DDB-DA93-EB4A-849D-801C1B4C3CA1}" destId="{A0A78867-87B5-FB47-A4DF-A450ED17685A}" srcOrd="1" destOrd="0" parTransId="{76DF3CDD-6DCF-CD48-AAF0-F8E5A80B05F4}" sibTransId="{E413C9CD-CEDC-7C46-A454-6D188C6B9761}"/>
    <dgm:cxn modelId="{7FB1F3C7-ED3F-D74A-8E79-98D6BB6B431D}" type="presOf" srcId="{7426CC6C-CD3C-A944-8409-49EE1331653E}" destId="{74D1A5ED-B2B2-D04D-ACAB-0434B963452E}" srcOrd="0" destOrd="0" presId="urn:microsoft.com/office/officeart/2005/8/layout/chevron2"/>
    <dgm:cxn modelId="{9F68EDC9-25A3-5C45-90AB-117DE26E7A74}" type="presOf" srcId="{A0621487-F94B-9F48-8C9A-373E6B169389}" destId="{225AD479-919E-9D47-8FB2-775050714D55}" srcOrd="0" destOrd="1" presId="urn:microsoft.com/office/officeart/2005/8/layout/chevron2"/>
    <dgm:cxn modelId="{56113BD5-6C00-7046-BC3B-FFB83C4F4C12}" type="presOf" srcId="{86C5C4F9-6812-3340-BA10-53BC306E8AE9}" destId="{D415E3C1-5D1A-D142-97BA-116604C6121B}" srcOrd="0" destOrd="0" presId="urn:microsoft.com/office/officeart/2005/8/layout/chevron2"/>
    <dgm:cxn modelId="{4C16ACD7-D86B-004A-8D26-91BE939CADF2}" type="presOf" srcId="{9C550613-D028-FD42-B013-0495680C94D9}" destId="{0B3DD1C6-ECCF-0A48-9944-210665A7CFB0}" srcOrd="0" destOrd="0" presId="urn:microsoft.com/office/officeart/2005/8/layout/chevron2"/>
    <dgm:cxn modelId="{5EDD1CE2-A65E-9C49-A261-00D549B1AF50}" type="presOf" srcId="{D46AB569-7AD1-8342-B6D4-AEA9DDD16035}" destId="{225AD479-919E-9D47-8FB2-775050714D55}" srcOrd="0" destOrd="0" presId="urn:microsoft.com/office/officeart/2005/8/layout/chevron2"/>
    <dgm:cxn modelId="{6FEE0CE6-CA70-A443-ABBF-EAA97696A7B3}" srcId="{A0A78867-87B5-FB47-A4DF-A450ED17685A}" destId="{637D4270-9A97-EC4C-A33E-AA297FBFBA69}" srcOrd="1" destOrd="0" parTransId="{0F2A6794-EE2D-1344-9ADA-800F988D36F1}" sibTransId="{28D5B6CC-3F57-1945-A7A5-D0E7B083155D}"/>
    <dgm:cxn modelId="{1F6810EA-89F0-434E-874F-3407DB96BD1F}" type="presOf" srcId="{637D4270-9A97-EC4C-A33E-AA297FBFBA69}" destId="{0B3DD1C6-ECCF-0A48-9944-210665A7CFB0}" srcOrd="0" destOrd="1" presId="urn:microsoft.com/office/officeart/2005/8/layout/chevron2"/>
    <dgm:cxn modelId="{77B728F1-BC29-9B44-9FAD-B88DA98723F1}" type="presOf" srcId="{389E363C-3FD7-0B48-A528-6224CCDE4BD2}" destId="{84676685-BF70-E349-B4CF-E7F96D059A4D}" srcOrd="0" destOrd="0" presId="urn:microsoft.com/office/officeart/2005/8/layout/chevron2"/>
    <dgm:cxn modelId="{9079FCF7-936E-674F-9C1A-129EA8A9821C}" srcId="{7426CC6C-CD3C-A944-8409-49EE1331653E}" destId="{1BAA10DE-8CB1-5C45-820B-0E0AF1891EA7}" srcOrd="1" destOrd="0" parTransId="{3AA5EF48-3052-1341-8B6D-8B2251A15DB5}" sibTransId="{1F51D8B2-F292-6449-AF84-AF37C16F6D64}"/>
    <dgm:cxn modelId="{EB26C207-9FC8-FF49-BE52-6D2DEAE4B8BF}" type="presParOf" srcId="{4BA0D6B7-5E16-1B4E-A02C-84FF581BB8B4}" destId="{A58CA06A-0CE5-E242-8BA0-B88CCBFDB5F1}" srcOrd="0" destOrd="0" presId="urn:microsoft.com/office/officeart/2005/8/layout/chevron2"/>
    <dgm:cxn modelId="{44525730-81B4-A84A-A336-1593AA0770BE}" type="presParOf" srcId="{A58CA06A-0CE5-E242-8BA0-B88CCBFDB5F1}" destId="{74D1A5ED-B2B2-D04D-ACAB-0434B963452E}" srcOrd="0" destOrd="0" presId="urn:microsoft.com/office/officeart/2005/8/layout/chevron2"/>
    <dgm:cxn modelId="{6160E0C1-1659-F342-A999-3DEBBBFD6C4E}" type="presParOf" srcId="{A58CA06A-0CE5-E242-8BA0-B88CCBFDB5F1}" destId="{455D3EF3-97D6-584E-A392-B758BED7D923}" srcOrd="1" destOrd="0" presId="urn:microsoft.com/office/officeart/2005/8/layout/chevron2"/>
    <dgm:cxn modelId="{01809D47-6D24-CD4C-A27F-A139DB6651D3}" type="presParOf" srcId="{4BA0D6B7-5E16-1B4E-A02C-84FF581BB8B4}" destId="{86B8CA10-83EA-9D46-8431-ECE18E57FEF8}" srcOrd="1" destOrd="0" presId="urn:microsoft.com/office/officeart/2005/8/layout/chevron2"/>
    <dgm:cxn modelId="{EBB55056-E0A9-7140-A26A-CDFA6BE10459}" type="presParOf" srcId="{4BA0D6B7-5E16-1B4E-A02C-84FF581BB8B4}" destId="{91C7A22C-98BF-3745-B429-BCE0DAB1128F}" srcOrd="2" destOrd="0" presId="urn:microsoft.com/office/officeart/2005/8/layout/chevron2"/>
    <dgm:cxn modelId="{9619E886-E4A4-134E-8E46-528B87247886}" type="presParOf" srcId="{91C7A22C-98BF-3745-B429-BCE0DAB1128F}" destId="{3907063E-D88E-064E-AD52-CA640FD1C67F}" srcOrd="0" destOrd="0" presId="urn:microsoft.com/office/officeart/2005/8/layout/chevron2"/>
    <dgm:cxn modelId="{49931473-92B3-DC41-9418-B83E7B1D9B09}" type="presParOf" srcId="{91C7A22C-98BF-3745-B429-BCE0DAB1128F}" destId="{0B3DD1C6-ECCF-0A48-9944-210665A7CFB0}" srcOrd="1" destOrd="0" presId="urn:microsoft.com/office/officeart/2005/8/layout/chevron2"/>
    <dgm:cxn modelId="{B7936FDA-7D3D-8246-A01D-DD74E5B9BC79}" type="presParOf" srcId="{4BA0D6B7-5E16-1B4E-A02C-84FF581BB8B4}" destId="{D997FFA7-ED26-504C-BCB7-4AADA7398087}" srcOrd="3" destOrd="0" presId="urn:microsoft.com/office/officeart/2005/8/layout/chevron2"/>
    <dgm:cxn modelId="{28BBC43E-1CD6-334D-87E6-C38C19C5A9FB}" type="presParOf" srcId="{4BA0D6B7-5E16-1B4E-A02C-84FF581BB8B4}" destId="{6F96B388-E073-4F4C-8312-A4B59BE81908}" srcOrd="4" destOrd="0" presId="urn:microsoft.com/office/officeart/2005/8/layout/chevron2"/>
    <dgm:cxn modelId="{41D31FBB-54C7-EF43-BA25-75B15FD23E59}" type="presParOf" srcId="{6F96B388-E073-4F4C-8312-A4B59BE81908}" destId="{DC9FF9F0-CEB4-3A4C-81DC-1A6A01269F2B}" srcOrd="0" destOrd="0" presId="urn:microsoft.com/office/officeart/2005/8/layout/chevron2"/>
    <dgm:cxn modelId="{D399145C-D11A-174A-B485-3571E994B1EA}" type="presParOf" srcId="{6F96B388-E073-4F4C-8312-A4B59BE81908}" destId="{84676685-BF70-E349-B4CF-E7F96D059A4D}" srcOrd="1" destOrd="0" presId="urn:microsoft.com/office/officeart/2005/8/layout/chevron2"/>
    <dgm:cxn modelId="{359B6E86-8DDF-4A4B-B383-C75DE5649BFD}" type="presParOf" srcId="{4BA0D6B7-5E16-1B4E-A02C-84FF581BB8B4}" destId="{98390B44-8602-694B-9667-A10880B06FC1}" srcOrd="5" destOrd="0" presId="urn:microsoft.com/office/officeart/2005/8/layout/chevron2"/>
    <dgm:cxn modelId="{AD846C98-3730-AC43-8E14-23F54A391424}" type="presParOf" srcId="{4BA0D6B7-5E16-1B4E-A02C-84FF581BB8B4}" destId="{8BD8ACBF-F66E-BD48-8BA0-11E29FF5E730}" srcOrd="6" destOrd="0" presId="urn:microsoft.com/office/officeart/2005/8/layout/chevron2"/>
    <dgm:cxn modelId="{54C69077-3F39-5149-A621-D421C7FC6941}" type="presParOf" srcId="{8BD8ACBF-F66E-BD48-8BA0-11E29FF5E730}" destId="{D415E3C1-5D1A-D142-97BA-116604C6121B}" srcOrd="0" destOrd="0" presId="urn:microsoft.com/office/officeart/2005/8/layout/chevron2"/>
    <dgm:cxn modelId="{533EDC64-10C7-9948-9AC2-018EC02972BA}" type="presParOf" srcId="{8BD8ACBF-F66E-BD48-8BA0-11E29FF5E730}" destId="{225AD479-919E-9D47-8FB2-775050714D5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D37A3-0F7C-FD48-A06C-62FC5CEA154A}" type="doc">
      <dgm:prSet loTypeId="urn:microsoft.com/office/officeart/2005/8/layout/process4" loCatId="" qsTypeId="urn:microsoft.com/office/officeart/2005/8/quickstyle/simple1" qsCatId="simple" csTypeId="urn:microsoft.com/office/officeart/2005/8/colors/colorful2" csCatId="colorful" phldr="1"/>
      <dgm:spPr/>
      <dgm:t>
        <a:bodyPr/>
        <a:lstStyle/>
        <a:p>
          <a:endParaRPr lang="en-GB"/>
        </a:p>
      </dgm:t>
    </dgm:pt>
    <dgm:pt modelId="{CE660A09-DE51-FD49-91EB-19CE66B5D319}">
      <dgm:prSet phldrT="[Text]"/>
      <dgm:spPr/>
      <dgm:t>
        <a:bodyPr/>
        <a:lstStyle/>
        <a:p>
          <a:r>
            <a:rPr lang="en-GB" dirty="0"/>
            <a:t>Lexical Analysis</a:t>
          </a:r>
        </a:p>
      </dgm:t>
    </dgm:pt>
    <dgm:pt modelId="{572284E7-2A71-4047-B635-C6EF1830B739}" type="parTrans" cxnId="{8AF61A75-BC7A-A246-8575-76C15ABF41A6}">
      <dgm:prSet/>
      <dgm:spPr/>
      <dgm:t>
        <a:bodyPr/>
        <a:lstStyle/>
        <a:p>
          <a:endParaRPr lang="en-GB"/>
        </a:p>
      </dgm:t>
    </dgm:pt>
    <dgm:pt modelId="{CDD41654-5F2F-6A4D-A2D6-49E22F1B14AE}" type="sibTrans" cxnId="{8AF61A75-BC7A-A246-8575-76C15ABF41A6}">
      <dgm:prSet/>
      <dgm:spPr/>
      <dgm:t>
        <a:bodyPr/>
        <a:lstStyle/>
        <a:p>
          <a:endParaRPr lang="en-GB"/>
        </a:p>
      </dgm:t>
    </dgm:pt>
    <dgm:pt modelId="{D15AE720-E32B-9249-BD11-586378A17A27}">
      <dgm:prSet phldrT="[Text]"/>
      <dgm:spPr/>
      <dgm:t>
        <a:bodyPr/>
        <a:lstStyle/>
        <a:p>
          <a:r>
            <a:rPr lang="en-GB" dirty="0"/>
            <a:t>Text is broken in tokens.</a:t>
          </a:r>
        </a:p>
      </dgm:t>
    </dgm:pt>
    <dgm:pt modelId="{D0321264-7447-9A45-A887-CA968868D1D9}" type="parTrans" cxnId="{E3B3B48A-9336-5A4D-83F2-9549491D8C78}">
      <dgm:prSet/>
      <dgm:spPr/>
      <dgm:t>
        <a:bodyPr/>
        <a:lstStyle/>
        <a:p>
          <a:endParaRPr lang="en-GB"/>
        </a:p>
      </dgm:t>
    </dgm:pt>
    <dgm:pt modelId="{8CB82095-5044-7C45-8EE2-2C6AB92DB9F5}" type="sibTrans" cxnId="{E3B3B48A-9336-5A4D-83F2-9549491D8C78}">
      <dgm:prSet/>
      <dgm:spPr/>
      <dgm:t>
        <a:bodyPr/>
        <a:lstStyle/>
        <a:p>
          <a:endParaRPr lang="en-GB"/>
        </a:p>
      </dgm:t>
    </dgm:pt>
    <dgm:pt modelId="{570C3E6E-AF3C-E746-A977-245FC713709F}">
      <dgm:prSet phldrT="[Text]"/>
      <dgm:spPr/>
      <dgm:t>
        <a:bodyPr/>
        <a:lstStyle/>
        <a:p>
          <a:r>
            <a:rPr lang="en-IN" b="0" i="0" u="none" dirty="0"/>
            <a:t>Mapping directory is created which maps each word with some unique index.</a:t>
          </a:r>
          <a:endParaRPr lang="en-GB" dirty="0"/>
        </a:p>
      </dgm:t>
    </dgm:pt>
    <dgm:pt modelId="{0323348A-F60C-9541-98D1-5184C96FEA2B}" type="parTrans" cxnId="{7D4B0398-1619-6540-AC22-B9DB718AC576}">
      <dgm:prSet/>
      <dgm:spPr/>
      <dgm:t>
        <a:bodyPr/>
        <a:lstStyle/>
        <a:p>
          <a:endParaRPr lang="en-GB"/>
        </a:p>
      </dgm:t>
    </dgm:pt>
    <dgm:pt modelId="{2BD24617-9091-8347-8409-C8A0C3D446CB}" type="sibTrans" cxnId="{7D4B0398-1619-6540-AC22-B9DB718AC576}">
      <dgm:prSet/>
      <dgm:spPr/>
      <dgm:t>
        <a:bodyPr/>
        <a:lstStyle/>
        <a:p>
          <a:endParaRPr lang="en-GB"/>
        </a:p>
      </dgm:t>
    </dgm:pt>
    <dgm:pt modelId="{63EBD74C-7E54-7D43-B4F3-F37B4DFB01A0}">
      <dgm:prSet phldrT="[Text]"/>
      <dgm:spPr/>
      <dgm:t>
        <a:bodyPr/>
        <a:lstStyle/>
        <a:p>
          <a:r>
            <a:rPr lang="en-GB" dirty="0"/>
            <a:t>Syntactic and Semantic Analysis</a:t>
          </a:r>
        </a:p>
      </dgm:t>
    </dgm:pt>
    <dgm:pt modelId="{A490F6A4-E0EF-9A4A-808F-9FDDEC4B090E}" type="parTrans" cxnId="{B3F8957E-22C3-CB4F-84A9-0AE537160D73}">
      <dgm:prSet/>
      <dgm:spPr/>
      <dgm:t>
        <a:bodyPr/>
        <a:lstStyle/>
        <a:p>
          <a:endParaRPr lang="en-GB"/>
        </a:p>
      </dgm:t>
    </dgm:pt>
    <dgm:pt modelId="{F258C3A1-242C-B441-AFCB-5F7EC9345863}" type="sibTrans" cxnId="{B3F8957E-22C3-CB4F-84A9-0AE537160D73}">
      <dgm:prSet/>
      <dgm:spPr/>
      <dgm:t>
        <a:bodyPr/>
        <a:lstStyle/>
        <a:p>
          <a:endParaRPr lang="en-GB"/>
        </a:p>
      </dgm:t>
    </dgm:pt>
    <dgm:pt modelId="{7C34B334-C570-1748-BB5F-379FAD0077F5}">
      <dgm:prSet phldrT="[Text]"/>
      <dgm:spPr/>
      <dgm:t>
        <a:bodyPr/>
        <a:lstStyle/>
        <a:p>
          <a:r>
            <a:rPr lang="en-IN" b="0" i="0" u="none" dirty="0"/>
            <a:t>It checks if the words are grammatically correct or incorrect by converting the words to their root words.</a:t>
          </a:r>
          <a:endParaRPr lang="en-GB" dirty="0"/>
        </a:p>
      </dgm:t>
    </dgm:pt>
    <dgm:pt modelId="{8F80027A-F2B5-B144-A97F-96CCD4E1C83C}" type="parTrans" cxnId="{166FAD2D-572C-7D4F-A05F-D32C96DB65C8}">
      <dgm:prSet/>
      <dgm:spPr/>
      <dgm:t>
        <a:bodyPr/>
        <a:lstStyle/>
        <a:p>
          <a:endParaRPr lang="en-GB"/>
        </a:p>
      </dgm:t>
    </dgm:pt>
    <dgm:pt modelId="{FDD15FC6-9881-D545-820F-A2B09E75FA6F}" type="sibTrans" cxnId="{166FAD2D-572C-7D4F-A05F-D32C96DB65C8}">
      <dgm:prSet/>
      <dgm:spPr/>
      <dgm:t>
        <a:bodyPr/>
        <a:lstStyle/>
        <a:p>
          <a:endParaRPr lang="en-GB"/>
        </a:p>
      </dgm:t>
    </dgm:pt>
    <dgm:pt modelId="{CA16DA18-8CC6-324E-BA50-F8567CD5AD65}">
      <dgm:prSet phldrT="[Text]"/>
      <dgm:spPr/>
      <dgm:t>
        <a:bodyPr/>
        <a:lstStyle/>
        <a:p>
          <a:r>
            <a:rPr lang="en-GB" dirty="0"/>
            <a:t>Stemming and Lemmatization</a:t>
          </a:r>
        </a:p>
      </dgm:t>
    </dgm:pt>
    <dgm:pt modelId="{386C2734-605D-D440-923C-3820AE2CA668}" type="parTrans" cxnId="{10243C6E-535E-9842-9267-64AD6913E62F}">
      <dgm:prSet/>
      <dgm:spPr/>
      <dgm:t>
        <a:bodyPr/>
        <a:lstStyle/>
        <a:p>
          <a:endParaRPr lang="en-GB"/>
        </a:p>
      </dgm:t>
    </dgm:pt>
    <dgm:pt modelId="{0E38CE68-9CC8-6A49-9BAD-C42660369CF3}" type="sibTrans" cxnId="{10243C6E-535E-9842-9267-64AD6913E62F}">
      <dgm:prSet/>
      <dgm:spPr/>
      <dgm:t>
        <a:bodyPr/>
        <a:lstStyle/>
        <a:p>
          <a:endParaRPr lang="en-GB"/>
        </a:p>
      </dgm:t>
    </dgm:pt>
    <dgm:pt modelId="{758DBFB6-2146-7B40-92D8-7237E4E1CFFC}">
      <dgm:prSet phldrT="[Text]"/>
      <dgm:spPr/>
      <dgm:t>
        <a:bodyPr/>
        <a:lstStyle/>
        <a:p>
          <a:pPr>
            <a:buNone/>
          </a:pPr>
          <a:r>
            <a:rPr lang="en-GB" dirty="0"/>
            <a:t>Discourse Integration</a:t>
          </a:r>
        </a:p>
      </dgm:t>
    </dgm:pt>
    <dgm:pt modelId="{964CF45B-1AD6-9446-B616-68A941779176}" type="parTrans" cxnId="{1030642D-4FD0-1B4A-8A2A-A7DAEACAEB96}">
      <dgm:prSet/>
      <dgm:spPr/>
      <dgm:t>
        <a:bodyPr/>
        <a:lstStyle/>
        <a:p>
          <a:endParaRPr lang="en-GB"/>
        </a:p>
      </dgm:t>
    </dgm:pt>
    <dgm:pt modelId="{65EC21FE-CB73-A44C-9688-5F8598A77FD7}" type="sibTrans" cxnId="{1030642D-4FD0-1B4A-8A2A-A7DAEACAEB96}">
      <dgm:prSet/>
      <dgm:spPr/>
      <dgm:t>
        <a:bodyPr/>
        <a:lstStyle/>
        <a:p>
          <a:endParaRPr lang="en-GB"/>
        </a:p>
      </dgm:t>
    </dgm:pt>
    <dgm:pt modelId="{310F7C70-6E3B-3149-A5C6-CF7ED809A7BC}">
      <dgm:prSet phldrT="[Text]"/>
      <dgm:spPr/>
      <dgm:t>
        <a:bodyPr/>
        <a:lstStyle/>
        <a:p>
          <a:r>
            <a:rPr lang="en-IN" b="0" i="0" u="none" dirty="0"/>
            <a:t>Analyse upcoming sentences or words in the paragraph.</a:t>
          </a:r>
          <a:endParaRPr lang="en-GB" dirty="0"/>
        </a:p>
      </dgm:t>
    </dgm:pt>
    <dgm:pt modelId="{CA35EED3-92BF-714F-8056-9AED0FEF6104}" type="parTrans" cxnId="{FC5B6642-4FF8-DB44-B875-47E5B8199D41}">
      <dgm:prSet/>
      <dgm:spPr/>
      <dgm:t>
        <a:bodyPr/>
        <a:lstStyle/>
        <a:p>
          <a:endParaRPr lang="en-GB"/>
        </a:p>
      </dgm:t>
    </dgm:pt>
    <dgm:pt modelId="{B4AC008D-FA87-F547-B6C4-2618B5B8031F}" type="sibTrans" cxnId="{FC5B6642-4FF8-DB44-B875-47E5B8199D41}">
      <dgm:prSet/>
      <dgm:spPr/>
      <dgm:t>
        <a:bodyPr/>
        <a:lstStyle/>
        <a:p>
          <a:endParaRPr lang="en-GB"/>
        </a:p>
      </dgm:t>
    </dgm:pt>
    <dgm:pt modelId="{A960FF7D-96E3-3546-965D-2D21F918F42F}">
      <dgm:prSet/>
      <dgm:spPr/>
      <dgm:t>
        <a:bodyPr/>
        <a:lstStyle/>
        <a:p>
          <a:r>
            <a:rPr lang="en-IN" dirty="0"/>
            <a:t>Analyse the presence of immediate sentences or words.</a:t>
          </a:r>
          <a:endParaRPr lang="en-GB" dirty="0"/>
        </a:p>
      </dgm:t>
    </dgm:pt>
    <dgm:pt modelId="{A59CA661-A829-1349-BDF2-6BDCF3F7F214}" type="parTrans" cxnId="{38A15A0C-79A0-5F4C-B3D1-CCB091AAA2B5}">
      <dgm:prSet/>
      <dgm:spPr/>
      <dgm:t>
        <a:bodyPr/>
        <a:lstStyle/>
        <a:p>
          <a:endParaRPr lang="en-GB"/>
        </a:p>
      </dgm:t>
    </dgm:pt>
    <dgm:pt modelId="{8AECE599-6DF1-CB45-B2E2-E10DBE57A83A}" type="sibTrans" cxnId="{38A15A0C-79A0-5F4C-B3D1-CCB091AAA2B5}">
      <dgm:prSet/>
      <dgm:spPr/>
      <dgm:t>
        <a:bodyPr/>
        <a:lstStyle/>
        <a:p>
          <a:endParaRPr lang="en-GB"/>
        </a:p>
      </dgm:t>
    </dgm:pt>
    <dgm:pt modelId="{7B4B7871-F717-B840-8D18-743424EA0321}" type="pres">
      <dgm:prSet presAssocID="{3ECD37A3-0F7C-FD48-A06C-62FC5CEA154A}" presName="Name0" presStyleCnt="0">
        <dgm:presLayoutVars>
          <dgm:dir/>
          <dgm:animLvl val="lvl"/>
          <dgm:resizeHandles val="exact"/>
        </dgm:presLayoutVars>
      </dgm:prSet>
      <dgm:spPr/>
    </dgm:pt>
    <dgm:pt modelId="{8BF74685-6920-9840-928C-066711AC0D38}" type="pres">
      <dgm:prSet presAssocID="{758DBFB6-2146-7B40-92D8-7237E4E1CFFC}" presName="boxAndChildren" presStyleCnt="0"/>
      <dgm:spPr/>
    </dgm:pt>
    <dgm:pt modelId="{3F47FE98-0BE3-5047-A09F-06BA4D2B138E}" type="pres">
      <dgm:prSet presAssocID="{758DBFB6-2146-7B40-92D8-7237E4E1CFFC}" presName="parentTextBox" presStyleLbl="node1" presStyleIdx="0" presStyleCnt="3"/>
      <dgm:spPr/>
    </dgm:pt>
    <dgm:pt modelId="{797964D8-0DEC-DB40-84CC-53A47879387D}" type="pres">
      <dgm:prSet presAssocID="{758DBFB6-2146-7B40-92D8-7237E4E1CFFC}" presName="entireBox" presStyleLbl="node1" presStyleIdx="0" presStyleCnt="3"/>
      <dgm:spPr/>
    </dgm:pt>
    <dgm:pt modelId="{A5C82A0B-9918-0B4D-8B31-1F418BA503ED}" type="pres">
      <dgm:prSet presAssocID="{758DBFB6-2146-7B40-92D8-7237E4E1CFFC}" presName="descendantBox" presStyleCnt="0"/>
      <dgm:spPr/>
    </dgm:pt>
    <dgm:pt modelId="{BB3DE69C-171C-A649-A420-4C887FE2A25C}" type="pres">
      <dgm:prSet presAssocID="{A960FF7D-96E3-3546-965D-2D21F918F42F}" presName="childTextBox" presStyleLbl="fgAccFollowNode1" presStyleIdx="0" presStyleCnt="6">
        <dgm:presLayoutVars>
          <dgm:bulletEnabled val="1"/>
        </dgm:presLayoutVars>
      </dgm:prSet>
      <dgm:spPr/>
    </dgm:pt>
    <dgm:pt modelId="{237CB9A3-52C9-BB40-A34A-E70EC51733C4}" type="pres">
      <dgm:prSet presAssocID="{310F7C70-6E3B-3149-A5C6-CF7ED809A7BC}" presName="childTextBox" presStyleLbl="fgAccFollowNode1" presStyleIdx="1" presStyleCnt="6">
        <dgm:presLayoutVars>
          <dgm:bulletEnabled val="1"/>
        </dgm:presLayoutVars>
      </dgm:prSet>
      <dgm:spPr/>
    </dgm:pt>
    <dgm:pt modelId="{108D9460-E659-8847-9AD9-4030A5625828}" type="pres">
      <dgm:prSet presAssocID="{F258C3A1-242C-B441-AFCB-5F7EC9345863}" presName="sp" presStyleCnt="0"/>
      <dgm:spPr/>
    </dgm:pt>
    <dgm:pt modelId="{FE80A726-9279-0C46-B013-4D2CC9DEAB0C}" type="pres">
      <dgm:prSet presAssocID="{63EBD74C-7E54-7D43-B4F3-F37B4DFB01A0}" presName="arrowAndChildren" presStyleCnt="0"/>
      <dgm:spPr/>
    </dgm:pt>
    <dgm:pt modelId="{6F54EA4A-B271-DD42-9320-75E8E77CDE49}" type="pres">
      <dgm:prSet presAssocID="{63EBD74C-7E54-7D43-B4F3-F37B4DFB01A0}" presName="parentTextArrow" presStyleLbl="node1" presStyleIdx="0" presStyleCnt="3"/>
      <dgm:spPr/>
    </dgm:pt>
    <dgm:pt modelId="{CAEFA563-02FE-DE44-9570-92BC358AF6F6}" type="pres">
      <dgm:prSet presAssocID="{63EBD74C-7E54-7D43-B4F3-F37B4DFB01A0}" presName="arrow" presStyleLbl="node1" presStyleIdx="1" presStyleCnt="3"/>
      <dgm:spPr/>
    </dgm:pt>
    <dgm:pt modelId="{D4F6452D-C606-6247-9721-046E3E483FCB}" type="pres">
      <dgm:prSet presAssocID="{63EBD74C-7E54-7D43-B4F3-F37B4DFB01A0}" presName="descendantArrow" presStyleCnt="0"/>
      <dgm:spPr/>
    </dgm:pt>
    <dgm:pt modelId="{18607979-7122-8942-862D-D0AEF107647B}" type="pres">
      <dgm:prSet presAssocID="{7C34B334-C570-1748-BB5F-379FAD0077F5}" presName="childTextArrow" presStyleLbl="fgAccFollowNode1" presStyleIdx="2" presStyleCnt="6">
        <dgm:presLayoutVars>
          <dgm:bulletEnabled val="1"/>
        </dgm:presLayoutVars>
      </dgm:prSet>
      <dgm:spPr/>
    </dgm:pt>
    <dgm:pt modelId="{A2076206-0E9B-4B42-9559-E6C4415CDF76}" type="pres">
      <dgm:prSet presAssocID="{CA16DA18-8CC6-324E-BA50-F8567CD5AD65}" presName="childTextArrow" presStyleLbl="fgAccFollowNode1" presStyleIdx="3" presStyleCnt="6">
        <dgm:presLayoutVars>
          <dgm:bulletEnabled val="1"/>
        </dgm:presLayoutVars>
      </dgm:prSet>
      <dgm:spPr/>
    </dgm:pt>
    <dgm:pt modelId="{4E14D7C1-CA9D-B64B-9A95-DFAECCE85776}" type="pres">
      <dgm:prSet presAssocID="{CDD41654-5F2F-6A4D-A2D6-49E22F1B14AE}" presName="sp" presStyleCnt="0"/>
      <dgm:spPr/>
    </dgm:pt>
    <dgm:pt modelId="{98151D39-353B-8E4E-B8CA-861D5BF1EAD1}" type="pres">
      <dgm:prSet presAssocID="{CE660A09-DE51-FD49-91EB-19CE66B5D319}" presName="arrowAndChildren" presStyleCnt="0"/>
      <dgm:spPr/>
    </dgm:pt>
    <dgm:pt modelId="{07F275B5-24BB-3A4A-B198-A471A2BFD90F}" type="pres">
      <dgm:prSet presAssocID="{CE660A09-DE51-FD49-91EB-19CE66B5D319}" presName="parentTextArrow" presStyleLbl="node1" presStyleIdx="1" presStyleCnt="3"/>
      <dgm:spPr/>
    </dgm:pt>
    <dgm:pt modelId="{7BDEAAD9-E762-074F-A3CA-3AF9486E6A93}" type="pres">
      <dgm:prSet presAssocID="{CE660A09-DE51-FD49-91EB-19CE66B5D319}" presName="arrow" presStyleLbl="node1" presStyleIdx="2" presStyleCnt="3"/>
      <dgm:spPr/>
    </dgm:pt>
    <dgm:pt modelId="{8D2EE3A8-1E94-FF46-8E55-09614F6AACD0}" type="pres">
      <dgm:prSet presAssocID="{CE660A09-DE51-FD49-91EB-19CE66B5D319}" presName="descendantArrow" presStyleCnt="0"/>
      <dgm:spPr/>
    </dgm:pt>
    <dgm:pt modelId="{C47CC6D6-1257-D64A-98F7-6515A23A6A86}" type="pres">
      <dgm:prSet presAssocID="{D15AE720-E32B-9249-BD11-586378A17A27}" presName="childTextArrow" presStyleLbl="fgAccFollowNode1" presStyleIdx="4" presStyleCnt="6">
        <dgm:presLayoutVars>
          <dgm:bulletEnabled val="1"/>
        </dgm:presLayoutVars>
      </dgm:prSet>
      <dgm:spPr/>
    </dgm:pt>
    <dgm:pt modelId="{4D3A0669-7D88-EE4F-BD71-865F109FB268}" type="pres">
      <dgm:prSet presAssocID="{570C3E6E-AF3C-E746-A977-245FC713709F}" presName="childTextArrow" presStyleLbl="fgAccFollowNode1" presStyleIdx="5" presStyleCnt="6">
        <dgm:presLayoutVars>
          <dgm:bulletEnabled val="1"/>
        </dgm:presLayoutVars>
      </dgm:prSet>
      <dgm:spPr/>
    </dgm:pt>
  </dgm:ptLst>
  <dgm:cxnLst>
    <dgm:cxn modelId="{97676702-C5AA-7A4D-92FF-DD45B67BFC39}" type="presOf" srcId="{3ECD37A3-0F7C-FD48-A06C-62FC5CEA154A}" destId="{7B4B7871-F717-B840-8D18-743424EA0321}" srcOrd="0" destOrd="0" presId="urn:microsoft.com/office/officeart/2005/8/layout/process4"/>
    <dgm:cxn modelId="{38A15A0C-79A0-5F4C-B3D1-CCB091AAA2B5}" srcId="{758DBFB6-2146-7B40-92D8-7237E4E1CFFC}" destId="{A960FF7D-96E3-3546-965D-2D21F918F42F}" srcOrd="0" destOrd="0" parTransId="{A59CA661-A829-1349-BDF2-6BDCF3F7F214}" sibTransId="{8AECE599-6DF1-CB45-B2E2-E10DBE57A83A}"/>
    <dgm:cxn modelId="{2CC65518-E752-4A4C-9F75-3EE3357AF811}" type="presOf" srcId="{758DBFB6-2146-7B40-92D8-7237E4E1CFFC}" destId="{797964D8-0DEC-DB40-84CC-53A47879387D}" srcOrd="1" destOrd="0" presId="urn:microsoft.com/office/officeart/2005/8/layout/process4"/>
    <dgm:cxn modelId="{96466227-644F-5B4B-8E65-B42324BD909F}" type="presOf" srcId="{D15AE720-E32B-9249-BD11-586378A17A27}" destId="{C47CC6D6-1257-D64A-98F7-6515A23A6A86}" srcOrd="0" destOrd="0" presId="urn:microsoft.com/office/officeart/2005/8/layout/process4"/>
    <dgm:cxn modelId="{6770A628-944E-D24E-B188-850430DA0025}" type="presOf" srcId="{63EBD74C-7E54-7D43-B4F3-F37B4DFB01A0}" destId="{6F54EA4A-B271-DD42-9320-75E8E77CDE49}" srcOrd="0" destOrd="0" presId="urn:microsoft.com/office/officeart/2005/8/layout/process4"/>
    <dgm:cxn modelId="{1030642D-4FD0-1B4A-8A2A-A7DAEACAEB96}" srcId="{3ECD37A3-0F7C-FD48-A06C-62FC5CEA154A}" destId="{758DBFB6-2146-7B40-92D8-7237E4E1CFFC}" srcOrd="2" destOrd="0" parTransId="{964CF45B-1AD6-9446-B616-68A941779176}" sibTransId="{65EC21FE-CB73-A44C-9688-5F8598A77FD7}"/>
    <dgm:cxn modelId="{166FAD2D-572C-7D4F-A05F-D32C96DB65C8}" srcId="{63EBD74C-7E54-7D43-B4F3-F37B4DFB01A0}" destId="{7C34B334-C570-1748-BB5F-379FAD0077F5}" srcOrd="0" destOrd="0" parTransId="{8F80027A-F2B5-B144-A97F-96CCD4E1C83C}" sibTransId="{FDD15FC6-9881-D545-820F-A2B09E75FA6F}"/>
    <dgm:cxn modelId="{FC5B6642-4FF8-DB44-B875-47E5B8199D41}" srcId="{758DBFB6-2146-7B40-92D8-7237E4E1CFFC}" destId="{310F7C70-6E3B-3149-A5C6-CF7ED809A7BC}" srcOrd="1" destOrd="0" parTransId="{CA35EED3-92BF-714F-8056-9AED0FEF6104}" sibTransId="{B4AC008D-FA87-F547-B6C4-2618B5B8031F}"/>
    <dgm:cxn modelId="{B9AFBF55-B896-7149-8861-52B34DBE99BD}" type="presOf" srcId="{758DBFB6-2146-7B40-92D8-7237E4E1CFFC}" destId="{3F47FE98-0BE3-5047-A09F-06BA4D2B138E}" srcOrd="0" destOrd="0" presId="urn:microsoft.com/office/officeart/2005/8/layout/process4"/>
    <dgm:cxn modelId="{E49BAB61-9F66-0645-9144-E6A86A1D9A49}" type="presOf" srcId="{63EBD74C-7E54-7D43-B4F3-F37B4DFB01A0}" destId="{CAEFA563-02FE-DE44-9570-92BC358AF6F6}" srcOrd="1" destOrd="0" presId="urn:microsoft.com/office/officeart/2005/8/layout/process4"/>
    <dgm:cxn modelId="{10243C6E-535E-9842-9267-64AD6913E62F}" srcId="{63EBD74C-7E54-7D43-B4F3-F37B4DFB01A0}" destId="{CA16DA18-8CC6-324E-BA50-F8567CD5AD65}" srcOrd="1" destOrd="0" parTransId="{386C2734-605D-D440-923C-3820AE2CA668}" sibTransId="{0E38CE68-9CC8-6A49-9BAD-C42660369CF3}"/>
    <dgm:cxn modelId="{8AF61A75-BC7A-A246-8575-76C15ABF41A6}" srcId="{3ECD37A3-0F7C-FD48-A06C-62FC5CEA154A}" destId="{CE660A09-DE51-FD49-91EB-19CE66B5D319}" srcOrd="0" destOrd="0" parTransId="{572284E7-2A71-4047-B635-C6EF1830B739}" sibTransId="{CDD41654-5F2F-6A4D-A2D6-49E22F1B14AE}"/>
    <dgm:cxn modelId="{B3F8957E-22C3-CB4F-84A9-0AE537160D73}" srcId="{3ECD37A3-0F7C-FD48-A06C-62FC5CEA154A}" destId="{63EBD74C-7E54-7D43-B4F3-F37B4DFB01A0}" srcOrd="1" destOrd="0" parTransId="{A490F6A4-E0EF-9A4A-808F-9FDDEC4B090E}" sibTransId="{F258C3A1-242C-B441-AFCB-5F7EC9345863}"/>
    <dgm:cxn modelId="{140B418A-4778-7140-A2B7-1534345C91CB}" type="presOf" srcId="{A960FF7D-96E3-3546-965D-2D21F918F42F}" destId="{BB3DE69C-171C-A649-A420-4C887FE2A25C}" srcOrd="0" destOrd="0" presId="urn:microsoft.com/office/officeart/2005/8/layout/process4"/>
    <dgm:cxn modelId="{E3B3B48A-9336-5A4D-83F2-9549491D8C78}" srcId="{CE660A09-DE51-FD49-91EB-19CE66B5D319}" destId="{D15AE720-E32B-9249-BD11-586378A17A27}" srcOrd="0" destOrd="0" parTransId="{D0321264-7447-9A45-A887-CA968868D1D9}" sibTransId="{8CB82095-5044-7C45-8EE2-2C6AB92DB9F5}"/>
    <dgm:cxn modelId="{7D4B0398-1619-6540-AC22-B9DB718AC576}" srcId="{CE660A09-DE51-FD49-91EB-19CE66B5D319}" destId="{570C3E6E-AF3C-E746-A977-245FC713709F}" srcOrd="1" destOrd="0" parTransId="{0323348A-F60C-9541-98D1-5184C96FEA2B}" sibTransId="{2BD24617-9091-8347-8409-C8A0C3D446CB}"/>
    <dgm:cxn modelId="{D6CC7B98-FB04-1144-BC1F-A0A4C0B89713}" type="presOf" srcId="{570C3E6E-AF3C-E746-A977-245FC713709F}" destId="{4D3A0669-7D88-EE4F-BD71-865F109FB268}" srcOrd="0" destOrd="0" presId="urn:microsoft.com/office/officeart/2005/8/layout/process4"/>
    <dgm:cxn modelId="{EC1A90AE-C87E-DC41-BCDC-29A8F9393824}" type="presOf" srcId="{CA16DA18-8CC6-324E-BA50-F8567CD5AD65}" destId="{A2076206-0E9B-4B42-9559-E6C4415CDF76}" srcOrd="0" destOrd="0" presId="urn:microsoft.com/office/officeart/2005/8/layout/process4"/>
    <dgm:cxn modelId="{D6599CE1-E79D-F245-9427-A4ECDFB6B426}" type="presOf" srcId="{CE660A09-DE51-FD49-91EB-19CE66B5D319}" destId="{7BDEAAD9-E762-074F-A3CA-3AF9486E6A93}" srcOrd="1" destOrd="0" presId="urn:microsoft.com/office/officeart/2005/8/layout/process4"/>
    <dgm:cxn modelId="{978608F0-35ED-B541-AEB0-DFF5F4FE9242}" type="presOf" srcId="{CE660A09-DE51-FD49-91EB-19CE66B5D319}" destId="{07F275B5-24BB-3A4A-B198-A471A2BFD90F}" srcOrd="0" destOrd="0" presId="urn:microsoft.com/office/officeart/2005/8/layout/process4"/>
    <dgm:cxn modelId="{015AA5F4-8C12-7C47-A62E-7096371743E7}" type="presOf" srcId="{310F7C70-6E3B-3149-A5C6-CF7ED809A7BC}" destId="{237CB9A3-52C9-BB40-A34A-E70EC51733C4}" srcOrd="0" destOrd="0" presId="urn:microsoft.com/office/officeart/2005/8/layout/process4"/>
    <dgm:cxn modelId="{1F9DC3FB-49B0-684D-9D60-32141AE36DD6}" type="presOf" srcId="{7C34B334-C570-1748-BB5F-379FAD0077F5}" destId="{18607979-7122-8942-862D-D0AEF107647B}" srcOrd="0" destOrd="0" presId="urn:microsoft.com/office/officeart/2005/8/layout/process4"/>
    <dgm:cxn modelId="{FCC85865-5916-7341-9065-506E26E75DC9}" type="presParOf" srcId="{7B4B7871-F717-B840-8D18-743424EA0321}" destId="{8BF74685-6920-9840-928C-066711AC0D38}" srcOrd="0" destOrd="0" presId="urn:microsoft.com/office/officeart/2005/8/layout/process4"/>
    <dgm:cxn modelId="{97303A09-78A2-7541-9309-486C8EAC9C77}" type="presParOf" srcId="{8BF74685-6920-9840-928C-066711AC0D38}" destId="{3F47FE98-0BE3-5047-A09F-06BA4D2B138E}" srcOrd="0" destOrd="0" presId="urn:microsoft.com/office/officeart/2005/8/layout/process4"/>
    <dgm:cxn modelId="{7A97670F-ED5E-E84C-8E84-7587A05005F2}" type="presParOf" srcId="{8BF74685-6920-9840-928C-066711AC0D38}" destId="{797964D8-0DEC-DB40-84CC-53A47879387D}" srcOrd="1" destOrd="0" presId="urn:microsoft.com/office/officeart/2005/8/layout/process4"/>
    <dgm:cxn modelId="{2B445C67-86F0-464B-B856-ACA42F66AA66}" type="presParOf" srcId="{8BF74685-6920-9840-928C-066711AC0D38}" destId="{A5C82A0B-9918-0B4D-8B31-1F418BA503ED}" srcOrd="2" destOrd="0" presId="urn:microsoft.com/office/officeart/2005/8/layout/process4"/>
    <dgm:cxn modelId="{9C6ABCBD-3579-3749-B71A-4E87E956FF4A}" type="presParOf" srcId="{A5C82A0B-9918-0B4D-8B31-1F418BA503ED}" destId="{BB3DE69C-171C-A649-A420-4C887FE2A25C}" srcOrd="0" destOrd="0" presId="urn:microsoft.com/office/officeart/2005/8/layout/process4"/>
    <dgm:cxn modelId="{E749BDAA-D042-7D45-97CD-831CE7FC4864}" type="presParOf" srcId="{A5C82A0B-9918-0B4D-8B31-1F418BA503ED}" destId="{237CB9A3-52C9-BB40-A34A-E70EC51733C4}" srcOrd="1" destOrd="0" presId="urn:microsoft.com/office/officeart/2005/8/layout/process4"/>
    <dgm:cxn modelId="{28CAAAB6-4CD4-5C42-94A6-A8CF2B671CD1}" type="presParOf" srcId="{7B4B7871-F717-B840-8D18-743424EA0321}" destId="{108D9460-E659-8847-9AD9-4030A5625828}" srcOrd="1" destOrd="0" presId="urn:microsoft.com/office/officeart/2005/8/layout/process4"/>
    <dgm:cxn modelId="{97473416-8BC9-374E-9E10-10D659D66B38}" type="presParOf" srcId="{7B4B7871-F717-B840-8D18-743424EA0321}" destId="{FE80A726-9279-0C46-B013-4D2CC9DEAB0C}" srcOrd="2" destOrd="0" presId="urn:microsoft.com/office/officeart/2005/8/layout/process4"/>
    <dgm:cxn modelId="{B97441E8-8B45-B347-9149-B94365725A47}" type="presParOf" srcId="{FE80A726-9279-0C46-B013-4D2CC9DEAB0C}" destId="{6F54EA4A-B271-DD42-9320-75E8E77CDE49}" srcOrd="0" destOrd="0" presId="urn:microsoft.com/office/officeart/2005/8/layout/process4"/>
    <dgm:cxn modelId="{2A87FBD0-CF4D-8D4A-9F9D-8389A9479DAB}" type="presParOf" srcId="{FE80A726-9279-0C46-B013-4D2CC9DEAB0C}" destId="{CAEFA563-02FE-DE44-9570-92BC358AF6F6}" srcOrd="1" destOrd="0" presId="urn:microsoft.com/office/officeart/2005/8/layout/process4"/>
    <dgm:cxn modelId="{1F7C509E-68C9-5440-AE94-10B33A1A2978}" type="presParOf" srcId="{FE80A726-9279-0C46-B013-4D2CC9DEAB0C}" destId="{D4F6452D-C606-6247-9721-046E3E483FCB}" srcOrd="2" destOrd="0" presId="urn:microsoft.com/office/officeart/2005/8/layout/process4"/>
    <dgm:cxn modelId="{7E9BF807-47FD-D843-9895-EE9764BC4A01}" type="presParOf" srcId="{D4F6452D-C606-6247-9721-046E3E483FCB}" destId="{18607979-7122-8942-862D-D0AEF107647B}" srcOrd="0" destOrd="0" presId="urn:microsoft.com/office/officeart/2005/8/layout/process4"/>
    <dgm:cxn modelId="{179DA440-323D-3846-8917-99E7380F79DE}" type="presParOf" srcId="{D4F6452D-C606-6247-9721-046E3E483FCB}" destId="{A2076206-0E9B-4B42-9559-E6C4415CDF76}" srcOrd="1" destOrd="0" presId="urn:microsoft.com/office/officeart/2005/8/layout/process4"/>
    <dgm:cxn modelId="{69D910B1-A128-1841-A854-49BC0FFAC8D6}" type="presParOf" srcId="{7B4B7871-F717-B840-8D18-743424EA0321}" destId="{4E14D7C1-CA9D-B64B-9A95-DFAECCE85776}" srcOrd="3" destOrd="0" presId="urn:microsoft.com/office/officeart/2005/8/layout/process4"/>
    <dgm:cxn modelId="{643A0850-9FDF-6B4F-B8BF-E2062C1B9672}" type="presParOf" srcId="{7B4B7871-F717-B840-8D18-743424EA0321}" destId="{98151D39-353B-8E4E-B8CA-861D5BF1EAD1}" srcOrd="4" destOrd="0" presId="urn:microsoft.com/office/officeart/2005/8/layout/process4"/>
    <dgm:cxn modelId="{6EEC55C6-858F-684F-8703-FD9F72EE3612}" type="presParOf" srcId="{98151D39-353B-8E4E-B8CA-861D5BF1EAD1}" destId="{07F275B5-24BB-3A4A-B198-A471A2BFD90F}" srcOrd="0" destOrd="0" presId="urn:microsoft.com/office/officeart/2005/8/layout/process4"/>
    <dgm:cxn modelId="{F764200B-319A-FC41-9D03-5D3DA8889F4B}" type="presParOf" srcId="{98151D39-353B-8E4E-B8CA-861D5BF1EAD1}" destId="{7BDEAAD9-E762-074F-A3CA-3AF9486E6A93}" srcOrd="1" destOrd="0" presId="urn:microsoft.com/office/officeart/2005/8/layout/process4"/>
    <dgm:cxn modelId="{CB2A892B-885B-9E45-BBCA-866C5564C651}" type="presParOf" srcId="{98151D39-353B-8E4E-B8CA-861D5BF1EAD1}" destId="{8D2EE3A8-1E94-FF46-8E55-09614F6AACD0}" srcOrd="2" destOrd="0" presId="urn:microsoft.com/office/officeart/2005/8/layout/process4"/>
    <dgm:cxn modelId="{CC1A5964-CD32-F54D-9322-9A998BE3FC71}" type="presParOf" srcId="{8D2EE3A8-1E94-FF46-8E55-09614F6AACD0}" destId="{C47CC6D6-1257-D64A-98F7-6515A23A6A86}" srcOrd="0" destOrd="0" presId="urn:microsoft.com/office/officeart/2005/8/layout/process4"/>
    <dgm:cxn modelId="{14530CF4-68B0-4447-9796-9ACF4C4C6B75}" type="presParOf" srcId="{8D2EE3A8-1E94-FF46-8E55-09614F6AACD0}" destId="{4D3A0669-7D88-EE4F-BD71-865F109FB26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1A5ED-B2B2-D04D-ACAB-0434B963452E}">
      <dsp:nvSpPr>
        <dsp:cNvPr id="0" name=""/>
        <dsp:cNvSpPr/>
      </dsp:nvSpPr>
      <dsp:spPr>
        <a:xfrm rot="5400000">
          <a:off x="-202395" y="202910"/>
          <a:ext cx="1349303" cy="944512"/>
        </a:xfrm>
        <a:prstGeom prst="chevron">
          <a:avLst/>
        </a:prstGeom>
        <a:solidFill>
          <a:schemeClr val="accent5">
            <a:shade val="8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Data Pre-processing</a:t>
          </a:r>
        </a:p>
      </dsp:txBody>
      <dsp:txXfrm rot="-5400000">
        <a:off x="1" y="472770"/>
        <a:ext cx="944512" cy="404791"/>
      </dsp:txXfrm>
    </dsp:sp>
    <dsp:sp modelId="{455D3EF3-97D6-584E-A392-B758BED7D923}">
      <dsp:nvSpPr>
        <dsp:cNvPr id="0" name=""/>
        <dsp:cNvSpPr/>
      </dsp:nvSpPr>
      <dsp:spPr>
        <a:xfrm rot="5400000">
          <a:off x="3736877" y="-2791849"/>
          <a:ext cx="877047" cy="6461777"/>
        </a:xfrm>
        <a:prstGeom prst="round2SameRect">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Lexical Analysis</a:t>
          </a:r>
        </a:p>
        <a:p>
          <a:pPr marL="114300" lvl="1" indent="-114300" algn="l" defTabSz="666750">
            <a:lnSpc>
              <a:spcPct val="90000"/>
            </a:lnSpc>
            <a:spcBef>
              <a:spcPct val="0"/>
            </a:spcBef>
            <a:spcAft>
              <a:spcPct val="15000"/>
            </a:spcAft>
            <a:buChar char="•"/>
          </a:pPr>
          <a:r>
            <a:rPr lang="en-GB" sz="1500" kern="1200" dirty="0"/>
            <a:t>Word-Embedding, tokenization, removal of Stop-Words</a:t>
          </a:r>
        </a:p>
      </dsp:txBody>
      <dsp:txXfrm rot="-5400000">
        <a:off x="944512" y="43330"/>
        <a:ext cx="6418963" cy="791419"/>
      </dsp:txXfrm>
    </dsp:sp>
    <dsp:sp modelId="{3907063E-D88E-064E-AD52-CA640FD1C67F}">
      <dsp:nvSpPr>
        <dsp:cNvPr id="0" name=""/>
        <dsp:cNvSpPr/>
      </dsp:nvSpPr>
      <dsp:spPr>
        <a:xfrm rot="5400000">
          <a:off x="-202395" y="1406524"/>
          <a:ext cx="1349303" cy="944512"/>
        </a:xfrm>
        <a:prstGeom prst="chevron">
          <a:avLst/>
        </a:prstGeom>
        <a:solidFill>
          <a:schemeClr val="accent5">
            <a:shade val="80000"/>
            <a:hueOff val="270793"/>
            <a:satOff val="-22751"/>
            <a:lumOff val="12820"/>
            <a:alphaOff val="0"/>
          </a:schemeClr>
        </a:solidFill>
        <a:ln w="12700" cap="flat" cmpd="sng" algn="ctr">
          <a:solidFill>
            <a:schemeClr val="accent5">
              <a:shade val="80000"/>
              <a:hueOff val="270793"/>
              <a:satOff val="-22751"/>
              <a:lumOff val="128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Model Implementation</a:t>
          </a:r>
        </a:p>
      </dsp:txBody>
      <dsp:txXfrm rot="-5400000">
        <a:off x="1" y="1676384"/>
        <a:ext cx="944512" cy="404791"/>
      </dsp:txXfrm>
    </dsp:sp>
    <dsp:sp modelId="{0B3DD1C6-ECCF-0A48-9944-210665A7CFB0}">
      <dsp:nvSpPr>
        <dsp:cNvPr id="0" name=""/>
        <dsp:cNvSpPr/>
      </dsp:nvSpPr>
      <dsp:spPr>
        <a:xfrm rot="5400000">
          <a:off x="3736877" y="-1588236"/>
          <a:ext cx="877047" cy="6461777"/>
        </a:xfrm>
        <a:prstGeom prst="round2SameRect">
          <a:avLst/>
        </a:prstGeom>
        <a:solidFill>
          <a:schemeClr val="lt1">
            <a:alpha val="90000"/>
            <a:hueOff val="0"/>
            <a:satOff val="0"/>
            <a:lumOff val="0"/>
            <a:alphaOff val="0"/>
          </a:schemeClr>
        </a:solidFill>
        <a:ln w="12700" cap="flat" cmpd="sng" algn="ctr">
          <a:solidFill>
            <a:schemeClr val="accent5">
              <a:shade val="80000"/>
              <a:hueOff val="270793"/>
              <a:satOff val="-22751"/>
              <a:lumOff val="128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Naive Bayes Model</a:t>
          </a:r>
        </a:p>
        <a:p>
          <a:pPr marL="114300" lvl="1" indent="-114300" algn="l" defTabSz="666750">
            <a:lnSpc>
              <a:spcPct val="90000"/>
            </a:lnSpc>
            <a:spcBef>
              <a:spcPct val="0"/>
            </a:spcBef>
            <a:spcAft>
              <a:spcPct val="15000"/>
            </a:spcAft>
            <a:buChar char="•"/>
          </a:pPr>
          <a:r>
            <a:rPr lang="en-GB" sz="1500" kern="1200" dirty="0"/>
            <a:t>Random Forest Model</a:t>
          </a:r>
        </a:p>
        <a:p>
          <a:pPr marL="114300" lvl="1" indent="-114300" algn="l" defTabSz="666750">
            <a:lnSpc>
              <a:spcPct val="90000"/>
            </a:lnSpc>
            <a:spcBef>
              <a:spcPct val="0"/>
            </a:spcBef>
            <a:spcAft>
              <a:spcPct val="15000"/>
            </a:spcAft>
            <a:buChar char="•"/>
          </a:pPr>
          <a:r>
            <a:rPr lang="en-GB" sz="1500" kern="1200" dirty="0"/>
            <a:t>Long Term Short Memory (LSTM)</a:t>
          </a:r>
        </a:p>
      </dsp:txBody>
      <dsp:txXfrm rot="-5400000">
        <a:off x="944512" y="1246943"/>
        <a:ext cx="6418963" cy="791419"/>
      </dsp:txXfrm>
    </dsp:sp>
    <dsp:sp modelId="{DC9FF9F0-CEB4-3A4C-81DC-1A6A01269F2B}">
      <dsp:nvSpPr>
        <dsp:cNvPr id="0" name=""/>
        <dsp:cNvSpPr/>
      </dsp:nvSpPr>
      <dsp:spPr>
        <a:xfrm rot="5400000">
          <a:off x="-202395" y="2610137"/>
          <a:ext cx="1349303" cy="944512"/>
        </a:xfrm>
        <a:prstGeom prst="chevron">
          <a:avLst/>
        </a:prstGeom>
        <a:solidFill>
          <a:schemeClr val="accent5">
            <a:shade val="80000"/>
            <a:hueOff val="541587"/>
            <a:satOff val="-45501"/>
            <a:lumOff val="25641"/>
            <a:alphaOff val="0"/>
          </a:schemeClr>
        </a:solidFill>
        <a:ln w="12700" cap="flat" cmpd="sng" algn="ctr">
          <a:solidFill>
            <a:schemeClr val="accent5">
              <a:shade val="80000"/>
              <a:hueOff val="541587"/>
              <a:satOff val="-45501"/>
              <a:lumOff val="256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Model Training and Testing</a:t>
          </a:r>
        </a:p>
      </dsp:txBody>
      <dsp:txXfrm rot="-5400000">
        <a:off x="1" y="2879997"/>
        <a:ext cx="944512" cy="404791"/>
      </dsp:txXfrm>
    </dsp:sp>
    <dsp:sp modelId="{84676685-BF70-E349-B4CF-E7F96D059A4D}">
      <dsp:nvSpPr>
        <dsp:cNvPr id="0" name=""/>
        <dsp:cNvSpPr/>
      </dsp:nvSpPr>
      <dsp:spPr>
        <a:xfrm rot="5400000">
          <a:off x="3736877" y="-384623"/>
          <a:ext cx="877047" cy="6461777"/>
        </a:xfrm>
        <a:prstGeom prst="round2SameRect">
          <a:avLst/>
        </a:prstGeom>
        <a:solidFill>
          <a:schemeClr val="lt1">
            <a:alpha val="90000"/>
            <a:hueOff val="0"/>
            <a:satOff val="0"/>
            <a:lumOff val="0"/>
            <a:alphaOff val="0"/>
          </a:schemeClr>
        </a:solidFill>
        <a:ln w="12700" cap="flat" cmpd="sng" algn="ctr">
          <a:solidFill>
            <a:schemeClr val="accent5">
              <a:shade val="80000"/>
              <a:hueOff val="541587"/>
              <a:satOff val="-45501"/>
              <a:lumOff val="2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Train Data</a:t>
          </a:r>
        </a:p>
        <a:p>
          <a:pPr marL="114300" lvl="1" indent="-114300" algn="l" defTabSz="666750">
            <a:lnSpc>
              <a:spcPct val="90000"/>
            </a:lnSpc>
            <a:spcBef>
              <a:spcPct val="0"/>
            </a:spcBef>
            <a:spcAft>
              <a:spcPct val="15000"/>
            </a:spcAft>
            <a:buChar char="•"/>
          </a:pPr>
          <a:r>
            <a:rPr lang="en-GB" sz="1500" kern="1200" dirty="0"/>
            <a:t>Test Data</a:t>
          </a:r>
        </a:p>
      </dsp:txBody>
      <dsp:txXfrm rot="-5400000">
        <a:off x="944512" y="2450556"/>
        <a:ext cx="6418963" cy="791419"/>
      </dsp:txXfrm>
    </dsp:sp>
    <dsp:sp modelId="{D415E3C1-5D1A-D142-97BA-116604C6121B}">
      <dsp:nvSpPr>
        <dsp:cNvPr id="0" name=""/>
        <dsp:cNvSpPr/>
      </dsp:nvSpPr>
      <dsp:spPr>
        <a:xfrm rot="5400000">
          <a:off x="-202395" y="3813750"/>
          <a:ext cx="1349303" cy="944512"/>
        </a:xfrm>
        <a:prstGeom prst="chevron">
          <a:avLst/>
        </a:prstGeom>
        <a:solidFill>
          <a:schemeClr val="accent5">
            <a:shade val="80000"/>
            <a:hueOff val="812380"/>
            <a:satOff val="-68252"/>
            <a:lumOff val="38461"/>
            <a:alphaOff val="0"/>
          </a:schemeClr>
        </a:solidFill>
        <a:ln w="12700" cap="flat" cmpd="sng" algn="ctr">
          <a:solidFill>
            <a:schemeClr val="accent5">
              <a:shade val="80000"/>
              <a:hueOff val="812380"/>
              <a:satOff val="-68252"/>
              <a:lumOff val="384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Deployment of Models</a:t>
          </a:r>
        </a:p>
      </dsp:txBody>
      <dsp:txXfrm rot="-5400000">
        <a:off x="1" y="4083610"/>
        <a:ext cx="944512" cy="404791"/>
      </dsp:txXfrm>
    </dsp:sp>
    <dsp:sp modelId="{225AD479-919E-9D47-8FB2-775050714D55}">
      <dsp:nvSpPr>
        <dsp:cNvPr id="0" name=""/>
        <dsp:cNvSpPr/>
      </dsp:nvSpPr>
      <dsp:spPr>
        <a:xfrm rot="5400000">
          <a:off x="3736877" y="818990"/>
          <a:ext cx="877047" cy="6461777"/>
        </a:xfrm>
        <a:prstGeom prst="round2SameRect">
          <a:avLst/>
        </a:prstGeom>
        <a:solidFill>
          <a:schemeClr val="lt1">
            <a:alpha val="90000"/>
            <a:hueOff val="0"/>
            <a:satOff val="0"/>
            <a:lumOff val="0"/>
            <a:alphaOff val="0"/>
          </a:schemeClr>
        </a:solidFill>
        <a:ln w="12700" cap="flat" cmpd="sng" algn="ctr">
          <a:solidFill>
            <a:schemeClr val="accent5">
              <a:shade val="80000"/>
              <a:hueOff val="812380"/>
              <a:satOff val="-68252"/>
              <a:lumOff val="3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Pickle Library </a:t>
          </a:r>
        </a:p>
        <a:p>
          <a:pPr marL="114300" lvl="1" indent="-114300" algn="l" defTabSz="666750">
            <a:lnSpc>
              <a:spcPct val="90000"/>
            </a:lnSpc>
            <a:spcBef>
              <a:spcPct val="0"/>
            </a:spcBef>
            <a:spcAft>
              <a:spcPct val="15000"/>
            </a:spcAft>
            <a:buChar char="•"/>
          </a:pPr>
          <a:r>
            <a:rPr lang="en-GB" sz="1500" kern="1200" dirty="0"/>
            <a:t>Result on chat data-frame</a:t>
          </a:r>
        </a:p>
      </dsp:txBody>
      <dsp:txXfrm rot="-5400000">
        <a:off x="944512" y="3654169"/>
        <a:ext cx="6418963" cy="791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964D8-0DEC-DB40-84CC-53A47879387D}">
      <dsp:nvSpPr>
        <dsp:cNvPr id="0" name=""/>
        <dsp:cNvSpPr/>
      </dsp:nvSpPr>
      <dsp:spPr>
        <a:xfrm>
          <a:off x="0" y="4078917"/>
          <a:ext cx="8128000" cy="13387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Discourse Integration</a:t>
          </a:r>
        </a:p>
      </dsp:txBody>
      <dsp:txXfrm>
        <a:off x="0" y="4078917"/>
        <a:ext cx="8128000" cy="722947"/>
      </dsp:txXfrm>
    </dsp:sp>
    <dsp:sp modelId="{BB3DE69C-171C-A649-A420-4C887FE2A25C}">
      <dsp:nvSpPr>
        <dsp:cNvPr id="0" name=""/>
        <dsp:cNvSpPr/>
      </dsp:nvSpPr>
      <dsp:spPr>
        <a:xfrm>
          <a:off x="0" y="4775089"/>
          <a:ext cx="4064000" cy="6158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Analyse the presence of immediate sentences or words.</a:t>
          </a:r>
          <a:endParaRPr lang="en-GB" sz="1300" kern="1200" dirty="0"/>
        </a:p>
      </dsp:txBody>
      <dsp:txXfrm>
        <a:off x="0" y="4775089"/>
        <a:ext cx="4064000" cy="615844"/>
      </dsp:txXfrm>
    </dsp:sp>
    <dsp:sp modelId="{237CB9A3-52C9-BB40-A34A-E70EC51733C4}">
      <dsp:nvSpPr>
        <dsp:cNvPr id="0" name=""/>
        <dsp:cNvSpPr/>
      </dsp:nvSpPr>
      <dsp:spPr>
        <a:xfrm>
          <a:off x="4064000" y="4775089"/>
          <a:ext cx="4064000" cy="615844"/>
        </a:xfrm>
        <a:prstGeom prst="rect">
          <a:avLst/>
        </a:prstGeom>
        <a:solidFill>
          <a:schemeClr val="accent2">
            <a:tint val="40000"/>
            <a:alpha val="90000"/>
            <a:hueOff val="1434241"/>
            <a:satOff val="1207"/>
            <a:lumOff val="7"/>
            <a:alphaOff val="0"/>
          </a:schemeClr>
        </a:solidFill>
        <a:ln w="12700" cap="flat" cmpd="sng" algn="ctr">
          <a:solidFill>
            <a:schemeClr val="accent2">
              <a:tint val="40000"/>
              <a:alpha val="90000"/>
              <a:hueOff val="1434241"/>
              <a:satOff val="1207"/>
              <a:lumOff val="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b="0" i="0" u="none" kern="1200" dirty="0"/>
            <a:t>Analyse upcoming sentences or words in the paragraph.</a:t>
          </a:r>
          <a:endParaRPr lang="en-GB" sz="1300" kern="1200" dirty="0"/>
        </a:p>
      </dsp:txBody>
      <dsp:txXfrm>
        <a:off x="4064000" y="4775089"/>
        <a:ext cx="4064000" cy="615844"/>
      </dsp:txXfrm>
    </dsp:sp>
    <dsp:sp modelId="{CAEFA563-02FE-DE44-9570-92BC358AF6F6}">
      <dsp:nvSpPr>
        <dsp:cNvPr id="0" name=""/>
        <dsp:cNvSpPr/>
      </dsp:nvSpPr>
      <dsp:spPr>
        <a:xfrm rot="10800000">
          <a:off x="0" y="2039937"/>
          <a:ext cx="8128000" cy="2059061"/>
        </a:xfrm>
        <a:prstGeom prst="upArrowCallout">
          <a:avLst/>
        </a:prstGeom>
        <a:solidFill>
          <a:schemeClr val="accent2">
            <a:hueOff val="3542842"/>
            <a:satOff val="14706"/>
            <a:lumOff val="-3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Syntactic and Semantic Analysis</a:t>
          </a:r>
        </a:p>
      </dsp:txBody>
      <dsp:txXfrm rot="-10800000">
        <a:off x="0" y="2039937"/>
        <a:ext cx="8128000" cy="722730"/>
      </dsp:txXfrm>
    </dsp:sp>
    <dsp:sp modelId="{18607979-7122-8942-862D-D0AEF107647B}">
      <dsp:nvSpPr>
        <dsp:cNvPr id="0" name=""/>
        <dsp:cNvSpPr/>
      </dsp:nvSpPr>
      <dsp:spPr>
        <a:xfrm>
          <a:off x="0" y="2762668"/>
          <a:ext cx="4064000" cy="615659"/>
        </a:xfrm>
        <a:prstGeom prst="rect">
          <a:avLst/>
        </a:prstGeom>
        <a:solidFill>
          <a:schemeClr val="accent2">
            <a:tint val="40000"/>
            <a:alpha val="90000"/>
            <a:hueOff val="2868483"/>
            <a:satOff val="2414"/>
            <a:lumOff val="14"/>
            <a:alphaOff val="0"/>
          </a:schemeClr>
        </a:solidFill>
        <a:ln w="12700" cap="flat" cmpd="sng" algn="ctr">
          <a:solidFill>
            <a:schemeClr val="accent2">
              <a:tint val="40000"/>
              <a:alpha val="90000"/>
              <a:hueOff val="2868483"/>
              <a:satOff val="2414"/>
              <a:lumOff val="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b="0" i="0" u="none" kern="1200" dirty="0"/>
            <a:t>It checks if the words are grammatically correct or incorrect by converting the words to their root words.</a:t>
          </a:r>
          <a:endParaRPr lang="en-GB" sz="1300" kern="1200" dirty="0"/>
        </a:p>
      </dsp:txBody>
      <dsp:txXfrm>
        <a:off x="0" y="2762668"/>
        <a:ext cx="4064000" cy="615659"/>
      </dsp:txXfrm>
    </dsp:sp>
    <dsp:sp modelId="{A2076206-0E9B-4B42-9559-E6C4415CDF76}">
      <dsp:nvSpPr>
        <dsp:cNvPr id="0" name=""/>
        <dsp:cNvSpPr/>
      </dsp:nvSpPr>
      <dsp:spPr>
        <a:xfrm>
          <a:off x="4064000" y="2762668"/>
          <a:ext cx="4064000" cy="615659"/>
        </a:xfrm>
        <a:prstGeom prst="rect">
          <a:avLst/>
        </a:prstGeom>
        <a:solidFill>
          <a:schemeClr val="accent2">
            <a:tint val="40000"/>
            <a:alpha val="90000"/>
            <a:hueOff val="4302724"/>
            <a:satOff val="3621"/>
            <a:lumOff val="22"/>
            <a:alphaOff val="0"/>
          </a:schemeClr>
        </a:solidFill>
        <a:ln w="12700" cap="flat" cmpd="sng" algn="ctr">
          <a:solidFill>
            <a:schemeClr val="accent2">
              <a:tint val="40000"/>
              <a:alpha val="90000"/>
              <a:hueOff val="4302724"/>
              <a:satOff val="3621"/>
              <a:lumOff val="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dirty="0"/>
            <a:t>Stemming and Lemmatization</a:t>
          </a:r>
        </a:p>
      </dsp:txBody>
      <dsp:txXfrm>
        <a:off x="4064000" y="2762668"/>
        <a:ext cx="4064000" cy="615659"/>
      </dsp:txXfrm>
    </dsp:sp>
    <dsp:sp modelId="{7BDEAAD9-E762-074F-A3CA-3AF9486E6A93}">
      <dsp:nvSpPr>
        <dsp:cNvPr id="0" name=""/>
        <dsp:cNvSpPr/>
      </dsp:nvSpPr>
      <dsp:spPr>
        <a:xfrm rot="10800000">
          <a:off x="0" y="957"/>
          <a:ext cx="8128000" cy="2059061"/>
        </a:xfrm>
        <a:prstGeom prst="upArrowCallout">
          <a:avLst/>
        </a:prstGeom>
        <a:solidFill>
          <a:schemeClr val="accent2">
            <a:hueOff val="7085685"/>
            <a:satOff val="29413"/>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Lexical Analysis</a:t>
          </a:r>
        </a:p>
      </dsp:txBody>
      <dsp:txXfrm rot="-10800000">
        <a:off x="0" y="957"/>
        <a:ext cx="8128000" cy="722730"/>
      </dsp:txXfrm>
    </dsp:sp>
    <dsp:sp modelId="{C47CC6D6-1257-D64A-98F7-6515A23A6A86}">
      <dsp:nvSpPr>
        <dsp:cNvPr id="0" name=""/>
        <dsp:cNvSpPr/>
      </dsp:nvSpPr>
      <dsp:spPr>
        <a:xfrm>
          <a:off x="0" y="723688"/>
          <a:ext cx="4064000" cy="615659"/>
        </a:xfrm>
        <a:prstGeom prst="rect">
          <a:avLst/>
        </a:prstGeom>
        <a:solidFill>
          <a:schemeClr val="accent2">
            <a:tint val="40000"/>
            <a:alpha val="90000"/>
            <a:hueOff val="5736965"/>
            <a:satOff val="4828"/>
            <a:lumOff val="29"/>
            <a:alphaOff val="0"/>
          </a:schemeClr>
        </a:solidFill>
        <a:ln w="12700" cap="flat" cmpd="sng" algn="ctr">
          <a:solidFill>
            <a:schemeClr val="accent2">
              <a:tint val="40000"/>
              <a:alpha val="90000"/>
              <a:hueOff val="5736965"/>
              <a:satOff val="4828"/>
              <a:lumOff val="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dirty="0"/>
            <a:t>Text is broken in tokens.</a:t>
          </a:r>
        </a:p>
      </dsp:txBody>
      <dsp:txXfrm>
        <a:off x="0" y="723688"/>
        <a:ext cx="4064000" cy="615659"/>
      </dsp:txXfrm>
    </dsp:sp>
    <dsp:sp modelId="{4D3A0669-7D88-EE4F-BD71-865F109FB268}">
      <dsp:nvSpPr>
        <dsp:cNvPr id="0" name=""/>
        <dsp:cNvSpPr/>
      </dsp:nvSpPr>
      <dsp:spPr>
        <a:xfrm>
          <a:off x="4064000" y="723688"/>
          <a:ext cx="4064000" cy="615659"/>
        </a:xfrm>
        <a:prstGeom prst="rect">
          <a:avLst/>
        </a:prstGeom>
        <a:solidFill>
          <a:schemeClr val="accent2">
            <a:tint val="40000"/>
            <a:alpha val="90000"/>
            <a:hueOff val="7171207"/>
            <a:satOff val="6035"/>
            <a:lumOff val="36"/>
            <a:alphaOff val="0"/>
          </a:schemeClr>
        </a:solidFill>
        <a:ln w="12700" cap="flat" cmpd="sng" algn="ctr">
          <a:solidFill>
            <a:schemeClr val="accent2">
              <a:tint val="40000"/>
              <a:alpha val="90000"/>
              <a:hueOff val="7171207"/>
              <a:satOff val="6035"/>
              <a:lumOff val="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b="0" i="0" u="none" kern="1200" dirty="0"/>
            <a:t>Mapping directory is created which maps each word with some unique index.</a:t>
          </a:r>
          <a:endParaRPr lang="en-GB" sz="1300" kern="1200" dirty="0"/>
        </a:p>
      </dsp:txBody>
      <dsp:txXfrm>
        <a:off x="4064000" y="723688"/>
        <a:ext cx="4064000" cy="6156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4/22/22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592647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56573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85029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68716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24759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55821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4/22/22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4/22/22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919808" y="2142622"/>
            <a:ext cx="9144000" cy="1329595"/>
          </a:xfrm>
        </p:spPr>
        <p:txBody>
          <a:bodyPr lIns="0" tIns="0" rIns="0" bIns="0" anchor="t">
            <a:spAutoFit/>
          </a:bodyPr>
          <a:lstStyle/>
          <a:p>
            <a:r>
              <a:rPr lang="en-US" sz="3600" b="1" dirty="0">
                <a:solidFill>
                  <a:schemeClr val="bg1"/>
                </a:solidFill>
              </a:rPr>
              <a:t>Title: </a:t>
            </a:r>
            <a:r>
              <a:rPr lang="en-US" sz="3600" b="1" dirty="0" err="1">
                <a:solidFill>
                  <a:schemeClr val="bg1"/>
                </a:solidFill>
              </a:rPr>
              <a:t>Whatsapp</a:t>
            </a:r>
            <a:r>
              <a:rPr lang="en-US" sz="3600" b="1" dirty="0">
                <a:solidFill>
                  <a:schemeClr val="bg1"/>
                </a:solidFill>
              </a:rPr>
              <a:t> Chat Sentiment Analysis</a:t>
            </a:r>
            <a:br>
              <a:rPr lang="en-US" dirty="0">
                <a:solidFill>
                  <a:schemeClr val="bg1"/>
                </a:solidFill>
              </a:rPr>
            </a:br>
            <a:endParaRPr lang="en-US" dirty="0">
              <a:solidFill>
                <a:schemeClr val="accent4"/>
              </a:solidFill>
            </a:endParaRPr>
          </a:p>
        </p:txBody>
      </p:sp>
      <p:sp>
        <p:nvSpPr>
          <p:cNvPr id="3" name="TextBox 2">
            <a:extLst>
              <a:ext uri="{FF2B5EF4-FFF2-40B4-BE49-F238E27FC236}">
                <a16:creationId xmlns:a16="http://schemas.microsoft.com/office/drawing/2014/main" id="{0AB98257-2FC9-4D53-87FB-56DA62B533C2}"/>
              </a:ext>
            </a:extLst>
          </p:cNvPr>
          <p:cNvSpPr txBox="1"/>
          <p:nvPr/>
        </p:nvSpPr>
        <p:spPr>
          <a:xfrm>
            <a:off x="1649173" y="11875"/>
            <a:ext cx="10542827" cy="1569660"/>
          </a:xfrm>
          <a:prstGeom prst="rect">
            <a:avLst/>
          </a:prstGeom>
          <a:noFill/>
        </p:spPr>
        <p:txBody>
          <a:bodyPr wrap="square" rtlCol="0">
            <a:spAutoFit/>
          </a:bodyPr>
          <a:lstStyle/>
          <a:p>
            <a:pPr algn="ctr"/>
            <a:r>
              <a:rPr lang="en-US" sz="3200" b="1" dirty="0">
                <a:solidFill>
                  <a:schemeClr val="bg1"/>
                </a:solidFill>
                <a:latin typeface="+mj-lt"/>
              </a:rPr>
              <a:t>Maulana Azad </a:t>
            </a:r>
          </a:p>
          <a:p>
            <a:pPr algn="ctr"/>
            <a:r>
              <a:rPr lang="en-US" sz="3200" b="1" dirty="0">
                <a:solidFill>
                  <a:schemeClr val="bg1"/>
                </a:solidFill>
                <a:latin typeface="+mj-lt"/>
              </a:rPr>
              <a:t>National Institute of Technology</a:t>
            </a:r>
          </a:p>
          <a:p>
            <a:pPr algn="ctr"/>
            <a:r>
              <a:rPr lang="en-US" sz="3200" b="1" dirty="0">
                <a:solidFill>
                  <a:schemeClr val="bg1"/>
                </a:solidFill>
                <a:latin typeface="+mj-lt"/>
              </a:rPr>
              <a:t>Bhopal, India, 462003</a:t>
            </a:r>
            <a:endParaRPr lang="en-IN" sz="3200" dirty="0">
              <a:latin typeface="+mj-lt"/>
            </a:endParaRPr>
          </a:p>
        </p:txBody>
      </p:sp>
      <p:pic>
        <p:nvPicPr>
          <p:cNvPr id="10" name="Picture 9">
            <a:extLst>
              <a:ext uri="{FF2B5EF4-FFF2-40B4-BE49-F238E27FC236}">
                <a16:creationId xmlns:a16="http://schemas.microsoft.com/office/drawing/2014/main" id="{B9599845-A892-417F-AB19-54C9AD106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67" y="165192"/>
            <a:ext cx="1494741" cy="1577512"/>
          </a:xfrm>
          <a:prstGeom prst="rect">
            <a:avLst/>
          </a:prstGeom>
        </p:spPr>
      </p:pic>
      <p:sp>
        <p:nvSpPr>
          <p:cNvPr id="4" name="TextBox 3">
            <a:extLst>
              <a:ext uri="{FF2B5EF4-FFF2-40B4-BE49-F238E27FC236}">
                <a16:creationId xmlns:a16="http://schemas.microsoft.com/office/drawing/2014/main" id="{CBC12FC7-CB57-7A87-9D67-50A2FFB8FEA2}"/>
              </a:ext>
            </a:extLst>
          </p:cNvPr>
          <p:cNvSpPr txBox="1"/>
          <p:nvPr/>
        </p:nvSpPr>
        <p:spPr>
          <a:xfrm>
            <a:off x="200384" y="3872135"/>
            <a:ext cx="5226640" cy="2185214"/>
          </a:xfrm>
          <a:prstGeom prst="rect">
            <a:avLst/>
          </a:prstGeom>
          <a:noFill/>
        </p:spPr>
        <p:txBody>
          <a:bodyPr wrap="square" rtlCol="0">
            <a:spAutoFit/>
          </a:bodyPr>
          <a:lstStyle/>
          <a:p>
            <a:r>
              <a:rPr lang="en-US" sz="2000" dirty="0">
                <a:solidFill>
                  <a:schemeClr val="bg1"/>
                </a:solidFill>
              </a:rPr>
              <a:t>Under the guidance of </a:t>
            </a:r>
          </a:p>
          <a:p>
            <a:endParaRPr lang="en-US" sz="2000" dirty="0">
              <a:solidFill>
                <a:schemeClr val="bg1"/>
              </a:solidFill>
            </a:endParaRPr>
          </a:p>
          <a:p>
            <a:r>
              <a:rPr lang="en-US" sz="2400" b="1" dirty="0">
                <a:solidFill>
                  <a:schemeClr val="bg1"/>
                </a:solidFill>
              </a:rPr>
              <a:t>Dr. Deepak Singh </a:t>
            </a:r>
            <a:r>
              <a:rPr lang="en-US" sz="2400" b="1" dirty="0" err="1">
                <a:solidFill>
                  <a:schemeClr val="bg1"/>
                </a:solidFill>
              </a:rPr>
              <a:t>Tomar</a:t>
            </a:r>
            <a:endParaRPr lang="en-US" sz="2400" b="1" dirty="0">
              <a:solidFill>
                <a:schemeClr val="bg1"/>
              </a:solidFill>
            </a:endParaRPr>
          </a:p>
          <a:p>
            <a:r>
              <a:rPr lang="en-US" sz="2400" b="1" dirty="0">
                <a:solidFill>
                  <a:schemeClr val="bg1"/>
                </a:solidFill>
              </a:rPr>
              <a:t>(Associate Professor)</a:t>
            </a:r>
          </a:p>
          <a:p>
            <a:r>
              <a:rPr lang="en-US" sz="2400" b="1" dirty="0">
                <a:solidFill>
                  <a:schemeClr val="bg1"/>
                </a:solidFill>
              </a:rPr>
              <a:t>Department of Computer Science and Engineering</a:t>
            </a:r>
            <a:endParaRPr lang="en-US" sz="2000" b="1" dirty="0">
              <a:solidFill>
                <a:schemeClr val="bg1"/>
              </a:solidFill>
            </a:endParaRPr>
          </a:p>
        </p:txBody>
      </p:sp>
      <p:sp>
        <p:nvSpPr>
          <p:cNvPr id="12" name="TextBox 11">
            <a:extLst>
              <a:ext uri="{FF2B5EF4-FFF2-40B4-BE49-F238E27FC236}">
                <a16:creationId xmlns:a16="http://schemas.microsoft.com/office/drawing/2014/main" id="{EC74538D-2F76-24DC-3F3B-5947CE039990}"/>
              </a:ext>
            </a:extLst>
          </p:cNvPr>
          <p:cNvSpPr txBox="1"/>
          <p:nvPr/>
        </p:nvSpPr>
        <p:spPr>
          <a:xfrm>
            <a:off x="6764978" y="3872135"/>
            <a:ext cx="6374450" cy="2662267"/>
          </a:xfrm>
          <a:prstGeom prst="rect">
            <a:avLst/>
          </a:prstGeom>
          <a:noFill/>
        </p:spPr>
        <p:txBody>
          <a:bodyPr wrap="square">
            <a:spAutoFit/>
          </a:bodyPr>
          <a:lstStyle/>
          <a:p>
            <a:r>
              <a:rPr lang="sv-SE" b="1" dirty="0">
                <a:solidFill>
                  <a:schemeClr val="bg1"/>
                </a:solidFill>
              </a:rPr>
              <a:t>PRESENTED BY:</a:t>
            </a:r>
          </a:p>
          <a:p>
            <a:endParaRPr lang="sv-SE" sz="2400" b="1" dirty="0">
              <a:solidFill>
                <a:schemeClr val="bg1"/>
              </a:solidFill>
            </a:endParaRPr>
          </a:p>
          <a:p>
            <a:r>
              <a:rPr lang="sv-SE" sz="2400" b="1" dirty="0">
                <a:solidFill>
                  <a:schemeClr val="bg1"/>
                </a:solidFill>
              </a:rPr>
              <a:t>Mridul Karan	                  191112273</a:t>
            </a:r>
          </a:p>
          <a:p>
            <a:r>
              <a:rPr lang="sv-SE" sz="2400" b="1" dirty="0">
                <a:solidFill>
                  <a:schemeClr val="bg1"/>
                </a:solidFill>
              </a:rPr>
              <a:t>Himanshu Kumar              191112248</a:t>
            </a:r>
          </a:p>
          <a:p>
            <a:r>
              <a:rPr lang="sv-SE" sz="2400" b="1" dirty="0">
                <a:solidFill>
                  <a:schemeClr val="bg1"/>
                </a:solidFill>
              </a:rPr>
              <a:t>Pawan Patel                      191112280</a:t>
            </a:r>
            <a:r>
              <a:rPr lang="sv-SE" sz="2800" b="1" dirty="0">
                <a:solidFill>
                  <a:schemeClr val="bg1"/>
                </a:solidFill>
              </a:rPr>
              <a:t> </a:t>
            </a:r>
          </a:p>
          <a:p>
            <a:r>
              <a:rPr lang="sv-SE" sz="2400" b="1" dirty="0">
                <a:solidFill>
                  <a:schemeClr val="bg1"/>
                </a:solidFill>
              </a:rPr>
              <a:t>Priyanshu Mangal             191112250</a:t>
            </a:r>
          </a:p>
          <a:p>
            <a:r>
              <a:rPr lang="sv-SE" sz="1400" dirty="0">
                <a:solidFill>
                  <a:schemeClr val="bg1"/>
                </a:solidFill>
              </a:rPr>
              <a:t>                                </a:t>
            </a:r>
          </a:p>
          <a:p>
            <a:endParaRPr lang="sv-SE" sz="1100" dirty="0">
              <a:solidFill>
                <a:schemeClr val="bg1"/>
              </a:solidFill>
            </a:endParaRPr>
          </a:p>
        </p:txBody>
      </p:sp>
      <p:sp>
        <p:nvSpPr>
          <p:cNvPr id="5" name="TextBox 4">
            <a:extLst>
              <a:ext uri="{FF2B5EF4-FFF2-40B4-BE49-F238E27FC236}">
                <a16:creationId xmlns:a16="http://schemas.microsoft.com/office/drawing/2014/main" id="{CFA8FD7C-A2D0-5F6D-D445-519A02CCF42E}"/>
              </a:ext>
            </a:extLst>
          </p:cNvPr>
          <p:cNvSpPr txBox="1"/>
          <p:nvPr/>
        </p:nvSpPr>
        <p:spPr>
          <a:xfrm>
            <a:off x="5427024" y="2807419"/>
            <a:ext cx="2688276" cy="523220"/>
          </a:xfrm>
          <a:prstGeom prst="rect">
            <a:avLst/>
          </a:prstGeom>
          <a:noFill/>
        </p:spPr>
        <p:txBody>
          <a:bodyPr wrap="square" rtlCol="0">
            <a:spAutoFit/>
          </a:bodyPr>
          <a:lstStyle/>
          <a:p>
            <a:r>
              <a:rPr lang="en-US" sz="2800" dirty="0">
                <a:solidFill>
                  <a:schemeClr val="bg1"/>
                </a:solidFill>
              </a:rPr>
              <a:t>SEMESTER: VI</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041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B0B481-427C-43BA-BAFD-D8DF97004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178" y="1298495"/>
            <a:ext cx="7078063" cy="4827997"/>
          </a:xfrm>
          <a:prstGeom prst="rect">
            <a:avLst/>
          </a:prstGeom>
        </p:spPr>
      </p:pic>
    </p:spTree>
    <p:extLst>
      <p:ext uri="{BB962C8B-B14F-4D97-AF65-F5344CB8AC3E}">
        <p14:creationId xmlns:p14="http://schemas.microsoft.com/office/powerpoint/2010/main" val="106809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895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3921641-3EC3-4E73-A9BA-7B3A8832EC31}"/>
              </a:ext>
            </a:extLst>
          </p:cNvPr>
          <p:cNvPicPr>
            <a:picLocks noChangeAspect="1"/>
          </p:cNvPicPr>
          <p:nvPr/>
        </p:nvPicPr>
        <p:blipFill>
          <a:blip r:embed="rId3"/>
          <a:stretch>
            <a:fillRect/>
          </a:stretch>
        </p:blipFill>
        <p:spPr>
          <a:xfrm>
            <a:off x="5999692" y="1785936"/>
            <a:ext cx="3105150" cy="3286125"/>
          </a:xfrm>
          <a:prstGeom prst="rect">
            <a:avLst/>
          </a:prstGeom>
        </p:spPr>
      </p:pic>
      <p:pic>
        <p:nvPicPr>
          <p:cNvPr id="5" name="Picture 4">
            <a:extLst>
              <a:ext uri="{FF2B5EF4-FFF2-40B4-BE49-F238E27FC236}">
                <a16:creationId xmlns:a16="http://schemas.microsoft.com/office/drawing/2014/main" id="{924A06B5-88FD-4E8B-8BB3-E30C60735892}"/>
              </a:ext>
            </a:extLst>
          </p:cNvPr>
          <p:cNvPicPr>
            <a:picLocks noChangeAspect="1"/>
          </p:cNvPicPr>
          <p:nvPr/>
        </p:nvPicPr>
        <p:blipFill>
          <a:blip r:embed="rId4"/>
          <a:stretch>
            <a:fillRect/>
          </a:stretch>
        </p:blipFill>
        <p:spPr>
          <a:xfrm>
            <a:off x="1210733" y="1247774"/>
            <a:ext cx="3657600" cy="4362450"/>
          </a:xfrm>
          <a:prstGeom prst="rect">
            <a:avLst/>
          </a:prstGeom>
        </p:spPr>
      </p:pic>
    </p:spTree>
    <p:extLst>
      <p:ext uri="{BB962C8B-B14F-4D97-AF65-F5344CB8AC3E}">
        <p14:creationId xmlns:p14="http://schemas.microsoft.com/office/powerpoint/2010/main" val="1061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895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0E6B1AF-9530-41ED-89FF-844D7541925F}"/>
              </a:ext>
            </a:extLst>
          </p:cNvPr>
          <p:cNvPicPr>
            <a:picLocks noChangeAspect="1"/>
          </p:cNvPicPr>
          <p:nvPr/>
        </p:nvPicPr>
        <p:blipFill>
          <a:blip r:embed="rId3"/>
          <a:stretch>
            <a:fillRect/>
          </a:stretch>
        </p:blipFill>
        <p:spPr>
          <a:xfrm>
            <a:off x="2201861" y="2062691"/>
            <a:ext cx="7229475" cy="3714750"/>
          </a:xfrm>
          <a:prstGeom prst="rect">
            <a:avLst/>
          </a:prstGeom>
        </p:spPr>
      </p:pic>
    </p:spTree>
    <p:extLst>
      <p:ext uri="{BB962C8B-B14F-4D97-AF65-F5344CB8AC3E}">
        <p14:creationId xmlns:p14="http://schemas.microsoft.com/office/powerpoint/2010/main" val="400471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895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32AEFBF-DF21-406A-8028-830797D83E2D}"/>
              </a:ext>
            </a:extLst>
          </p:cNvPr>
          <p:cNvPicPr>
            <a:picLocks noChangeAspect="1"/>
          </p:cNvPicPr>
          <p:nvPr/>
        </p:nvPicPr>
        <p:blipFill>
          <a:blip r:embed="rId3"/>
          <a:stretch>
            <a:fillRect/>
          </a:stretch>
        </p:blipFill>
        <p:spPr>
          <a:xfrm>
            <a:off x="1747837" y="1879071"/>
            <a:ext cx="7477125" cy="4048125"/>
          </a:xfrm>
          <a:prstGeom prst="rect">
            <a:avLst/>
          </a:prstGeom>
        </p:spPr>
      </p:pic>
    </p:spTree>
    <p:extLst>
      <p:ext uri="{BB962C8B-B14F-4D97-AF65-F5344CB8AC3E}">
        <p14:creationId xmlns:p14="http://schemas.microsoft.com/office/powerpoint/2010/main" val="200583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895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1707529"/>
            <a:ext cx="4268298" cy="948529"/>
          </a:xfrm>
          <a:prstGeom prst="rect">
            <a:avLst/>
          </a:prstGeom>
        </p:spPr>
        <p:txBody>
          <a:bodyPr wrap="square" lIns="0" tIns="0" rIns="0" bIns="0" anchor="t">
            <a:spAutoFit/>
          </a:bodyPr>
          <a:lstStyle/>
          <a:p>
            <a:pPr algn="ctr">
              <a:lnSpc>
                <a:spcPts val="1900"/>
              </a:lnSpc>
            </a:pPr>
            <a:r>
              <a:rPr lang="en-US" sz="1200" dirty="0">
                <a:ea typeface="Times New Roman" panose="02020603050405020304" pitchFamily="18" charset="0"/>
              </a:rPr>
              <a:t>For chat analysis,</a:t>
            </a:r>
            <a:r>
              <a:rPr lang="en-US" sz="1200" dirty="0">
                <a:effectLst/>
                <a:ea typeface="Times New Roman" panose="02020603050405020304" pitchFamily="18" charset="0"/>
              </a:rPr>
              <a:t> it can be said that the capabilities of the WhatsApp application and the power of the python programming language in implementing whatever network data analysis intended, cannot be overemphasized.</a:t>
            </a:r>
            <a:r>
              <a:rPr lang="en-US" sz="1050" dirty="0">
                <a:solidFill>
                  <a:schemeClr val="tx1">
                    <a:lumMod val="75000"/>
                    <a:lumOff val="25000"/>
                  </a:schemeClr>
                </a:solidFill>
                <a:cs typeface="Segoe UI" panose="020B0502040204020203" pitchFamily="34" charset="0"/>
              </a:rPr>
              <a:t> </a:t>
            </a:r>
          </a:p>
        </p:txBody>
      </p:sp>
      <p:sp>
        <p:nvSpPr>
          <p:cNvPr id="12" name="Rectangle 11">
            <a:extLst>
              <a:ext uri="{FF2B5EF4-FFF2-40B4-BE49-F238E27FC236}">
                <a16:creationId xmlns:a16="http://schemas.microsoft.com/office/drawing/2014/main" id="{690C1A7A-78BB-48B4-B5CE-2B9C34E5E67B}"/>
              </a:ext>
            </a:extLst>
          </p:cNvPr>
          <p:cNvSpPr/>
          <p:nvPr/>
        </p:nvSpPr>
        <p:spPr>
          <a:xfrm>
            <a:off x="7395368" y="3267747"/>
            <a:ext cx="4268298" cy="704873"/>
          </a:xfrm>
          <a:prstGeom prst="rect">
            <a:avLst/>
          </a:prstGeom>
        </p:spPr>
        <p:txBody>
          <a:bodyPr wrap="square" lIns="0" tIns="0" rIns="0" bIns="0" anchor="t">
            <a:spAutoFit/>
          </a:bodyPr>
          <a:lstStyle/>
          <a:p>
            <a:pPr algn="ctr">
              <a:lnSpc>
                <a:spcPts val="1900"/>
              </a:lnSpc>
            </a:pPr>
            <a:r>
              <a:rPr lang="en-US" sz="1200" dirty="0">
                <a:effectLst/>
                <a:ea typeface="Times New Roman" panose="02020603050405020304" pitchFamily="18" charset="0"/>
              </a:rPr>
              <a:t>This work was able to discuss the WhatsApp application and its libraries, to create an analysis of a WhatsApp group chat and visually represent the top 10 and top 20 users in the chat groups. </a:t>
            </a:r>
            <a:endParaRPr lang="en-US" sz="1200"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id="{53CF038C-66AF-4E81-9068-703EC0088620}"/>
              </a:ext>
            </a:extLst>
          </p:cNvPr>
          <p:cNvSpPr/>
          <p:nvPr/>
        </p:nvSpPr>
        <p:spPr>
          <a:xfrm>
            <a:off x="7400925" y="4715383"/>
            <a:ext cx="4268298" cy="1192186"/>
          </a:xfrm>
          <a:prstGeom prst="rect">
            <a:avLst/>
          </a:prstGeom>
        </p:spPr>
        <p:txBody>
          <a:bodyPr wrap="square" lIns="0" tIns="0" rIns="0" bIns="0" anchor="t">
            <a:spAutoFit/>
          </a:bodyPr>
          <a:lstStyle/>
          <a:p>
            <a:pPr algn="ctr">
              <a:lnSpc>
                <a:spcPts val="1900"/>
              </a:lnSpc>
            </a:pPr>
            <a:r>
              <a:rPr lang="en-US" sz="1200" dirty="0">
                <a:effectLst/>
                <a:ea typeface="Times New Roman" panose="02020603050405020304" pitchFamily="18" charset="0"/>
              </a:rPr>
              <a:t>The system was done with python, and the python libraries that were implemented includes, NumPy, Pandas, Matplotlib and Seaborn. At the end of the work expected results were obtained and the analysis was able to show the level of participation of the various individuals on the given WhatsApp group.</a:t>
            </a:r>
            <a:endParaRPr lang="en-US" sz="1200" dirty="0">
              <a:solidFill>
                <a:schemeClr val="tx1">
                  <a:lumMod val="75000"/>
                  <a:lumOff val="25000"/>
                </a:schemeClr>
              </a:solidFill>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06794" y="1184003"/>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07370" y="430380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67592" y="2818008"/>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050" name="Picture 2">
            <a:extLst>
              <a:ext uri="{FF2B5EF4-FFF2-40B4-BE49-F238E27FC236}">
                <a16:creationId xmlns:a16="http://schemas.microsoft.com/office/drawing/2014/main" id="{37339432-1132-4987-B03D-4FC96A7CE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2960"/>
            <a:ext cx="7400925" cy="40420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8DA6C90-EBDE-472F-85EB-1BC38118ADA2}"/>
              </a:ext>
            </a:extLst>
          </p:cNvPr>
          <p:cNvSpPr txBox="1"/>
          <p:nvPr/>
        </p:nvSpPr>
        <p:spPr>
          <a:xfrm>
            <a:off x="798286" y="1208781"/>
            <a:ext cx="8356599" cy="400110"/>
          </a:xfrm>
          <a:prstGeom prst="rect">
            <a:avLst/>
          </a:prstGeom>
          <a:noFill/>
        </p:spPr>
        <p:txBody>
          <a:bodyPr wrap="square">
            <a:spAutoFit/>
          </a:bodyPr>
          <a:lstStyle/>
          <a:p>
            <a:r>
              <a:rPr lang="en-IN" sz="2000" b="1" dirty="0"/>
              <a:t> Some interesting results</a:t>
            </a:r>
          </a:p>
        </p:txBody>
      </p:sp>
    </p:spTree>
    <p:extLst>
      <p:ext uri="{BB962C8B-B14F-4D97-AF65-F5344CB8AC3E}">
        <p14:creationId xmlns:p14="http://schemas.microsoft.com/office/powerpoint/2010/main" val="291997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EC9A4-D1CF-CE54-6666-9829B7A7D89B}"/>
              </a:ext>
            </a:extLst>
          </p:cNvPr>
          <p:cNvSpPr txBox="1"/>
          <p:nvPr/>
        </p:nvSpPr>
        <p:spPr>
          <a:xfrm>
            <a:off x="4001732" y="530828"/>
            <a:ext cx="3619893" cy="646331"/>
          </a:xfrm>
          <a:prstGeom prst="rect">
            <a:avLst/>
          </a:prstGeom>
          <a:noFill/>
        </p:spPr>
        <p:txBody>
          <a:bodyPr wrap="square" rtlCol="0">
            <a:spAutoFit/>
          </a:bodyPr>
          <a:lstStyle/>
          <a:p>
            <a:r>
              <a:rPr lang="en-US" dirty="0"/>
              <a:t>	Sentiment Analysis 	      Flowchart</a:t>
            </a:r>
          </a:p>
        </p:txBody>
      </p:sp>
      <p:graphicFrame>
        <p:nvGraphicFramePr>
          <p:cNvPr id="4" name="Diagram 3">
            <a:extLst>
              <a:ext uri="{FF2B5EF4-FFF2-40B4-BE49-F238E27FC236}">
                <a16:creationId xmlns:a16="http://schemas.microsoft.com/office/drawing/2014/main" id="{60699E0C-8487-7C7E-C127-B46A658F03DA}"/>
              </a:ext>
            </a:extLst>
          </p:cNvPr>
          <p:cNvGraphicFramePr/>
          <p:nvPr>
            <p:extLst>
              <p:ext uri="{D42A27DB-BD31-4B8C-83A1-F6EECF244321}">
                <p14:modId xmlns:p14="http://schemas.microsoft.com/office/powerpoint/2010/main" val="1173107907"/>
              </p:ext>
            </p:extLst>
          </p:nvPr>
        </p:nvGraphicFramePr>
        <p:xfrm>
          <a:off x="2753710" y="1177159"/>
          <a:ext cx="7406290" cy="496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F4A9E1C3-289A-47A7-7264-3E08BDF49E39}"/>
              </a:ext>
              <a:ext uri="{C183D7F6-B498-43B3-948B-1728B52AA6E4}">
                <adec:decorative xmlns:adec="http://schemas.microsoft.com/office/drawing/2017/decorative" val="1"/>
              </a:ext>
            </a:extLst>
          </p:cNvPr>
          <p:cNvCxnSpPr>
            <a:cxnSpLocks/>
          </p:cNvCxnSpPr>
          <p:nvPr/>
        </p:nvCxnSpPr>
        <p:spPr>
          <a:xfrm>
            <a:off x="-84493" y="36851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E9D62C-DF26-73AA-7F55-40357AB7677B}"/>
              </a:ext>
              <a:ext uri="{C183D7F6-B498-43B3-948B-1728B52AA6E4}">
                <adec:decorative xmlns:adec="http://schemas.microsoft.com/office/drawing/2017/decorative" val="1"/>
              </a:ext>
            </a:extLst>
          </p:cNvPr>
          <p:cNvCxnSpPr>
            <a:cxnSpLocks/>
          </p:cNvCxnSpPr>
          <p:nvPr/>
        </p:nvCxnSpPr>
        <p:spPr>
          <a:xfrm>
            <a:off x="8116887" y="35702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3EBB6BE-9BD1-F99A-99CD-912BC9A71CDB}"/>
              </a:ext>
            </a:extLst>
          </p:cNvPr>
          <p:cNvSpPr txBox="1">
            <a:spLocks/>
          </p:cNvSpPr>
          <p:nvPr/>
        </p:nvSpPr>
        <p:spPr>
          <a:xfrm>
            <a:off x="228600" y="14140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65220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C6908A7-23DE-806C-E849-0A94FE0F97DC}"/>
              </a:ext>
            </a:extLst>
          </p:cNvPr>
          <p:cNvSpPr txBox="1"/>
          <p:nvPr/>
        </p:nvSpPr>
        <p:spPr>
          <a:xfrm>
            <a:off x="3524955" y="61963"/>
            <a:ext cx="4572000" cy="707886"/>
          </a:xfrm>
          <a:prstGeom prst="rect">
            <a:avLst/>
          </a:prstGeom>
          <a:noFill/>
        </p:spPr>
        <p:txBody>
          <a:bodyPr wrap="square" rtlCol="0">
            <a:spAutoFit/>
          </a:bodyPr>
          <a:lstStyle/>
          <a:p>
            <a:pPr algn="ctr"/>
            <a:r>
              <a:rPr lang="en-US" sz="4000" b="1" dirty="0"/>
              <a:t>NLP Processing</a:t>
            </a:r>
          </a:p>
        </p:txBody>
      </p:sp>
      <p:grpSp>
        <p:nvGrpSpPr>
          <p:cNvPr id="14" name="Group 13">
            <a:extLst>
              <a:ext uri="{FF2B5EF4-FFF2-40B4-BE49-F238E27FC236}">
                <a16:creationId xmlns:a16="http://schemas.microsoft.com/office/drawing/2014/main" id="{E8263693-A76F-0FA8-3BAD-993808B42851}"/>
              </a:ext>
            </a:extLst>
          </p:cNvPr>
          <p:cNvGrpSpPr/>
          <p:nvPr/>
        </p:nvGrpSpPr>
        <p:grpSpPr>
          <a:xfrm>
            <a:off x="2032000" y="5765733"/>
            <a:ext cx="8128000" cy="745200"/>
            <a:chOff x="0" y="3263788"/>
            <a:chExt cx="8128000" cy="745200"/>
          </a:xfrm>
        </p:grpSpPr>
        <p:sp>
          <p:nvSpPr>
            <p:cNvPr id="15" name="Rectangle 14">
              <a:extLst>
                <a:ext uri="{FF2B5EF4-FFF2-40B4-BE49-F238E27FC236}">
                  <a16:creationId xmlns:a16="http://schemas.microsoft.com/office/drawing/2014/main" id="{7269816C-B645-6338-0031-848DE31BC84B}"/>
                </a:ext>
              </a:extLst>
            </p:cNvPr>
            <p:cNvSpPr/>
            <p:nvPr/>
          </p:nvSpPr>
          <p:spPr>
            <a:xfrm>
              <a:off x="0" y="3263788"/>
              <a:ext cx="8128000" cy="7452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A48BF6CB-05EB-A729-5FCB-D96A944714FB}"/>
                </a:ext>
              </a:extLst>
            </p:cNvPr>
            <p:cNvSpPr txBox="1"/>
            <p:nvPr/>
          </p:nvSpPr>
          <p:spPr>
            <a:xfrm>
              <a:off x="0" y="3263788"/>
              <a:ext cx="8128000" cy="7452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8064" tIns="57150" rIns="320040" bIns="57150" numCol="1" spcCol="1270" anchor="t" anchorCtr="0">
              <a:noAutofit/>
            </a:bodyPr>
            <a:lstStyle/>
            <a:p>
              <a:pPr marL="285750" lvl="1" indent="-285750" defTabSz="1555750">
                <a:lnSpc>
                  <a:spcPct val="90000"/>
                </a:lnSpc>
                <a:spcBef>
                  <a:spcPct val="0"/>
                </a:spcBef>
                <a:spcAft>
                  <a:spcPct val="20000"/>
                </a:spcAft>
                <a:buChar char="•"/>
              </a:pPr>
              <a:endParaRPr lang="en-GB" sz="3500" kern="1200" dirty="0"/>
            </a:p>
          </p:txBody>
        </p:sp>
      </p:grpSp>
      <p:graphicFrame>
        <p:nvGraphicFramePr>
          <p:cNvPr id="21" name="Diagram 20">
            <a:extLst>
              <a:ext uri="{FF2B5EF4-FFF2-40B4-BE49-F238E27FC236}">
                <a16:creationId xmlns:a16="http://schemas.microsoft.com/office/drawing/2014/main" id="{ECF7D04E-FD51-48FE-2029-AAF989B4802F}"/>
              </a:ext>
            </a:extLst>
          </p:cNvPr>
          <p:cNvGraphicFramePr/>
          <p:nvPr>
            <p:extLst>
              <p:ext uri="{D42A27DB-BD31-4B8C-83A1-F6EECF244321}">
                <p14:modId xmlns:p14="http://schemas.microsoft.com/office/powerpoint/2010/main" val="398491108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48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3CA49-D917-A765-5E2C-29CD6C026AC4}"/>
              </a:ext>
            </a:extLst>
          </p:cNvPr>
          <p:cNvSpPr txBox="1"/>
          <p:nvPr/>
        </p:nvSpPr>
        <p:spPr>
          <a:xfrm>
            <a:off x="4986338" y="271462"/>
            <a:ext cx="1930337" cy="707886"/>
          </a:xfrm>
          <a:prstGeom prst="rect">
            <a:avLst/>
          </a:prstGeom>
          <a:noFill/>
        </p:spPr>
        <p:txBody>
          <a:bodyPr wrap="none" rtlCol="0">
            <a:spAutoFit/>
          </a:bodyPr>
          <a:lstStyle/>
          <a:p>
            <a:r>
              <a:rPr lang="en-US" sz="4000" b="1" dirty="0"/>
              <a:t>L S T M </a:t>
            </a:r>
          </a:p>
        </p:txBody>
      </p:sp>
      <p:pic>
        <p:nvPicPr>
          <p:cNvPr id="5" name="Picture 4">
            <a:extLst>
              <a:ext uri="{FF2B5EF4-FFF2-40B4-BE49-F238E27FC236}">
                <a16:creationId xmlns:a16="http://schemas.microsoft.com/office/drawing/2014/main" id="{CB67E26A-BC32-0038-CDDA-FE6FA0107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759" y="819150"/>
            <a:ext cx="7620000" cy="5219700"/>
          </a:xfrm>
          <a:prstGeom prst="rect">
            <a:avLst/>
          </a:prstGeom>
        </p:spPr>
      </p:pic>
      <p:sp>
        <p:nvSpPr>
          <p:cNvPr id="7" name="TextBox 6">
            <a:extLst>
              <a:ext uri="{FF2B5EF4-FFF2-40B4-BE49-F238E27FC236}">
                <a16:creationId xmlns:a16="http://schemas.microsoft.com/office/drawing/2014/main" id="{B7A6AC0D-B4A1-0DE3-DA3B-C840A87F359B}"/>
              </a:ext>
            </a:extLst>
          </p:cNvPr>
          <p:cNvSpPr txBox="1"/>
          <p:nvPr/>
        </p:nvSpPr>
        <p:spPr>
          <a:xfrm>
            <a:off x="618241" y="979348"/>
            <a:ext cx="3367972" cy="5324535"/>
          </a:xfrm>
          <a:prstGeom prst="rect">
            <a:avLst/>
          </a:prstGeom>
          <a:noFill/>
        </p:spPr>
        <p:txBody>
          <a:bodyPr wrap="square" rtlCol="0">
            <a:spAutoFit/>
          </a:bodyPr>
          <a:lstStyle/>
          <a:p>
            <a:pPr marL="342900" indent="-342900">
              <a:buAutoNum type="arabicPeriod"/>
            </a:pPr>
            <a:r>
              <a:rPr lang="en-IN" sz="2000" dirty="0"/>
              <a:t>Information is added/removed to the memory cells using valves.</a:t>
            </a:r>
          </a:p>
          <a:p>
            <a:pPr marL="342900" indent="-342900">
              <a:buAutoNum type="arabicPeriod"/>
            </a:pPr>
            <a:r>
              <a:rPr lang="en-IN" sz="2000" dirty="0"/>
              <a:t>The memory cells carry the information from one epoch to another.</a:t>
            </a:r>
          </a:p>
          <a:p>
            <a:pPr marL="342900" indent="-342900">
              <a:buFontTx/>
              <a:buAutoNum type="arabicPeriod"/>
            </a:pPr>
            <a:r>
              <a:rPr lang="en-IN" sz="2000" dirty="0"/>
              <a:t>The input for a LSTM layer is fed as input (at current time instance) and the output of hidden layer (previous time instance) and these pass-through valves and activation functions before reaching output.</a:t>
            </a:r>
          </a:p>
          <a:p>
            <a:pPr marL="342900" indent="-342900">
              <a:buAutoNum type="arabicPeriod"/>
            </a:pPr>
            <a:endParaRPr lang="en-IN" sz="2000" dirty="0"/>
          </a:p>
          <a:p>
            <a:pPr marL="342900" indent="-342900">
              <a:buAutoNum type="arabicPeriod"/>
            </a:pPr>
            <a:endParaRPr lang="en-US" sz="2000" dirty="0"/>
          </a:p>
        </p:txBody>
      </p:sp>
    </p:spTree>
    <p:extLst>
      <p:ext uri="{BB962C8B-B14F-4D97-AF65-F5344CB8AC3E}">
        <p14:creationId xmlns:p14="http://schemas.microsoft.com/office/powerpoint/2010/main" val="409008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67C59-A6F8-1C14-0F9B-6A1CE54A62F7}"/>
              </a:ext>
            </a:extLst>
          </p:cNvPr>
          <p:cNvSpPr txBox="1"/>
          <p:nvPr/>
        </p:nvSpPr>
        <p:spPr>
          <a:xfrm>
            <a:off x="4400549" y="1455469"/>
            <a:ext cx="4120359" cy="369332"/>
          </a:xfrm>
          <a:prstGeom prst="rect">
            <a:avLst/>
          </a:prstGeom>
          <a:noFill/>
        </p:spPr>
        <p:txBody>
          <a:bodyPr wrap="none" rtlCol="0">
            <a:spAutoFit/>
          </a:bodyPr>
          <a:lstStyle/>
          <a:p>
            <a:r>
              <a:rPr lang="en-US" dirty="0"/>
              <a:t>STATISTICAL ANALYSIS OF LSTM MODEL</a:t>
            </a:r>
          </a:p>
        </p:txBody>
      </p:sp>
      <p:sp>
        <p:nvSpPr>
          <p:cNvPr id="4" name="TextBox 3">
            <a:extLst>
              <a:ext uri="{FF2B5EF4-FFF2-40B4-BE49-F238E27FC236}">
                <a16:creationId xmlns:a16="http://schemas.microsoft.com/office/drawing/2014/main" id="{2F88F359-58E3-ECDC-55CA-28C8C096B2A5}"/>
              </a:ext>
            </a:extLst>
          </p:cNvPr>
          <p:cNvSpPr txBox="1"/>
          <p:nvPr/>
        </p:nvSpPr>
        <p:spPr>
          <a:xfrm>
            <a:off x="1983178" y="3099459"/>
            <a:ext cx="184731" cy="646331"/>
          </a:xfrm>
          <a:prstGeom prst="rect">
            <a:avLst/>
          </a:prstGeom>
          <a:noFill/>
        </p:spPr>
        <p:txBody>
          <a:bodyPr wrap="none" rtlCol="0">
            <a:spAutoFit/>
          </a:bodyPr>
          <a:lstStyle/>
          <a:p>
            <a:endParaRPr lang="en-IN" dirty="0"/>
          </a:p>
          <a:p>
            <a:endParaRPr lang="en-US" dirty="0"/>
          </a:p>
        </p:txBody>
      </p:sp>
      <p:graphicFrame>
        <p:nvGraphicFramePr>
          <p:cNvPr id="6" name="Table 6">
            <a:extLst>
              <a:ext uri="{FF2B5EF4-FFF2-40B4-BE49-F238E27FC236}">
                <a16:creationId xmlns:a16="http://schemas.microsoft.com/office/drawing/2014/main" id="{8304E2CB-7F1E-6507-F590-AEDAF28EAC0C}"/>
              </a:ext>
            </a:extLst>
          </p:cNvPr>
          <p:cNvGraphicFramePr>
            <a:graphicFrameLocks noGrp="1"/>
          </p:cNvGraphicFramePr>
          <p:nvPr>
            <p:extLst>
              <p:ext uri="{D42A27DB-BD31-4B8C-83A1-F6EECF244321}">
                <p14:modId xmlns:p14="http://schemas.microsoft.com/office/powerpoint/2010/main" val="365250954"/>
              </p:ext>
            </p:extLst>
          </p:nvPr>
        </p:nvGraphicFramePr>
        <p:xfrm>
          <a:off x="2031999" y="1432185"/>
          <a:ext cx="8128001" cy="3606800"/>
        </p:xfrm>
        <a:graphic>
          <a:graphicData uri="http://schemas.openxmlformats.org/drawingml/2006/table">
            <a:tbl>
              <a:tblPr firstRow="1" bandRow="1">
                <a:tableStyleId>{00A15C55-8517-42AA-B614-E9B94910E393}</a:tableStyleId>
              </a:tblPr>
              <a:tblGrid>
                <a:gridCol w="1601849">
                  <a:extLst>
                    <a:ext uri="{9D8B030D-6E8A-4147-A177-3AD203B41FA5}">
                      <a16:colId xmlns:a16="http://schemas.microsoft.com/office/drawing/2014/main" val="2018200220"/>
                    </a:ext>
                  </a:extLst>
                </a:gridCol>
                <a:gridCol w="1472541">
                  <a:extLst>
                    <a:ext uri="{9D8B030D-6E8A-4147-A177-3AD203B41FA5}">
                      <a16:colId xmlns:a16="http://schemas.microsoft.com/office/drawing/2014/main" val="987257895"/>
                    </a:ext>
                  </a:extLst>
                </a:gridCol>
                <a:gridCol w="1389413">
                  <a:extLst>
                    <a:ext uri="{9D8B030D-6E8A-4147-A177-3AD203B41FA5}">
                      <a16:colId xmlns:a16="http://schemas.microsoft.com/office/drawing/2014/main" val="760524141"/>
                    </a:ext>
                  </a:extLst>
                </a:gridCol>
                <a:gridCol w="1971303">
                  <a:extLst>
                    <a:ext uri="{9D8B030D-6E8A-4147-A177-3AD203B41FA5}">
                      <a16:colId xmlns:a16="http://schemas.microsoft.com/office/drawing/2014/main" val="1835616896"/>
                    </a:ext>
                  </a:extLst>
                </a:gridCol>
                <a:gridCol w="1692895">
                  <a:extLst>
                    <a:ext uri="{9D8B030D-6E8A-4147-A177-3AD203B41FA5}">
                      <a16:colId xmlns:a16="http://schemas.microsoft.com/office/drawing/2014/main" val="3282295165"/>
                    </a:ext>
                  </a:extLst>
                </a:gridCol>
              </a:tblGrid>
              <a:tr h="370840">
                <a:tc>
                  <a:txBody>
                    <a:bodyPr/>
                    <a:lstStyle/>
                    <a:p>
                      <a:r>
                        <a:rPr lang="en-US" dirty="0"/>
                        <a:t>Optimizer Function</a:t>
                      </a:r>
                    </a:p>
                  </a:txBody>
                  <a:tcPr/>
                </a:tc>
                <a:tc>
                  <a:txBody>
                    <a:bodyPr/>
                    <a:lstStyle/>
                    <a:p>
                      <a:r>
                        <a:rPr lang="en-US" dirty="0"/>
                        <a:t>Loss Function</a:t>
                      </a:r>
                    </a:p>
                  </a:txBody>
                  <a:tcPr/>
                </a:tc>
                <a:tc>
                  <a:txBody>
                    <a:bodyPr/>
                    <a:lstStyle/>
                    <a:p>
                      <a:r>
                        <a:rPr lang="en-US" dirty="0"/>
                        <a:t>Epoch </a:t>
                      </a:r>
                    </a:p>
                  </a:txBody>
                  <a:tcPr/>
                </a:tc>
                <a:tc>
                  <a:txBody>
                    <a:bodyPr/>
                    <a:lstStyle/>
                    <a:p>
                      <a:r>
                        <a:rPr lang="en-US" dirty="0"/>
                        <a:t>Accuracy</a:t>
                      </a:r>
                    </a:p>
                  </a:txBody>
                  <a:tcPr/>
                </a:tc>
                <a:tc>
                  <a:txBody>
                    <a:bodyPr/>
                    <a:lstStyle/>
                    <a:p>
                      <a:r>
                        <a:rPr lang="en-US" dirty="0"/>
                        <a:t>Loss</a:t>
                      </a:r>
                    </a:p>
                  </a:txBody>
                  <a:tcPr/>
                </a:tc>
                <a:extLst>
                  <a:ext uri="{0D108BD9-81ED-4DB2-BD59-A6C34878D82A}">
                    <a16:rowId xmlns:a16="http://schemas.microsoft.com/office/drawing/2014/main" val="435696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rmsprop</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0.8820</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0.0317</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056911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rmsprop</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0.8875</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0.0313</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3866016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rmsprop</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0.8905</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0.0312</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52525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rmsprop</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0.8815</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0.0349</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056185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adam</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0.8915</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0.0303</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1500725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adam</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0.9020</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0.0279</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4658641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adam</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0.8980</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0.0291</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152331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rPr>
                        <a:t>adam</a:t>
                      </a:r>
                      <a:endParaRPr lang="en-IN" sz="1800" kern="1200" dirty="0">
                        <a:solidFill>
                          <a:schemeClr val="dk1"/>
                        </a:solidFill>
                        <a:effectLst/>
                        <a:latin typeface="+mn-lt"/>
                        <a:ea typeface="+mn-ea"/>
                        <a:cs typeface="+mn-cs"/>
                      </a:endParaRPr>
                    </a:p>
                  </a:txBody>
                  <a:tcPr/>
                </a:tc>
                <a:tc>
                  <a:txBody>
                    <a:bodyPr/>
                    <a:lstStyle/>
                    <a:p>
                      <a:r>
                        <a:rPr lang="en-US" dirty="0"/>
                        <a:t>mse</a:t>
                      </a:r>
                    </a:p>
                  </a:txBody>
                  <a:tcPr/>
                </a:tc>
                <a:tc>
                  <a:txBody>
                    <a:bodyPr/>
                    <a:lstStyle/>
                    <a:p>
                      <a:r>
                        <a:rPr lang="en-US" dirty="0"/>
                        <a:t>17</a:t>
                      </a:r>
                    </a:p>
                  </a:txBody>
                  <a:tcPr/>
                </a:tc>
                <a:tc>
                  <a:txBody>
                    <a:bodyPr/>
                    <a:lstStyle/>
                    <a:p>
                      <a:r>
                        <a:rPr lang="en-US" dirty="0"/>
                        <a:t>0.8972</a:t>
                      </a:r>
                    </a:p>
                  </a:txBody>
                  <a:tcPr/>
                </a:tc>
                <a:tc>
                  <a:txBody>
                    <a:bodyPr/>
                    <a:lstStyle/>
                    <a:p>
                      <a:r>
                        <a:rPr lang="en-US" dirty="0"/>
                        <a:t>0.0298</a:t>
                      </a:r>
                    </a:p>
                  </a:txBody>
                  <a:tcPr/>
                </a:tc>
                <a:extLst>
                  <a:ext uri="{0D108BD9-81ED-4DB2-BD59-A6C34878D82A}">
                    <a16:rowId xmlns:a16="http://schemas.microsoft.com/office/drawing/2014/main" val="3517761527"/>
                  </a:ext>
                </a:extLst>
              </a:tr>
            </a:tbl>
          </a:graphicData>
        </a:graphic>
      </p:graphicFrame>
      <p:sp>
        <p:nvSpPr>
          <p:cNvPr id="7" name="TextBox 6">
            <a:extLst>
              <a:ext uri="{FF2B5EF4-FFF2-40B4-BE49-F238E27FC236}">
                <a16:creationId xmlns:a16="http://schemas.microsoft.com/office/drawing/2014/main" id="{7D1F1A48-063C-B143-D511-9CA245C3968F}"/>
              </a:ext>
            </a:extLst>
          </p:cNvPr>
          <p:cNvSpPr txBox="1"/>
          <p:nvPr/>
        </p:nvSpPr>
        <p:spPr>
          <a:xfrm>
            <a:off x="3626921" y="258001"/>
            <a:ext cx="4490075" cy="461665"/>
          </a:xfrm>
          <a:prstGeom prst="rect">
            <a:avLst/>
          </a:prstGeom>
          <a:noFill/>
        </p:spPr>
        <p:txBody>
          <a:bodyPr wrap="none" rtlCol="0">
            <a:spAutoFit/>
          </a:bodyPr>
          <a:lstStyle/>
          <a:p>
            <a:r>
              <a:rPr lang="en-US" sz="2400" b="1" u="sng" dirty="0"/>
              <a:t>Statistical Analysis of LSTM model</a:t>
            </a:r>
          </a:p>
        </p:txBody>
      </p:sp>
    </p:spTree>
    <p:extLst>
      <p:ext uri="{BB962C8B-B14F-4D97-AF65-F5344CB8AC3E}">
        <p14:creationId xmlns:p14="http://schemas.microsoft.com/office/powerpoint/2010/main" val="302668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CA2E7-2A38-2D14-0852-BFB076A570D1}"/>
              </a:ext>
            </a:extLst>
          </p:cNvPr>
          <p:cNvSpPr txBox="1"/>
          <p:nvPr/>
        </p:nvSpPr>
        <p:spPr>
          <a:xfrm>
            <a:off x="3257272" y="403157"/>
            <a:ext cx="6101350" cy="523220"/>
          </a:xfrm>
          <a:prstGeom prst="rect">
            <a:avLst/>
          </a:prstGeom>
          <a:noFill/>
        </p:spPr>
        <p:txBody>
          <a:bodyPr wrap="none" rtlCol="0">
            <a:spAutoFit/>
          </a:bodyPr>
          <a:lstStyle/>
          <a:p>
            <a:r>
              <a:rPr lang="en-US" sz="2800" b="1" dirty="0">
                <a:latin typeface="+mj-lt"/>
              </a:rPr>
              <a:t>Multinomial Naïve Bayes Classifier</a:t>
            </a:r>
          </a:p>
        </p:txBody>
      </p:sp>
      <p:pic>
        <p:nvPicPr>
          <p:cNvPr id="4" name="Picture 3">
            <a:extLst>
              <a:ext uri="{FF2B5EF4-FFF2-40B4-BE49-F238E27FC236}">
                <a16:creationId xmlns:a16="http://schemas.microsoft.com/office/drawing/2014/main" id="{5187D940-7448-83F9-D25E-0F476B02A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663" y="1118876"/>
            <a:ext cx="6610350" cy="3503486"/>
          </a:xfrm>
          <a:prstGeom prst="rect">
            <a:avLst/>
          </a:prstGeom>
        </p:spPr>
      </p:pic>
      <p:sp>
        <p:nvSpPr>
          <p:cNvPr id="5" name="TextBox 4">
            <a:extLst>
              <a:ext uri="{FF2B5EF4-FFF2-40B4-BE49-F238E27FC236}">
                <a16:creationId xmlns:a16="http://schemas.microsoft.com/office/drawing/2014/main" id="{5A329DA4-7ABB-B45B-37F9-9728CE801C5D}"/>
              </a:ext>
            </a:extLst>
          </p:cNvPr>
          <p:cNvSpPr txBox="1"/>
          <p:nvPr/>
        </p:nvSpPr>
        <p:spPr>
          <a:xfrm>
            <a:off x="509588" y="1118876"/>
            <a:ext cx="4691062" cy="2308324"/>
          </a:xfrm>
          <a:prstGeom prst="rect">
            <a:avLst/>
          </a:prstGeom>
          <a:noFill/>
        </p:spPr>
        <p:txBody>
          <a:bodyPr wrap="square" rtlCol="0">
            <a:spAutoFit/>
          </a:bodyPr>
          <a:lstStyle/>
          <a:p>
            <a:pPr marL="342900" indent="-342900" algn="just">
              <a:buAutoNum type="arabicPeriod"/>
            </a:pPr>
            <a:r>
              <a:rPr lang="en-IN" dirty="0"/>
              <a:t>Works on a ‘probabilistic model’.</a:t>
            </a:r>
          </a:p>
          <a:p>
            <a:pPr marL="342900" indent="-342900" algn="just">
              <a:buAutoNum type="arabicPeriod"/>
            </a:pPr>
            <a:r>
              <a:rPr lang="en-IN" dirty="0"/>
              <a:t>Assume that each feature is conditionally independent with each other.</a:t>
            </a:r>
          </a:p>
          <a:p>
            <a:pPr marL="342900" indent="-342900" algn="just">
              <a:buAutoNum type="arabicPeriod"/>
            </a:pPr>
            <a:r>
              <a:rPr lang="en-IN" dirty="0"/>
              <a:t>It uses multinomial distribution and works on discrete values.</a:t>
            </a:r>
          </a:p>
          <a:p>
            <a:pPr marL="342900" indent="-342900" algn="just">
              <a:buAutoNum type="arabicPeriod"/>
            </a:pPr>
            <a:r>
              <a:rPr lang="en-IN" dirty="0"/>
              <a:t>It is much faster than other algorithms.</a:t>
            </a:r>
          </a:p>
          <a:p>
            <a:pPr marL="342900" indent="-342900" algn="just">
              <a:buAutoNum type="arabicPeriod"/>
            </a:pPr>
            <a:r>
              <a:rPr lang="en-IN" dirty="0"/>
              <a:t>It is highly scalable.</a:t>
            </a:r>
          </a:p>
          <a:p>
            <a:pPr marL="342900" indent="-342900" algn="just">
              <a:buAutoNum type="arabicPeriod"/>
            </a:pPr>
            <a:endParaRPr lang="en-US" dirty="0"/>
          </a:p>
        </p:txBody>
      </p:sp>
      <p:pic>
        <p:nvPicPr>
          <p:cNvPr id="7" name="Picture 6">
            <a:extLst>
              <a:ext uri="{FF2B5EF4-FFF2-40B4-BE49-F238E27FC236}">
                <a16:creationId xmlns:a16="http://schemas.microsoft.com/office/drawing/2014/main" id="{63656F47-06E3-69F6-CD6C-688199418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9" y="3427200"/>
            <a:ext cx="3833812" cy="3279157"/>
          </a:xfrm>
          <a:prstGeom prst="rect">
            <a:avLst/>
          </a:prstGeom>
        </p:spPr>
      </p:pic>
      <p:graphicFrame>
        <p:nvGraphicFramePr>
          <p:cNvPr id="9" name="Table 5">
            <a:extLst>
              <a:ext uri="{FF2B5EF4-FFF2-40B4-BE49-F238E27FC236}">
                <a16:creationId xmlns:a16="http://schemas.microsoft.com/office/drawing/2014/main" id="{89932C69-13BC-B691-52F5-B37673766A6E}"/>
              </a:ext>
            </a:extLst>
          </p:cNvPr>
          <p:cNvGraphicFramePr>
            <a:graphicFrameLocks noGrp="1"/>
          </p:cNvGraphicFramePr>
          <p:nvPr>
            <p:extLst>
              <p:ext uri="{D42A27DB-BD31-4B8C-83A1-F6EECF244321}">
                <p14:modId xmlns:p14="http://schemas.microsoft.com/office/powerpoint/2010/main" val="4284451482"/>
              </p:ext>
            </p:extLst>
          </p:nvPr>
        </p:nvGraphicFramePr>
        <p:xfrm>
          <a:off x="6748463" y="5486696"/>
          <a:ext cx="4510088" cy="736600"/>
        </p:xfrm>
        <a:graphic>
          <a:graphicData uri="http://schemas.openxmlformats.org/drawingml/2006/table">
            <a:tbl>
              <a:tblPr firstRow="1" bandRow="1">
                <a:tableStyleId>{912C8C85-51F0-491E-9774-3900AFEF0FD7}</a:tableStyleId>
              </a:tblPr>
              <a:tblGrid>
                <a:gridCol w="2295525">
                  <a:extLst>
                    <a:ext uri="{9D8B030D-6E8A-4147-A177-3AD203B41FA5}">
                      <a16:colId xmlns:a16="http://schemas.microsoft.com/office/drawing/2014/main" val="755033487"/>
                    </a:ext>
                  </a:extLst>
                </a:gridCol>
                <a:gridCol w="2214563">
                  <a:extLst>
                    <a:ext uri="{9D8B030D-6E8A-4147-A177-3AD203B41FA5}">
                      <a16:colId xmlns:a16="http://schemas.microsoft.com/office/drawing/2014/main" val="2009183537"/>
                    </a:ext>
                  </a:extLst>
                </a:gridCol>
              </a:tblGrid>
              <a:tr h="0">
                <a:tc>
                  <a:txBody>
                    <a:bodyPr/>
                    <a:lstStyle/>
                    <a:p>
                      <a:r>
                        <a:rPr lang="en-US" dirty="0" err="1"/>
                        <a:t>Tfidf</a:t>
                      </a:r>
                      <a:endParaRPr lang="en-US" dirty="0"/>
                    </a:p>
                  </a:txBody>
                  <a:tcPr/>
                </a:tc>
                <a:tc>
                  <a:txBody>
                    <a:bodyPr/>
                    <a:lstStyle/>
                    <a:p>
                      <a:r>
                        <a:rPr lang="en-US" dirty="0" err="1"/>
                        <a:t>CountVectorizer</a:t>
                      </a:r>
                      <a:endParaRPr lang="en-US" dirty="0"/>
                    </a:p>
                  </a:txBody>
                  <a:tcPr/>
                </a:tc>
                <a:extLst>
                  <a:ext uri="{0D108BD9-81ED-4DB2-BD59-A6C34878D82A}">
                    <a16:rowId xmlns:a16="http://schemas.microsoft.com/office/drawing/2014/main" val="1627608228"/>
                  </a:ext>
                </a:extLst>
              </a:tr>
              <a:tr h="370840">
                <a:tc>
                  <a:txBody>
                    <a:bodyPr/>
                    <a:lstStyle/>
                    <a:p>
                      <a:r>
                        <a:rPr lang="en-US" dirty="0"/>
                        <a:t>69.85%</a:t>
                      </a:r>
                    </a:p>
                  </a:txBody>
                  <a:tcPr/>
                </a:tc>
                <a:tc>
                  <a:txBody>
                    <a:bodyPr/>
                    <a:lstStyle/>
                    <a:p>
                      <a:r>
                        <a:rPr lang="en-US" dirty="0"/>
                        <a:t>79.75%</a:t>
                      </a:r>
                    </a:p>
                  </a:txBody>
                  <a:tcPr/>
                </a:tc>
                <a:extLst>
                  <a:ext uri="{0D108BD9-81ED-4DB2-BD59-A6C34878D82A}">
                    <a16:rowId xmlns:a16="http://schemas.microsoft.com/office/drawing/2014/main" val="2224744434"/>
                  </a:ext>
                </a:extLst>
              </a:tr>
            </a:tbl>
          </a:graphicData>
        </a:graphic>
      </p:graphicFrame>
    </p:spTree>
    <p:extLst>
      <p:ext uri="{BB962C8B-B14F-4D97-AF65-F5344CB8AC3E}">
        <p14:creationId xmlns:p14="http://schemas.microsoft.com/office/powerpoint/2010/main" val="18937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D4D8-0E36-4D75-2A59-E47BF299014C}"/>
              </a:ext>
            </a:extLst>
          </p:cNvPr>
          <p:cNvSpPr>
            <a:spLocks noGrp="1"/>
          </p:cNvSpPr>
          <p:nvPr>
            <p:ph type="title"/>
          </p:nvPr>
        </p:nvSpPr>
        <p:spPr/>
        <p:txBody>
          <a:bodyPr/>
          <a:lstStyle/>
          <a:p>
            <a:r>
              <a:rPr lang="en-US" dirty="0"/>
              <a:t>Literature Reviewed</a:t>
            </a:r>
          </a:p>
        </p:txBody>
      </p:sp>
      <p:sp>
        <p:nvSpPr>
          <p:cNvPr id="3" name="Content Placeholder 2">
            <a:extLst>
              <a:ext uri="{FF2B5EF4-FFF2-40B4-BE49-F238E27FC236}">
                <a16:creationId xmlns:a16="http://schemas.microsoft.com/office/drawing/2014/main" id="{3098B8B0-47E4-F29D-71B3-98C7E1BAB0C1}"/>
              </a:ext>
            </a:extLst>
          </p:cNvPr>
          <p:cNvSpPr>
            <a:spLocks noGrp="1"/>
          </p:cNvSpPr>
          <p:nvPr>
            <p:ph idx="1"/>
          </p:nvPr>
        </p:nvSpPr>
        <p:spPr>
          <a:xfrm>
            <a:off x="838200" y="1825625"/>
            <a:ext cx="10515600" cy="3532188"/>
          </a:xfrm>
        </p:spPr>
        <p:txBody>
          <a:bodyPr>
            <a:normAutofit/>
          </a:bodyPr>
          <a:lstStyle/>
          <a:p>
            <a:pPr marL="514350" indent="-514350">
              <a:buFont typeface="+mj-lt"/>
              <a:buAutoNum type="arabicPeriod"/>
            </a:pPr>
            <a:r>
              <a:rPr lang="en-IN" sz="2000" dirty="0"/>
              <a:t>Students spent 8 hours per day using WhatsApp and remained online almost 16 hours a day </a:t>
            </a:r>
          </a:p>
          <a:p>
            <a:pPr marL="514350" indent="-514350">
              <a:buFont typeface="+mj-lt"/>
              <a:buAutoNum type="arabicPeriod"/>
            </a:pPr>
            <a:r>
              <a:rPr lang="en-IN" sz="2000" dirty="0" err="1"/>
              <a:t>Suppala</a:t>
            </a:r>
            <a:r>
              <a:rPr lang="en-IN" sz="2000" dirty="0"/>
              <a:t> K, Rao N developed the sentiment analysis using Naive Bayes Classifier. Here, they tried to predict the emotion of the sentence whether it is positive, negative or neutral. [1]</a:t>
            </a:r>
          </a:p>
          <a:p>
            <a:pPr marL="514350" indent="-514350">
              <a:buFont typeface="+mj-lt"/>
              <a:buAutoNum type="arabicPeriod"/>
            </a:pPr>
            <a:r>
              <a:rPr lang="en-IN" sz="2000" dirty="0"/>
              <a:t>Sheng et al. found </a:t>
            </a:r>
            <a:r>
              <a:rPr lang="en-IN" sz="2000" dirty="0" err="1"/>
              <a:t>rumors</a:t>
            </a:r>
            <a:r>
              <a:rPr lang="en-IN" sz="2000" dirty="0"/>
              <a:t> based on consumer opinion was discussed. They discussed the sentimental characteristic of the comment and along with that they also discussed the huge amount of information on comments. [2]</a:t>
            </a:r>
          </a:p>
          <a:p>
            <a:pPr marL="514350" indent="-514350">
              <a:buFont typeface="+mj-lt"/>
              <a:buAutoNum type="arabicPeriod"/>
            </a:pPr>
            <a:r>
              <a:rPr lang="en-IN" sz="2000" dirty="0"/>
              <a:t>Fu et al. quality improvement in word embedding can be reflected in the sentiment classifier’s accuracy using the sentiment lexicon. Combining the word embedding and sentiment embedding makes the representation of the word more accurate</a:t>
            </a:r>
            <a:r>
              <a:rPr lang="en-IN" sz="1600" dirty="0"/>
              <a:t> [3]</a:t>
            </a:r>
          </a:p>
          <a:p>
            <a:endParaRPr lang="en-US" sz="2000" dirty="0"/>
          </a:p>
        </p:txBody>
      </p:sp>
      <p:sp>
        <p:nvSpPr>
          <p:cNvPr id="4" name="TextBox 3">
            <a:extLst>
              <a:ext uri="{FF2B5EF4-FFF2-40B4-BE49-F238E27FC236}">
                <a16:creationId xmlns:a16="http://schemas.microsoft.com/office/drawing/2014/main" id="{388069EE-A0E5-9385-1614-661FA26FAC78}"/>
              </a:ext>
            </a:extLst>
          </p:cNvPr>
          <p:cNvSpPr txBox="1"/>
          <p:nvPr/>
        </p:nvSpPr>
        <p:spPr>
          <a:xfrm>
            <a:off x="638175" y="5357813"/>
            <a:ext cx="10915650" cy="1600438"/>
          </a:xfrm>
          <a:prstGeom prst="rect">
            <a:avLst/>
          </a:prstGeom>
          <a:noFill/>
        </p:spPr>
        <p:txBody>
          <a:bodyPr wrap="square" rtlCol="0">
            <a:spAutoFit/>
          </a:bodyPr>
          <a:lstStyle/>
          <a:p>
            <a:r>
              <a:rPr lang="en-US" sz="1600" dirty="0"/>
              <a:t>[1]</a:t>
            </a:r>
            <a:r>
              <a:rPr lang="en-IN" sz="1600" dirty="0"/>
              <a:t> </a:t>
            </a:r>
            <a:r>
              <a:rPr lang="en-IN" sz="1600" dirty="0" err="1"/>
              <a:t>Suppala</a:t>
            </a:r>
            <a:r>
              <a:rPr lang="en-IN" sz="1600" dirty="0"/>
              <a:t> K, Rao N (2019) Sentiment analysis using naïve bayes classifier. Int J </a:t>
            </a:r>
            <a:r>
              <a:rPr lang="en-IN" sz="1600" dirty="0" err="1"/>
              <a:t>Innov</a:t>
            </a:r>
            <a:r>
              <a:rPr lang="en-IN" sz="1600" dirty="0"/>
              <a:t> </a:t>
            </a:r>
            <a:r>
              <a:rPr lang="en-IN" sz="1600" dirty="0" err="1"/>
              <a:t>Technol</a:t>
            </a:r>
            <a:r>
              <a:rPr lang="en-IN" sz="1600" dirty="0"/>
              <a:t> </a:t>
            </a:r>
            <a:r>
              <a:rPr lang="en-IN" sz="1600" dirty="0" err="1"/>
              <a:t>Explor</a:t>
            </a:r>
            <a:r>
              <a:rPr lang="en-IN" sz="1600" dirty="0"/>
              <a:t> </a:t>
            </a:r>
            <a:r>
              <a:rPr lang="en-IN" sz="1600" dirty="0" err="1"/>
              <a:t>Eng</a:t>
            </a:r>
            <a:r>
              <a:rPr lang="en-IN" sz="1600" dirty="0"/>
              <a:t> 8(8):246–269</a:t>
            </a:r>
          </a:p>
          <a:p>
            <a:r>
              <a:rPr lang="en-IN" sz="1600" dirty="0"/>
              <a:t>[2] </a:t>
            </a:r>
            <a:r>
              <a:rPr lang="en-IN" sz="1600" dirty="0" err="1"/>
              <a:t>Lv</a:t>
            </a:r>
            <a:r>
              <a:rPr lang="en-IN" sz="1600" dirty="0"/>
              <a:t> S, Zhang H, He H, Chen B (2020) </a:t>
            </a:r>
            <a:r>
              <a:rPr lang="en-IN" sz="1600" dirty="0" err="1"/>
              <a:t>MicroblogRumor</a:t>
            </a:r>
            <a:r>
              <a:rPr lang="en-IN" sz="1600" dirty="0"/>
              <a:t> detection based on comment sentiment and CNN-LSTM. J </a:t>
            </a:r>
            <a:r>
              <a:rPr lang="en-IN" sz="1600" dirty="0" err="1"/>
              <a:t>Artif</a:t>
            </a:r>
            <a:r>
              <a:rPr lang="en-IN" sz="1600" dirty="0"/>
              <a:t> </a:t>
            </a:r>
            <a:r>
              <a:rPr lang="en-IN" sz="1600" dirty="0" err="1"/>
              <a:t>Intell</a:t>
            </a:r>
            <a:r>
              <a:rPr lang="en-IN" sz="1600" dirty="0"/>
              <a:t> China.</a:t>
            </a:r>
          </a:p>
          <a:p>
            <a:r>
              <a:rPr lang="en-IN" sz="1600" dirty="0"/>
              <a:t>[3] </a:t>
            </a:r>
            <a:r>
              <a:rPr lang="en-IN" sz="1600" dirty="0" err="1"/>
              <a:t>Xianghua</a:t>
            </a:r>
            <a:r>
              <a:rPr lang="en-IN" sz="1600" dirty="0"/>
              <a:t> Fu, Yang J, Li J, Fang M, Wang H (2018) Lexicon-enhanced LSTM with attention for general sentiment analysis. IEEE Access.  </a:t>
            </a:r>
          </a:p>
          <a:p>
            <a:endParaRPr lang="en-US" sz="1600" dirty="0"/>
          </a:p>
        </p:txBody>
      </p:sp>
    </p:spTree>
    <p:extLst>
      <p:ext uri="{BB962C8B-B14F-4D97-AF65-F5344CB8AC3E}">
        <p14:creationId xmlns:p14="http://schemas.microsoft.com/office/powerpoint/2010/main" val="344279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C7A09-09BC-60F0-EE99-718ACB40D642}"/>
              </a:ext>
            </a:extLst>
          </p:cNvPr>
          <p:cNvSpPr txBox="1"/>
          <p:nvPr/>
        </p:nvSpPr>
        <p:spPr>
          <a:xfrm>
            <a:off x="4143375" y="442913"/>
            <a:ext cx="3467616" cy="461665"/>
          </a:xfrm>
          <a:prstGeom prst="rect">
            <a:avLst/>
          </a:prstGeom>
          <a:noFill/>
        </p:spPr>
        <p:txBody>
          <a:bodyPr wrap="none" rtlCol="0">
            <a:spAutoFit/>
          </a:bodyPr>
          <a:lstStyle/>
          <a:p>
            <a:r>
              <a:rPr lang="en-US" sz="2400" b="1" dirty="0">
                <a:latin typeface="+mj-lt"/>
              </a:rPr>
              <a:t>Random Forest Model</a:t>
            </a:r>
          </a:p>
        </p:txBody>
      </p:sp>
      <p:pic>
        <p:nvPicPr>
          <p:cNvPr id="4" name="Picture 3">
            <a:extLst>
              <a:ext uri="{FF2B5EF4-FFF2-40B4-BE49-F238E27FC236}">
                <a16:creationId xmlns:a16="http://schemas.microsoft.com/office/drawing/2014/main" id="{AE3A540A-253D-92AE-1844-134D9880C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14450"/>
            <a:ext cx="5638800" cy="4229100"/>
          </a:xfrm>
          <a:prstGeom prst="rect">
            <a:avLst/>
          </a:prstGeom>
        </p:spPr>
      </p:pic>
      <p:sp>
        <p:nvSpPr>
          <p:cNvPr id="6" name="TextBox 5">
            <a:extLst>
              <a:ext uri="{FF2B5EF4-FFF2-40B4-BE49-F238E27FC236}">
                <a16:creationId xmlns:a16="http://schemas.microsoft.com/office/drawing/2014/main" id="{E2CEE3A1-7788-3F84-3771-8D59EB499931}"/>
              </a:ext>
            </a:extLst>
          </p:cNvPr>
          <p:cNvSpPr txBox="1"/>
          <p:nvPr/>
        </p:nvSpPr>
        <p:spPr>
          <a:xfrm>
            <a:off x="577762" y="1171575"/>
            <a:ext cx="5108663" cy="4843463"/>
          </a:xfrm>
          <a:prstGeom prst="rect">
            <a:avLst/>
          </a:prstGeom>
          <a:noFill/>
        </p:spPr>
        <p:txBody>
          <a:bodyPr wrap="square" rtlCol="0">
            <a:spAutoFit/>
          </a:bodyPr>
          <a:lstStyle/>
          <a:p>
            <a:pPr marL="342900" indent="-342900" algn="just">
              <a:buAutoNum type="arabicPeriod"/>
            </a:pPr>
            <a:r>
              <a:rPr lang="en-IN" dirty="0"/>
              <a:t>Random Forest is simply called a collection of trees and each tree is different from one another.</a:t>
            </a:r>
          </a:p>
          <a:p>
            <a:pPr marL="342900" indent="-342900" algn="just">
              <a:buAutoNum type="arabicPeriod"/>
            </a:pPr>
            <a:r>
              <a:rPr lang="en-IN" dirty="0"/>
              <a:t>It constructs multiple decision trees and finally merges them together to gain absolute and stable value, which is mainly used at the time of training and outputting the class.</a:t>
            </a:r>
          </a:p>
          <a:p>
            <a:pPr marL="342900" indent="-342900" algn="just">
              <a:buAutoNum type="arabicPeriod"/>
            </a:pPr>
            <a:r>
              <a:rPr lang="en-US" dirty="0"/>
              <a:t>The data for each tree is selected using a method called bagging which selects a random set of data points from the data set for each tree. The data selected can be used again (with </a:t>
            </a:r>
            <a:r>
              <a:rPr lang="en-US" dirty="0" err="1"/>
              <a:t>w.r.t</a:t>
            </a:r>
            <a:r>
              <a:rPr lang="en-US" dirty="0"/>
              <a:t> to placement) or kept aside (without replacement). Each tree randomly pick the feature on the subset of data provided. This randomness provides the possibility of finding the feature importance and combine to give features of maximum importance.</a:t>
            </a:r>
          </a:p>
        </p:txBody>
      </p:sp>
    </p:spTree>
    <p:extLst>
      <p:ext uri="{BB962C8B-B14F-4D97-AF65-F5344CB8AC3E}">
        <p14:creationId xmlns:p14="http://schemas.microsoft.com/office/powerpoint/2010/main" val="174622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3C1E-4287-334E-79E6-30BF007F258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CB9216E9-0369-BC87-41D0-44DFC1E14D88}"/>
              </a:ext>
            </a:extLst>
          </p:cNvPr>
          <p:cNvSpPr>
            <a:spLocks noGrp="1"/>
          </p:cNvSpPr>
          <p:nvPr>
            <p:ph idx="1"/>
          </p:nvPr>
        </p:nvSpPr>
        <p:spPr/>
        <p:txBody>
          <a:bodyPr/>
          <a:lstStyle/>
          <a:p>
            <a:pPr algn="just"/>
            <a:r>
              <a:rPr lang="en-US" dirty="0"/>
              <a:t>It is noted that LSTM model performs better on Chat English dataset with an accuracy of around 89%. </a:t>
            </a:r>
          </a:p>
          <a:p>
            <a:pPr algn="just"/>
            <a:r>
              <a:rPr lang="en-US" dirty="0"/>
              <a:t>Naïve Bayes performs faster epochs (iterations) that other models and Multinomial Naïve Bayes performs better computation than Gaussian Naïve Bayes with an accuracy of around 78%.</a:t>
            </a:r>
          </a:p>
          <a:p>
            <a:pPr algn="just"/>
            <a:r>
              <a:rPr lang="en-US" dirty="0"/>
              <a:t>Random forest model helps in reducing overfitting and input dimensions complexity and thus the accuracy results in bound of 88%. </a:t>
            </a:r>
          </a:p>
        </p:txBody>
      </p:sp>
    </p:spTree>
    <p:extLst>
      <p:ext uri="{BB962C8B-B14F-4D97-AF65-F5344CB8AC3E}">
        <p14:creationId xmlns:p14="http://schemas.microsoft.com/office/powerpoint/2010/main" val="138799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134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09858"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Emojis Cheat Sheet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4321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Strengths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409371" y="1613877"/>
            <a:ext cx="2838904"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Libraries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066800" y="3334727"/>
            <a:ext cx="33528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Technology Used</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Requirement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413660" y="129849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1052170" y="156545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TextBox 42">
            <a:extLst>
              <a:ext uri="{FF2B5EF4-FFF2-40B4-BE49-F238E27FC236}">
                <a16:creationId xmlns:a16="http://schemas.microsoft.com/office/drawing/2014/main" id="{355D0940-FB1A-4536-95AC-74C2F38CDF9B}"/>
              </a:ext>
            </a:extLst>
          </p:cNvPr>
          <p:cNvSpPr txBox="1"/>
          <p:nvPr/>
        </p:nvSpPr>
        <p:spPr>
          <a:xfrm>
            <a:off x="7097259" y="1761284"/>
            <a:ext cx="6103256" cy="369332"/>
          </a:xfrm>
          <a:prstGeom prst="rect">
            <a:avLst/>
          </a:prstGeom>
          <a:noFill/>
        </p:spPr>
        <p:txBody>
          <a:bodyPr wrap="square">
            <a:spAutoFit/>
          </a:bodyPr>
          <a:lstStyle/>
          <a:p>
            <a:r>
              <a:rPr lang="en-IN" dirty="0"/>
              <a:t>😂</a:t>
            </a:r>
          </a:p>
        </p:txBody>
      </p:sp>
      <p:pic>
        <p:nvPicPr>
          <p:cNvPr id="3" name="Graphic 2" descr="Muscular arm">
            <a:extLst>
              <a:ext uri="{FF2B5EF4-FFF2-40B4-BE49-F238E27FC236}">
                <a16:creationId xmlns:a16="http://schemas.microsoft.com/office/drawing/2014/main" id="{E4D2CE35-29CC-4E99-B781-0784B5FB2B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4106" y="3398987"/>
            <a:ext cx="532115" cy="532115"/>
          </a:xfrm>
          <a:prstGeom prst="rect">
            <a:avLst/>
          </a:prstGeom>
        </p:spPr>
      </p:pic>
      <p:pic>
        <p:nvPicPr>
          <p:cNvPr id="6" name="Graphic 5" descr="Books">
            <a:extLst>
              <a:ext uri="{FF2B5EF4-FFF2-40B4-BE49-F238E27FC236}">
                <a16:creationId xmlns:a16="http://schemas.microsoft.com/office/drawing/2014/main" id="{74DB3075-530C-42E0-A30C-F6D580FF88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5337" y="1712946"/>
            <a:ext cx="508325" cy="508325"/>
          </a:xfrm>
          <a:prstGeom prst="rect">
            <a:avLst/>
          </a:prstGeom>
        </p:spPr>
      </p:pic>
      <p:pic>
        <p:nvPicPr>
          <p:cNvPr id="9" name="Graphic 8" descr="Web design">
            <a:extLst>
              <a:ext uri="{FF2B5EF4-FFF2-40B4-BE49-F238E27FC236}">
                <a16:creationId xmlns:a16="http://schemas.microsoft.com/office/drawing/2014/main" id="{12F0C105-C17A-451A-ABF0-E7EDF4BE49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88566" y="3426653"/>
            <a:ext cx="532115" cy="532115"/>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604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latin typeface="-apple-system"/>
              </a:rPr>
              <a:t>r</a:t>
            </a:r>
            <a:r>
              <a:rPr lang="en-IN" sz="1600" b="1" dirty="0">
                <a:solidFill>
                  <a:schemeClr val="bg1"/>
                </a:solidFill>
                <a:latin typeface="-apple-system"/>
              </a:rPr>
              <a:t>egex(re)</a:t>
            </a:r>
            <a:endParaRPr lang="en-US" sz="16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IN" sz="1600" b="1" i="0" dirty="0">
                <a:solidFill>
                  <a:schemeClr val="bg1"/>
                </a:solidFill>
                <a:effectLst/>
                <a:latin typeface="-apple-system"/>
              </a:rPr>
              <a:t>pandas</a:t>
            </a: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IN" sz="1600" b="1" i="0" dirty="0">
                <a:solidFill>
                  <a:schemeClr val="bg1"/>
                </a:solidFill>
                <a:effectLst/>
                <a:latin typeface="-apple-system"/>
              </a:rPr>
              <a:t>matlotlib</a:t>
            </a:r>
            <a:r>
              <a:rPr lang="en-IN" sz="1600" b="0" i="0" dirty="0">
                <a:solidFill>
                  <a:schemeClr val="bg1"/>
                </a:solidFill>
                <a:effectLst/>
                <a:latin typeface="-apple-system"/>
              </a:rPr>
              <a:t> and </a:t>
            </a:r>
          </a:p>
          <a:p>
            <a:pPr algn="ctr"/>
            <a:r>
              <a:rPr lang="en-IN" sz="1600" b="1" i="0" dirty="0">
                <a:solidFill>
                  <a:schemeClr val="bg1"/>
                </a:solidFill>
                <a:effectLst/>
                <a:latin typeface="-apple-system"/>
              </a:rPr>
              <a:t>seaborn</a:t>
            </a:r>
            <a:r>
              <a:rPr lang="en-IN" sz="1600" b="0" i="0" dirty="0">
                <a:solidFill>
                  <a:schemeClr val="bg1"/>
                </a:solidFill>
                <a:effectLst/>
                <a:latin typeface="-apple-system"/>
              </a:rPr>
              <a:t> </a:t>
            </a: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IN" sz="1600" b="1" i="0" dirty="0">
                <a:solidFill>
                  <a:schemeClr val="bg1"/>
                </a:solidFill>
                <a:effectLst/>
                <a:latin typeface="-apple-system"/>
              </a:rPr>
              <a:t>emoji</a:t>
            </a:r>
            <a:r>
              <a:rPr lang="en-IN" sz="1600" b="0" i="0" dirty="0">
                <a:solidFill>
                  <a:srgbClr val="24292F"/>
                </a:solidFill>
                <a:effectLst/>
                <a:latin typeface="-apple-system"/>
              </a:rPr>
              <a:t> </a:t>
            </a:r>
            <a:endParaRPr lang="en-US" sz="16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IN" sz="1600" b="1" i="0" dirty="0">
                <a:solidFill>
                  <a:schemeClr val="bg1"/>
                </a:solidFill>
                <a:effectLst/>
                <a:latin typeface="-apple-system"/>
              </a:rPr>
              <a:t>wordcloud,</a:t>
            </a:r>
            <a:r>
              <a:rPr lang="en-IN" sz="1600" b="1" i="0" dirty="0">
                <a:solidFill>
                  <a:srgbClr val="24292F"/>
                </a:solidFill>
                <a:effectLst/>
                <a:latin typeface="-apple-system"/>
              </a:rPr>
              <a:t> </a:t>
            </a:r>
            <a:r>
              <a:rPr lang="en-IN" sz="1600" b="1" i="0" dirty="0">
                <a:solidFill>
                  <a:schemeClr val="bg1"/>
                </a:solidFill>
                <a:effectLst/>
                <a:latin typeface="-apple-system"/>
              </a:rPr>
              <a:t>datetime</a:t>
            </a:r>
            <a:r>
              <a:rPr lang="en-IN" sz="1600" b="0" i="0" dirty="0">
                <a:solidFill>
                  <a:srgbClr val="24292F"/>
                </a:solidFill>
                <a:effectLst/>
                <a:latin typeface="-apple-system"/>
              </a:rPr>
              <a:t> </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9686"/>
          </a:xfrm>
          <a:prstGeom prst="rect">
            <a:avLst/>
          </a:prstGeom>
        </p:spPr>
        <p:txBody>
          <a:bodyPr wrap="square" lIns="0" tIns="0" rIns="0" bIns="0" anchor="t">
            <a:spAutoFit/>
          </a:bodyPr>
          <a:lstStyle/>
          <a:p>
            <a:pPr algn="ctr">
              <a:lnSpc>
                <a:spcPts val="1900"/>
              </a:lnSpc>
            </a:pPr>
            <a:r>
              <a:rPr lang="en-IN" sz="1400" b="0" i="0" dirty="0">
                <a:solidFill>
                  <a:srgbClr val="24292F"/>
                </a:solidFill>
                <a:effectLst/>
                <a:latin typeface="-apple-system"/>
              </a:rPr>
              <a:t> </a:t>
            </a:r>
            <a:r>
              <a:rPr lang="en-IN" sz="1400" b="0" i="0" dirty="0">
                <a:solidFill>
                  <a:schemeClr val="bg1"/>
                </a:solidFill>
                <a:effectLst/>
                <a:latin typeface="-apple-system"/>
              </a:rPr>
              <a:t>to extract and manipulate strings based on specific patterns</a:t>
            </a: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472373"/>
          </a:xfrm>
          <a:prstGeom prst="rect">
            <a:avLst/>
          </a:prstGeom>
        </p:spPr>
        <p:txBody>
          <a:bodyPr wrap="square" lIns="0" tIns="0" rIns="0" bIns="0" anchor="t">
            <a:spAutoFit/>
          </a:bodyPr>
          <a:lstStyle/>
          <a:p>
            <a:pPr algn="ctr">
              <a:lnSpc>
                <a:spcPts val="1900"/>
              </a:lnSpc>
            </a:pPr>
            <a:r>
              <a:rPr lang="en-IN" sz="1400" b="0" i="0" dirty="0">
                <a:solidFill>
                  <a:srgbClr val="24292F"/>
                </a:solidFill>
                <a:effectLst/>
                <a:latin typeface="-apple-system"/>
              </a:rPr>
              <a:t> </a:t>
            </a:r>
            <a:r>
              <a:rPr lang="en-IN" sz="1400" b="0" i="0" dirty="0">
                <a:solidFill>
                  <a:schemeClr val="bg1"/>
                </a:solidFill>
                <a:effectLst/>
                <a:latin typeface="-apple-system"/>
              </a:rPr>
              <a:t>for</a:t>
            </a:r>
            <a:r>
              <a:rPr lang="en-IN" sz="1400" b="0" i="0" dirty="0">
                <a:solidFill>
                  <a:srgbClr val="24292F"/>
                </a:solidFill>
                <a:effectLst/>
                <a:latin typeface="-apple-system"/>
              </a:rPr>
              <a:t> </a:t>
            </a:r>
            <a:r>
              <a:rPr lang="en-IN" sz="1400" b="0" i="0" dirty="0">
                <a:solidFill>
                  <a:schemeClr val="bg1"/>
                </a:solidFill>
                <a:effectLst/>
                <a:latin typeface="-apple-system"/>
              </a:rPr>
              <a:t>analysis and data manipulation</a:t>
            </a:r>
            <a:r>
              <a:rPr lang="en-IN" sz="1400" b="0" i="0" dirty="0">
                <a:solidFill>
                  <a:srgbClr val="24292F"/>
                </a:solidFill>
                <a:effectLst/>
                <a:latin typeface="-apple-system"/>
              </a:rPr>
              <a:t>.</a:t>
            </a:r>
            <a:r>
              <a:rPr lang="en-US" sz="1400" dirty="0">
                <a:solidFill>
                  <a:schemeClr val="bg1"/>
                </a:solidFill>
                <a:cs typeface="Segoe UI" panose="020B0502040204020203" pitchFamily="34" charset="0"/>
              </a:rPr>
              <a:t>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228717"/>
          </a:xfrm>
          <a:prstGeom prst="rect">
            <a:avLst/>
          </a:prstGeom>
        </p:spPr>
        <p:txBody>
          <a:bodyPr wrap="square" lIns="0" tIns="0" rIns="0" bIns="0" anchor="t">
            <a:spAutoFit/>
          </a:bodyPr>
          <a:lstStyle/>
          <a:p>
            <a:pPr algn="ctr">
              <a:lnSpc>
                <a:spcPts val="1900"/>
              </a:lnSpc>
            </a:pPr>
            <a:r>
              <a:rPr lang="en-IN" sz="1400" b="0" i="0" dirty="0">
                <a:solidFill>
                  <a:schemeClr val="bg1"/>
                </a:solidFill>
                <a:effectLst/>
                <a:latin typeface="-apple-system"/>
              </a:rPr>
              <a:t>for</a:t>
            </a:r>
            <a:r>
              <a:rPr lang="en-IN" sz="1400" b="0" i="0" dirty="0">
                <a:solidFill>
                  <a:srgbClr val="24292F"/>
                </a:solidFill>
                <a:effectLst/>
                <a:latin typeface="-apple-system"/>
              </a:rPr>
              <a:t> </a:t>
            </a:r>
            <a:r>
              <a:rPr lang="en-IN" sz="1400" b="0" i="0" dirty="0">
                <a:solidFill>
                  <a:schemeClr val="bg1"/>
                </a:solidFill>
                <a:effectLst/>
                <a:latin typeface="-apple-system"/>
              </a:rPr>
              <a:t>visualization</a:t>
            </a:r>
            <a:r>
              <a:rPr lang="en-IN" sz="1400" b="0" i="0" dirty="0">
                <a:solidFill>
                  <a:srgbClr val="24292F"/>
                </a:solidFill>
                <a:effectLst/>
                <a:latin typeface="-apple-system"/>
              </a:rPr>
              <a:t>.</a:t>
            </a:r>
            <a:r>
              <a:rPr lang="en-US" sz="1400" dirty="0">
                <a:solidFill>
                  <a:schemeClr val="bg1"/>
                </a:solidFill>
                <a:cs typeface="Segoe UI" panose="020B0502040204020203" pitchFamily="34"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228717"/>
          </a:xfrm>
          <a:prstGeom prst="rect">
            <a:avLst/>
          </a:prstGeom>
        </p:spPr>
        <p:txBody>
          <a:bodyPr wrap="square" lIns="0" tIns="0" rIns="0" bIns="0" anchor="t">
            <a:spAutoFit/>
          </a:bodyPr>
          <a:lstStyle/>
          <a:p>
            <a:pPr algn="ctr">
              <a:lnSpc>
                <a:spcPts val="1900"/>
              </a:lnSpc>
            </a:pPr>
            <a:r>
              <a:rPr lang="en-IN" sz="1400" b="0" i="0" dirty="0">
                <a:solidFill>
                  <a:schemeClr val="bg1"/>
                </a:solidFill>
                <a:effectLst/>
                <a:latin typeface="-apple-system"/>
              </a:rPr>
              <a:t>to deal with emojis</a:t>
            </a:r>
            <a:r>
              <a:rPr lang="en-US" sz="1400" dirty="0">
                <a:solidFill>
                  <a:schemeClr val="bg1"/>
                </a:solidFill>
                <a:cs typeface="Segoe UI" panose="020B0502040204020203" pitchFamily="34" charset="0"/>
              </a:rPr>
              <a: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6030"/>
          </a:xfrm>
          <a:prstGeom prst="rect">
            <a:avLst/>
          </a:prstGeom>
        </p:spPr>
        <p:txBody>
          <a:bodyPr wrap="square" lIns="0" tIns="0" rIns="0" bIns="0" anchor="t">
            <a:spAutoFit/>
          </a:bodyPr>
          <a:lstStyle/>
          <a:p>
            <a:pPr algn="ctr">
              <a:lnSpc>
                <a:spcPts val="1900"/>
              </a:lnSpc>
            </a:pPr>
            <a:r>
              <a:rPr lang="en-IN" sz="1400" b="0" i="0" dirty="0">
                <a:solidFill>
                  <a:schemeClr val="bg1"/>
                </a:solidFill>
                <a:effectLst/>
                <a:latin typeface="-apple-system"/>
              </a:rPr>
              <a:t>for the most used words and for datetime manipulation</a:t>
            </a:r>
            <a:r>
              <a:rPr lang="en-US" sz="1400" dirty="0">
                <a:solidFill>
                  <a:schemeClr val="bg1"/>
                </a:solidFill>
                <a:cs typeface="Segoe UI" panose="020B0502040204020203" pitchFamily="34" charset="0"/>
              </a:rPr>
              <a:t>.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427159"/>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77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542361" y="3698977"/>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691618" y="3698977"/>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740590" y="3699721"/>
            <a:ext cx="2905910" cy="223394"/>
          </a:xfrm>
          <a:prstGeom prst="rect">
            <a:avLst/>
          </a:prstGeom>
        </p:spPr>
        <p:txBody>
          <a:bodyPr wrap="square" lIns="0" tIns="0" rIns="0" bIns="0" anchor="t">
            <a:spAutoFit/>
          </a:bodyPr>
          <a:lstStyle/>
          <a:p>
            <a:pPr algn="r">
              <a:lnSpc>
                <a:spcPts val="1900"/>
              </a:lnSpc>
            </a:pPr>
            <a:r>
              <a:rPr lang="en-US" sz="1050" dirty="0">
                <a:effectLst/>
                <a:latin typeface="Segoe UI Black" panose="020B0A02040204020203" pitchFamily="34" charset="0"/>
                <a:ea typeface="Segoe UI Black" panose="020B0A02040204020203" pitchFamily="34" charset="0"/>
              </a:rPr>
              <a:t>. </a:t>
            </a:r>
            <a:r>
              <a:rPr lang="en-US" sz="1400"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4379931" y="1945257"/>
            <a:ext cx="3432138" cy="1186800"/>
          </a:xfrm>
          <a:prstGeom prst="rect">
            <a:avLst/>
          </a:prstGeom>
        </p:spPr>
        <p:txBody>
          <a:bodyPr wrap="square" lIns="0" tIns="0" rIns="0" bIns="0" anchor="t">
            <a:spAutoFit/>
          </a:bodyPr>
          <a:lstStyle/>
          <a:p>
            <a:pPr algn="ctr">
              <a:lnSpc>
                <a:spcPts val="1900"/>
              </a:lnSpc>
            </a:pPr>
            <a:r>
              <a:rPr lang="en-US" sz="1050" dirty="0">
                <a:latin typeface="Arial Rounded MT Bold" panose="020F0704030504030204" pitchFamily="34" charset="0"/>
                <a:ea typeface="Segoe UI Black" panose="020B0A02040204020203" pitchFamily="34" charset="0"/>
              </a:rPr>
              <a:t>It is an interpreted, high-level general-purpose programming language. Created by Guido Van Rossum and first released in 1991. Its language constructs and objects-oriented approach aim to help programmer with clear</a:t>
            </a:r>
            <a:endParaRPr lang="en-US" sz="200" b="1" dirty="0">
              <a:solidFill>
                <a:schemeClr val="tx1">
                  <a:lumMod val="75000"/>
                  <a:lumOff val="25000"/>
                </a:schemeClr>
              </a:solidFill>
              <a:latin typeface="Arial Rounded MT Bold" panose="020F0704030504030204" pitchFamily="34" charset="0"/>
              <a:ea typeface="Segoe UI Black" panose="020B0A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8634969" y="3597171"/>
            <a:ext cx="2428875" cy="1430456"/>
          </a:xfrm>
          <a:prstGeom prst="rect">
            <a:avLst/>
          </a:prstGeom>
        </p:spPr>
        <p:txBody>
          <a:bodyPr wrap="square" lIns="0" tIns="0" rIns="0" bIns="0" anchor="t">
            <a:spAutoFit/>
          </a:bodyPr>
          <a:lstStyle/>
          <a:p>
            <a:pPr>
              <a:lnSpc>
                <a:spcPts val="1900"/>
              </a:lnSpc>
            </a:pPr>
            <a:r>
              <a:rPr lang="en-IN" sz="1050" dirty="0">
                <a:latin typeface="Arial Rounded MT Bold" panose="020F0704030504030204" pitchFamily="34" charset="77"/>
              </a:rPr>
              <a:t>NLTK is a leading platform for building Python programs to work with human language data. It provides easy-to-use interfaces to over 50 corpora and lexical resources</a:t>
            </a:r>
            <a:endParaRPr lang="en-US" sz="1050" dirty="0">
              <a:solidFill>
                <a:schemeClr val="tx1">
                  <a:lumMod val="75000"/>
                  <a:lumOff val="25000"/>
                </a:schemeClr>
              </a:solidFill>
              <a:latin typeface="Arial Rounded MT Bold" panose="020F0704030504030204" pitchFamily="34" charset="77"/>
              <a:cs typeface="Segoe UI" panose="020B0502040204020203" pitchFamily="34" charset="0"/>
            </a:endParaRPr>
          </a:p>
        </p:txBody>
      </p:sp>
      <p:sp>
        <p:nvSpPr>
          <p:cNvPr id="50" name="TextBox 49">
            <a:extLst>
              <a:ext uri="{FF2B5EF4-FFF2-40B4-BE49-F238E27FC236}">
                <a16:creationId xmlns:a16="http://schemas.microsoft.com/office/drawing/2014/main" id="{9D271CBA-8755-480B-9969-EF08F42F5511}"/>
              </a:ext>
            </a:extLst>
          </p:cNvPr>
          <p:cNvSpPr txBox="1"/>
          <p:nvPr/>
        </p:nvSpPr>
        <p:spPr>
          <a:xfrm>
            <a:off x="4592665" y="4324406"/>
            <a:ext cx="1314408" cy="369332"/>
          </a:xfrm>
          <a:prstGeom prst="rect">
            <a:avLst/>
          </a:prstGeom>
          <a:noFill/>
        </p:spPr>
        <p:txBody>
          <a:bodyPr wrap="square">
            <a:spAutoFit/>
          </a:bodyPr>
          <a:lstStyle/>
          <a:p>
            <a:r>
              <a:rPr lang="en-IN" dirty="0"/>
              <a:t>Streamlit</a:t>
            </a:r>
          </a:p>
        </p:txBody>
      </p:sp>
      <p:sp>
        <p:nvSpPr>
          <p:cNvPr id="79" name="TextBox 78">
            <a:extLst>
              <a:ext uri="{FF2B5EF4-FFF2-40B4-BE49-F238E27FC236}">
                <a16:creationId xmlns:a16="http://schemas.microsoft.com/office/drawing/2014/main" id="{1E1E18A8-BBA8-4C06-B056-77F21B85DF6D}"/>
              </a:ext>
            </a:extLst>
          </p:cNvPr>
          <p:cNvSpPr txBox="1"/>
          <p:nvPr/>
        </p:nvSpPr>
        <p:spPr>
          <a:xfrm>
            <a:off x="5972601" y="4324406"/>
            <a:ext cx="1378413" cy="369332"/>
          </a:xfrm>
          <a:prstGeom prst="rect">
            <a:avLst/>
          </a:prstGeom>
          <a:noFill/>
        </p:spPr>
        <p:txBody>
          <a:bodyPr wrap="square">
            <a:spAutoFit/>
          </a:bodyPr>
          <a:lstStyle/>
          <a:p>
            <a:r>
              <a:rPr lang="en-IN" dirty="0"/>
              <a:t>Python</a:t>
            </a:r>
          </a:p>
        </p:txBody>
      </p:sp>
      <p:sp>
        <p:nvSpPr>
          <p:cNvPr id="80" name="TextBox 79">
            <a:extLst>
              <a:ext uri="{FF2B5EF4-FFF2-40B4-BE49-F238E27FC236}">
                <a16:creationId xmlns:a16="http://schemas.microsoft.com/office/drawing/2014/main" id="{B747933B-6361-4D1D-B6BE-266ED3DF1534}"/>
              </a:ext>
            </a:extLst>
          </p:cNvPr>
          <p:cNvSpPr txBox="1"/>
          <p:nvPr/>
        </p:nvSpPr>
        <p:spPr>
          <a:xfrm>
            <a:off x="7160597" y="4330757"/>
            <a:ext cx="1062427" cy="369332"/>
          </a:xfrm>
          <a:prstGeom prst="rect">
            <a:avLst/>
          </a:prstGeom>
          <a:noFill/>
        </p:spPr>
        <p:txBody>
          <a:bodyPr wrap="square">
            <a:spAutoFit/>
          </a:bodyPr>
          <a:lstStyle/>
          <a:p>
            <a:r>
              <a:rPr lang="en-IN" dirty="0"/>
              <a:t>NLTK </a:t>
            </a:r>
          </a:p>
        </p:txBody>
      </p:sp>
      <p:sp>
        <p:nvSpPr>
          <p:cNvPr id="81" name="Circle: Hollow 80">
            <a:extLst>
              <a:ext uri="{FF2B5EF4-FFF2-40B4-BE49-F238E27FC236}">
                <a16:creationId xmlns:a16="http://schemas.microsoft.com/office/drawing/2014/main" id="{EC0C1EC7-9808-46A5-AB48-6320472F66A3}"/>
              </a:ext>
              <a:ext uri="{C183D7F6-B498-43B3-948B-1728B52AA6E4}">
                <adec:decorative xmlns:adec="http://schemas.microsoft.com/office/drawing/2017/decorative" val="1"/>
              </a:ext>
            </a:extLst>
          </p:cNvPr>
          <p:cNvSpPr/>
          <p:nvPr/>
        </p:nvSpPr>
        <p:spPr>
          <a:xfrm>
            <a:off x="4395790" y="3698977"/>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TextBox 81">
            <a:extLst>
              <a:ext uri="{FF2B5EF4-FFF2-40B4-BE49-F238E27FC236}">
                <a16:creationId xmlns:a16="http://schemas.microsoft.com/office/drawing/2014/main" id="{63B1561D-46F3-4FBE-BF4D-ADE973DB8A43}"/>
              </a:ext>
            </a:extLst>
          </p:cNvPr>
          <p:cNvSpPr txBox="1"/>
          <p:nvPr/>
        </p:nvSpPr>
        <p:spPr>
          <a:xfrm>
            <a:off x="896678" y="950496"/>
            <a:ext cx="6103256" cy="369332"/>
          </a:xfrm>
          <a:prstGeom prst="rect">
            <a:avLst/>
          </a:prstGeom>
          <a:noFill/>
        </p:spPr>
        <p:txBody>
          <a:bodyPr wrap="square">
            <a:spAutoFit/>
          </a:bodyPr>
          <a:lstStyle/>
          <a:p>
            <a:r>
              <a:rPr lang="en-IN" dirty="0">
                <a:latin typeface="Arial Rounded MT Bold" panose="020F0704030504030204" pitchFamily="34" charset="0"/>
              </a:rPr>
              <a:t>Technology Used :</a:t>
            </a:r>
          </a:p>
        </p:txBody>
      </p:sp>
      <p:sp>
        <p:nvSpPr>
          <p:cNvPr id="2" name="TextBox 1">
            <a:extLst>
              <a:ext uri="{FF2B5EF4-FFF2-40B4-BE49-F238E27FC236}">
                <a16:creationId xmlns:a16="http://schemas.microsoft.com/office/drawing/2014/main" id="{8FF5EF74-4A8B-0DC5-2582-F2025F88F0FC}"/>
              </a:ext>
            </a:extLst>
          </p:cNvPr>
          <p:cNvSpPr txBox="1"/>
          <p:nvPr/>
        </p:nvSpPr>
        <p:spPr>
          <a:xfrm>
            <a:off x="1128156" y="3603635"/>
            <a:ext cx="2918141" cy="1556997"/>
          </a:xfrm>
          <a:prstGeom prst="rect">
            <a:avLst/>
          </a:prstGeom>
          <a:noFill/>
        </p:spPr>
        <p:txBody>
          <a:bodyPr wrap="square" rtlCol="0">
            <a:spAutoFit/>
          </a:bodyPr>
          <a:lstStyle/>
          <a:p>
            <a:pPr>
              <a:lnSpc>
                <a:spcPct val="150000"/>
              </a:lnSpc>
            </a:pPr>
            <a:r>
              <a:rPr lang="en-IN" sz="1100" dirty="0">
                <a:latin typeface="Arial Rounded MT Bold" panose="020F0704030504030204" pitchFamily="34" charset="77"/>
              </a:rPr>
              <a:t>It turns data scripts into shareable web apps in minutes. It’s all Python, open-source, and free! And once the app is created it can also be deployed on the cloud platform.</a:t>
            </a:r>
          </a:p>
          <a:p>
            <a:endParaRPr lang="en-US" sz="1100" dirty="0">
              <a:latin typeface="Arial Rounded MT Bold" panose="020F0704030504030204" pitchFamily="34" charset="77"/>
            </a:endParaRPr>
          </a:p>
        </p:txBody>
      </p:sp>
    </p:spTree>
    <p:extLst>
      <p:ext uri="{BB962C8B-B14F-4D97-AF65-F5344CB8AC3E}">
        <p14:creationId xmlns:p14="http://schemas.microsoft.com/office/powerpoint/2010/main" val="114990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914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Loading the required libraries</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Retrieving the data from users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endParaRPr lang="en-US" sz="1600"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230124"/>
            <a:ext cx="1371600" cy="984885"/>
          </a:xfrm>
          <a:prstGeom prst="rect">
            <a:avLst/>
          </a:prstGeom>
        </p:spPr>
        <p:txBody>
          <a:bodyPr wrap="square" lIns="0" tIns="0" rIns="0" bIns="0" anchor="ctr">
            <a:spAutoFit/>
          </a:bodyPr>
          <a:lstStyle/>
          <a:p>
            <a:pPr algn="ctr"/>
            <a:r>
              <a:rPr lang="en-US" sz="1600" dirty="0">
                <a:solidFill>
                  <a:schemeClr val="bg1"/>
                </a:solidFill>
              </a:rPr>
              <a:t>Preprocessing the raw data and loading the data frames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Explanatory  Data Analysis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107013"/>
            <a:ext cx="1371600" cy="1231106"/>
          </a:xfrm>
          <a:prstGeom prst="rect">
            <a:avLst/>
          </a:prstGeom>
        </p:spPr>
        <p:txBody>
          <a:bodyPr wrap="square" lIns="0" tIns="0" rIns="0" bIns="0" anchor="ctr">
            <a:spAutoFit/>
          </a:bodyPr>
          <a:lstStyle/>
          <a:p>
            <a:pPr algn="ctr"/>
            <a:r>
              <a:rPr lang="en-US" sz="1600" dirty="0">
                <a:solidFill>
                  <a:schemeClr val="bg1"/>
                </a:solidFill>
              </a:rPr>
              <a:t>Most Used Emojis, most active days an hours and months</a:t>
            </a:r>
          </a:p>
        </p:txBody>
      </p:sp>
      <p:sp>
        <p:nvSpPr>
          <p:cNvPr id="85" name="Rectangle 84">
            <a:extLst>
              <a:ext uri="{FF2B5EF4-FFF2-40B4-BE49-F238E27FC236}">
                <a16:creationId xmlns:a16="http://schemas.microsoft.com/office/drawing/2014/main" id="{C7CFAFBF-6B2A-49A8-ADCE-FD94A08C87B3}"/>
              </a:ext>
            </a:extLst>
          </p:cNvPr>
          <p:cNvSpPr/>
          <p:nvPr/>
        </p:nvSpPr>
        <p:spPr>
          <a:xfrm>
            <a:off x="9154318" y="1217376"/>
            <a:ext cx="1003300" cy="1323439"/>
          </a:xfrm>
          <a:prstGeom prst="rect">
            <a:avLst/>
          </a:prstGeom>
        </p:spPr>
        <p:txBody>
          <a:bodyPr wrap="square" lIns="0" tIns="0" rIns="0" bIns="0" anchor="ctr">
            <a:spAutoFit/>
          </a:bodyPr>
          <a:lstStyle/>
          <a:p>
            <a:pPr algn="ctr"/>
            <a:r>
              <a:rPr lang="en-US" sz="1600" dirty="0">
                <a:solidFill>
                  <a:schemeClr val="bg1"/>
                </a:solidFill>
              </a:rPr>
              <a:t>Tasks:</a:t>
            </a:r>
          </a:p>
          <a:p>
            <a:pPr algn="ctr"/>
            <a:r>
              <a:rPr lang="en-US" sz="1400" dirty="0">
                <a:solidFill>
                  <a:schemeClr val="bg1"/>
                </a:solidFill>
              </a:rPr>
              <a:t>Active Users,</a:t>
            </a:r>
          </a:p>
          <a:p>
            <a:pPr algn="ctr"/>
            <a:r>
              <a:rPr lang="en-US" sz="1400" dirty="0">
                <a:solidFill>
                  <a:schemeClr val="bg1"/>
                </a:solidFill>
              </a:rPr>
              <a:t>Frequency of users with most media, messages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174214"/>
            <a:ext cx="1371600" cy="738664"/>
          </a:xfrm>
          <a:prstGeom prst="rect">
            <a:avLst/>
          </a:prstGeom>
        </p:spPr>
        <p:txBody>
          <a:bodyPr wrap="square" lIns="0" tIns="0" rIns="0" bIns="0" anchor="ctr">
            <a:spAutoFit/>
          </a:bodyPr>
          <a:lstStyle/>
          <a:p>
            <a:pPr algn="ctr"/>
            <a:r>
              <a:rPr lang="en-US" sz="1600" dirty="0">
                <a:solidFill>
                  <a:schemeClr val="bg1"/>
                </a:solidFill>
              </a:rPr>
              <a:t>Visualization</a:t>
            </a:r>
          </a:p>
          <a:p>
            <a:pPr algn="ctr"/>
            <a:r>
              <a:rPr lang="en-US" sz="1600" dirty="0">
                <a:solidFill>
                  <a:schemeClr val="bg1"/>
                </a:solidFill>
              </a:rPr>
              <a:t>Of the classified data</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753379"/>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a:t>
            </a:r>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4747"/>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48445" y="1187695"/>
            <a:ext cx="9709841"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Black" panose="020B0A02040204020203" pitchFamily="34" charset="0"/>
                <a:ea typeface="Segoe UI Black" panose="020B0A02040204020203" pitchFamily="34" charset="0"/>
              </a:rPr>
              <a:t>Strength</a:t>
            </a:r>
            <a:endParaRPr lang="en-US" b="1" dirty="0">
              <a:latin typeface="Segoe UI Black" panose="020B0A02040204020203" pitchFamily="34" charset="0"/>
              <a:ea typeface="Segoe UI Black" panose="020B0A02040204020203" pitchFamily="34" charset="0"/>
            </a:endParaRPr>
          </a:p>
        </p:txBody>
      </p:sp>
      <p:sp>
        <p:nvSpPr>
          <p:cNvPr id="38" name="Rectangle 37">
            <a:extLst>
              <a:ext uri="{FF2B5EF4-FFF2-40B4-BE49-F238E27FC236}">
                <a16:creationId xmlns:a16="http://schemas.microsoft.com/office/drawing/2014/main" id="{5ECF613A-FCF5-4CC5-AA46-DABB088D7230}"/>
              </a:ext>
            </a:extLst>
          </p:cNvPr>
          <p:cNvSpPr/>
          <p:nvPr/>
        </p:nvSpPr>
        <p:spPr>
          <a:xfrm>
            <a:off x="2162628" y="2567795"/>
            <a:ext cx="6838758" cy="369332"/>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400" dirty="0">
                <a:solidFill>
                  <a:schemeClr val="tx1">
                    <a:lumMod val="75000"/>
                    <a:lumOff val="25000"/>
                  </a:schemeClr>
                </a:solidFill>
                <a:cs typeface="Segoe UI" panose="020B0502040204020203" pitchFamily="34" charset="0"/>
              </a:rPr>
              <a:t>It is very efficient as we are dealing with huge data</a:t>
            </a:r>
            <a:r>
              <a:rPr lang="en-US" sz="1400" dirty="0">
                <a:solidFill>
                  <a:schemeClr val="tx1">
                    <a:lumMod val="75000"/>
                    <a:lumOff val="25000"/>
                  </a:schemeClr>
                </a:solidFill>
                <a:cs typeface="Segoe UI" panose="020B0502040204020203" pitchFamily="34" charset="0"/>
              </a:rPr>
              <a:t>.</a:t>
            </a:r>
          </a:p>
        </p:txBody>
      </p:sp>
      <p:sp>
        <p:nvSpPr>
          <p:cNvPr id="23" name="Rectangle 22">
            <a:extLst>
              <a:ext uri="{FF2B5EF4-FFF2-40B4-BE49-F238E27FC236}">
                <a16:creationId xmlns:a16="http://schemas.microsoft.com/office/drawing/2014/main" id="{C77D2547-4790-48F9-A329-A52A55D75D1B}"/>
              </a:ext>
            </a:extLst>
          </p:cNvPr>
          <p:cNvSpPr/>
          <p:nvPr/>
        </p:nvSpPr>
        <p:spPr>
          <a:xfrm>
            <a:off x="2162628" y="3353428"/>
            <a:ext cx="8290055" cy="73866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400" dirty="0">
                <a:solidFill>
                  <a:schemeClr val="tx1">
                    <a:lumMod val="75000"/>
                    <a:lumOff val="25000"/>
                  </a:schemeClr>
                </a:solidFill>
                <a:cs typeface="Segoe UI" panose="020B0502040204020203" pitchFamily="34" charset="0"/>
              </a:rPr>
              <a:t>It produces a compact analysis of the given data with various mode of presentation.</a:t>
            </a:r>
            <a:endParaRPr lang="en-US" sz="1400" dirty="0">
              <a:solidFill>
                <a:schemeClr val="tx1">
                  <a:lumMod val="75000"/>
                  <a:lumOff val="25000"/>
                </a:schemeClr>
              </a:solidFill>
              <a:cs typeface="Segoe UI" panose="020B0502040204020203" pitchFamily="34" charset="0"/>
            </a:endParaRPr>
          </a:p>
        </p:txBody>
      </p:sp>
      <p:sp>
        <p:nvSpPr>
          <p:cNvPr id="24" name="Rectangle 23">
            <a:extLst>
              <a:ext uri="{FF2B5EF4-FFF2-40B4-BE49-F238E27FC236}">
                <a16:creationId xmlns:a16="http://schemas.microsoft.com/office/drawing/2014/main" id="{72A44B5C-046D-4E0E-B5E7-1A4D9AA2116C}"/>
              </a:ext>
            </a:extLst>
          </p:cNvPr>
          <p:cNvSpPr/>
          <p:nvPr/>
        </p:nvSpPr>
        <p:spPr>
          <a:xfrm>
            <a:off x="2162628" y="4438063"/>
            <a:ext cx="8046774" cy="369332"/>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400" dirty="0">
                <a:solidFill>
                  <a:schemeClr val="tx1">
                    <a:lumMod val="75000"/>
                    <a:lumOff val="25000"/>
                  </a:schemeClr>
                </a:solidFill>
                <a:cs typeface="Segoe UI" panose="020B0502040204020203" pitchFamily="34" charset="0"/>
              </a:rPr>
              <a:t>It can be used in forensics and targeted advertisement</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273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041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06F66AE-07EF-441F-90DF-AEC0E789D8C1}"/>
              </a:ext>
            </a:extLst>
          </p:cNvPr>
          <p:cNvPicPr>
            <a:picLocks noChangeAspect="1"/>
          </p:cNvPicPr>
          <p:nvPr/>
        </p:nvPicPr>
        <p:blipFill>
          <a:blip r:embed="rId3"/>
          <a:stretch>
            <a:fillRect/>
          </a:stretch>
        </p:blipFill>
        <p:spPr>
          <a:xfrm>
            <a:off x="3461657" y="1506718"/>
            <a:ext cx="5268686" cy="4681391"/>
          </a:xfrm>
          <a:prstGeom prst="rect">
            <a:avLst/>
          </a:prstGeom>
        </p:spPr>
      </p:pic>
      <p:sp>
        <p:nvSpPr>
          <p:cNvPr id="21" name="TextBox 20">
            <a:extLst>
              <a:ext uri="{FF2B5EF4-FFF2-40B4-BE49-F238E27FC236}">
                <a16:creationId xmlns:a16="http://schemas.microsoft.com/office/drawing/2014/main" id="{D56DE837-3389-4FCD-A33A-0B19D9D22FF0}"/>
              </a:ext>
            </a:extLst>
          </p:cNvPr>
          <p:cNvSpPr txBox="1"/>
          <p:nvPr/>
        </p:nvSpPr>
        <p:spPr>
          <a:xfrm>
            <a:off x="3301999" y="913603"/>
            <a:ext cx="6103256" cy="369332"/>
          </a:xfrm>
          <a:prstGeom prst="rect">
            <a:avLst/>
          </a:prstGeom>
          <a:noFill/>
        </p:spPr>
        <p:txBody>
          <a:bodyPr wrap="square">
            <a:spAutoFit/>
          </a:bodyPr>
          <a:lstStyle/>
          <a:p>
            <a:r>
              <a:rPr lang="en-IN" dirty="0">
                <a:latin typeface="Arial Rounded MT Bold" panose="020F0704030504030204" pitchFamily="34" charset="0"/>
              </a:rPr>
              <a:t>here is how the top10emojis dataset looks like!</a:t>
            </a:r>
          </a:p>
        </p:txBody>
      </p:sp>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041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4C05EC4-2D42-98EC-4F56-6508E79BB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937" y="837814"/>
            <a:ext cx="5749554" cy="5497288"/>
          </a:xfrm>
          <a:prstGeom prst="rect">
            <a:avLst/>
          </a:prstGeom>
        </p:spPr>
      </p:pic>
    </p:spTree>
    <p:extLst>
      <p:ext uri="{BB962C8B-B14F-4D97-AF65-F5344CB8AC3E}">
        <p14:creationId xmlns:p14="http://schemas.microsoft.com/office/powerpoint/2010/main" val="348709966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1287</TotalTime>
  <Words>1285</Words>
  <Application>Microsoft Macintosh PowerPoint</Application>
  <PresentationFormat>Widescreen</PresentationFormat>
  <Paragraphs>206</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Arial Rounded MT Bold</vt:lpstr>
      <vt:lpstr>Calibri</vt:lpstr>
      <vt:lpstr>Century Gothic</vt:lpstr>
      <vt:lpstr>Segoe UI Black</vt:lpstr>
      <vt:lpstr>Segoe UI Light</vt:lpstr>
      <vt:lpstr>Office Theme</vt:lpstr>
      <vt:lpstr>Title: Whatsapp Chat Sentiment Analysis </vt:lpstr>
      <vt:lpstr>Literature Reviewed</vt:lpstr>
      <vt:lpstr>Project analysis slide 2</vt:lpstr>
      <vt:lpstr>Project analysis slide 3</vt:lpstr>
      <vt:lpstr>Project analysis slide 6</vt:lpstr>
      <vt:lpstr>Project analysis slide 4</vt:lpstr>
      <vt:lpstr>Project analysis slide 8</vt:lpstr>
      <vt:lpstr>Project analysis slide 5</vt:lpstr>
      <vt:lpstr>Project analysis slide 5</vt:lpstr>
      <vt:lpstr>Project analysis slide 5</vt:lpstr>
      <vt:lpstr>Project analysis slide 10</vt:lpstr>
      <vt:lpstr>Project analysis slide 10</vt:lpstr>
      <vt:lpstr>Project analysis slide 10</vt:lpstr>
      <vt:lpstr>Project analysis slide 10</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Chat Analysis Presentation</dc:title>
  <dc:creator>Priyanshu</dc:creator>
  <cp:lastModifiedBy>Mridul Karan</cp:lastModifiedBy>
  <cp:revision>41</cp:revision>
  <dcterms:created xsi:type="dcterms:W3CDTF">2021-11-11T13:00:47Z</dcterms:created>
  <dcterms:modified xsi:type="dcterms:W3CDTF">2022-04-22T12:19:21Z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