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73" r:id="rId4"/>
    <p:sldId id="274" r:id="rId5"/>
    <p:sldId id="275" r:id="rId6"/>
    <p:sldId id="277" r:id="rId7"/>
    <p:sldId id="278" r:id="rId8"/>
    <p:sldId id="27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4279FF-097D-40AA-B754-7EEE973DD7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8F09E-52A7-4F54-96C9-8F690DC4CE7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84279FF-097D-40AA-B754-7EEE973DD7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8F09E-52A7-4F54-96C9-8F690DC4CE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84279FF-097D-40AA-B754-7EEE973DD7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8F09E-52A7-4F54-96C9-8F690DC4CE73}"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84279FF-097D-40AA-B754-7EEE973DD7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8F09E-52A7-4F54-96C9-8F690DC4CE7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84279FF-097D-40AA-B754-7EEE973DD7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8F09E-52A7-4F54-96C9-8F690DC4CE73}"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84279FF-097D-40AA-B754-7EEE973DD7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8F09E-52A7-4F54-96C9-8F690DC4CE7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84279FF-097D-40AA-B754-7EEE973DD7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8F09E-52A7-4F54-96C9-8F690DC4CE7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84279FF-097D-40AA-B754-7EEE973DD7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8F09E-52A7-4F54-96C9-8F690DC4CE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84279FF-097D-40AA-B754-7EEE973DD7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8F09E-52A7-4F54-96C9-8F690DC4CE7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84279FF-097D-40AA-B754-7EEE973DD7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8F09E-52A7-4F54-96C9-8F690DC4CE7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84279FF-097D-40AA-B754-7EEE973DD7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8F09E-52A7-4F54-96C9-8F690DC4CE7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84279FF-097D-40AA-B754-7EEE973DD7C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8F09E-52A7-4F54-96C9-8F690DC4CE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4279FF-097D-40AA-B754-7EEE973DD7C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8F09E-52A7-4F54-96C9-8F690DC4CE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279FF-097D-40AA-B754-7EEE973DD7C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8F09E-52A7-4F54-96C9-8F690DC4CE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84279FF-097D-40AA-B754-7EEE973DD7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8F09E-52A7-4F54-96C9-8F690DC4CE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84279FF-097D-40AA-B754-7EEE973DD7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8F09E-52A7-4F54-96C9-8F690DC4CE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4279FF-097D-40AA-B754-7EEE973DD7C3}"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48F09E-52A7-4F54-96C9-8F690DC4CE7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p:nvPr>
            <p:ph type="title"/>
          </p:nvPr>
        </p:nvSpPr>
        <p:spPr>
          <a:xfrm>
            <a:off x="677545" y="609600"/>
            <a:ext cx="8596630" cy="8441055"/>
          </a:xfrm>
        </p:spPr>
        <p:txBody>
          <a:bodyPr>
            <a:normAutofit/>
          </a:bodyPr>
          <a:p>
            <a:pPr algn="ctr"/>
            <a:r>
              <a:rPr lang="en-IN" altLang="en-US">
                <a:solidFill>
                  <a:schemeClr val="tx1"/>
                </a:solidFill>
                <a:latin typeface="Times New Roman" panose="02020603050405020304" pitchFamily="18" charset="0"/>
                <a:cs typeface="Times New Roman" panose="02020603050405020304" pitchFamily="18" charset="0"/>
              </a:rPr>
              <a:t>A </a:t>
            </a:r>
            <a:br>
              <a:rPr lang="en-IN" altLang="en-US">
                <a:solidFill>
                  <a:schemeClr val="tx1"/>
                </a:solidFill>
                <a:latin typeface="Times New Roman" panose="02020603050405020304" pitchFamily="18" charset="0"/>
                <a:cs typeface="Times New Roman" panose="02020603050405020304" pitchFamily="18" charset="0"/>
              </a:rPr>
            </a:br>
            <a:r>
              <a:rPr lang="en-IN" altLang="en-US">
                <a:solidFill>
                  <a:schemeClr val="tx1"/>
                </a:solidFill>
                <a:latin typeface="Times New Roman" panose="02020603050405020304" pitchFamily="18" charset="0"/>
                <a:cs typeface="Times New Roman" panose="02020603050405020304" pitchFamily="18" charset="0"/>
              </a:rPr>
              <a:t>MINOR PROJECT </a:t>
            </a:r>
            <a:br>
              <a:rPr lang="en-IN" altLang="en-US">
                <a:solidFill>
                  <a:schemeClr val="tx1"/>
                </a:solidFill>
                <a:latin typeface="Times New Roman" panose="02020603050405020304" pitchFamily="18" charset="0"/>
                <a:cs typeface="Times New Roman" panose="02020603050405020304" pitchFamily="18" charset="0"/>
              </a:rPr>
            </a:br>
            <a:r>
              <a:rPr lang="en-IN" altLang="en-US">
                <a:solidFill>
                  <a:schemeClr val="tx1"/>
                </a:solidFill>
                <a:latin typeface="Times New Roman" panose="02020603050405020304" pitchFamily="18" charset="0"/>
                <a:cs typeface="Times New Roman" panose="02020603050405020304" pitchFamily="18" charset="0"/>
              </a:rPr>
              <a:t>(15CS375L)</a:t>
            </a:r>
            <a:br>
              <a:rPr lang="en-IN" altLang="en-US">
                <a:solidFill>
                  <a:schemeClr val="tx1"/>
                </a:solidFill>
                <a:latin typeface="Times New Roman" panose="02020603050405020304" pitchFamily="18" charset="0"/>
                <a:cs typeface="Times New Roman" panose="02020603050405020304" pitchFamily="18" charset="0"/>
              </a:rPr>
            </a:br>
            <a:r>
              <a:rPr lang="en-IN" altLang="en-US">
                <a:solidFill>
                  <a:schemeClr val="tx1"/>
                </a:solidFill>
                <a:latin typeface="Times New Roman" panose="02020603050405020304" pitchFamily="18" charset="0"/>
                <a:cs typeface="Times New Roman" panose="02020603050405020304" pitchFamily="18" charset="0"/>
              </a:rPr>
              <a:t> On </a:t>
            </a:r>
            <a:br>
              <a:rPr lang="en-IN" altLang="en-US">
                <a:solidFill>
                  <a:schemeClr val="tx1"/>
                </a:solidFill>
                <a:latin typeface="Times New Roman" panose="02020603050405020304" pitchFamily="18" charset="0"/>
                <a:cs typeface="Times New Roman" panose="02020603050405020304" pitchFamily="18" charset="0"/>
              </a:rPr>
            </a:br>
            <a:r>
              <a:rPr lang="en-IN" altLang="en-US">
                <a:solidFill>
                  <a:schemeClr val="tx1"/>
                </a:solidFill>
                <a:latin typeface="Times New Roman" panose="02020603050405020304" pitchFamily="18" charset="0"/>
                <a:cs typeface="Times New Roman" panose="02020603050405020304" pitchFamily="18" charset="0"/>
              </a:rPr>
              <a:t>STUDENT PROFILE BUILDER USING RECOMMENDATION SYSTEM</a:t>
            </a:r>
            <a:br>
              <a:rPr lang="en-IN" altLang="en-US">
                <a:solidFill>
                  <a:schemeClr val="tx1"/>
                </a:solidFill>
                <a:latin typeface="Times New Roman" panose="02020603050405020304" pitchFamily="18" charset="0"/>
                <a:cs typeface="Times New Roman" panose="02020603050405020304" pitchFamily="18" charset="0"/>
              </a:rPr>
            </a:br>
            <a:br>
              <a:rPr lang="en-IN" altLang="en-US">
                <a:solidFill>
                  <a:schemeClr val="tx1"/>
                </a:solidFill>
                <a:latin typeface="Times New Roman" panose="02020603050405020304" pitchFamily="18" charset="0"/>
                <a:cs typeface="Times New Roman" panose="02020603050405020304" pitchFamily="18" charset="0"/>
              </a:rPr>
            </a:br>
            <a:r>
              <a:rPr lang="en-IN" altLang="en-US">
                <a:solidFill>
                  <a:schemeClr val="tx1"/>
                </a:solidFill>
                <a:latin typeface="Times New Roman" panose="02020603050405020304" pitchFamily="18" charset="0"/>
                <a:cs typeface="Times New Roman" panose="02020603050405020304" pitchFamily="18" charset="0"/>
              </a:rPr>
              <a:t>Submitted By:</a:t>
            </a:r>
            <a:br>
              <a:rPr lang="en-IN" altLang="en-US">
                <a:solidFill>
                  <a:schemeClr val="tx1"/>
                </a:solidFill>
                <a:latin typeface="Times New Roman" panose="02020603050405020304" pitchFamily="18" charset="0"/>
                <a:cs typeface="Times New Roman" panose="02020603050405020304" pitchFamily="18" charset="0"/>
              </a:rPr>
            </a:br>
            <a:r>
              <a:rPr lang="en-IN" altLang="en-US">
                <a:solidFill>
                  <a:schemeClr val="tx1"/>
                </a:solidFill>
                <a:latin typeface="Times New Roman" panose="02020603050405020304" pitchFamily="18" charset="0"/>
                <a:cs typeface="Times New Roman" panose="02020603050405020304" pitchFamily="18" charset="0"/>
              </a:rPr>
              <a:t>S. Akshay				RA1711003040080</a:t>
            </a:r>
            <a:br>
              <a:rPr lang="en-IN" altLang="en-US">
                <a:solidFill>
                  <a:schemeClr val="tx1"/>
                </a:solidFill>
                <a:latin typeface="Times New Roman" panose="02020603050405020304" pitchFamily="18" charset="0"/>
                <a:cs typeface="Times New Roman" panose="02020603050405020304" pitchFamily="18" charset="0"/>
              </a:rPr>
            </a:br>
            <a:r>
              <a:rPr lang="en-IN" altLang="en-US">
                <a:solidFill>
                  <a:schemeClr val="tx1"/>
                </a:solidFill>
                <a:latin typeface="Times New Roman" panose="02020603050405020304" pitchFamily="18" charset="0"/>
                <a:cs typeface="Times New Roman" panose="02020603050405020304" pitchFamily="18" charset="0"/>
              </a:rPr>
              <a:t>Mridul Krishnan		RA1711003040066</a:t>
            </a:r>
            <a:br>
              <a:rPr lang="en-IN" altLang="en-US">
                <a:solidFill>
                  <a:schemeClr val="tx1"/>
                </a:solidFill>
                <a:latin typeface="Times New Roman" panose="02020603050405020304" pitchFamily="18" charset="0"/>
                <a:cs typeface="Times New Roman" panose="02020603050405020304" pitchFamily="18" charset="0"/>
              </a:rPr>
            </a:br>
            <a:br>
              <a:rPr lang="en-IN" altLang="en-US">
                <a:solidFill>
                  <a:schemeClr val="tx1"/>
                </a:solidFill>
                <a:latin typeface="Times New Roman" panose="02020603050405020304" pitchFamily="18" charset="0"/>
                <a:cs typeface="Times New Roman" panose="02020603050405020304" pitchFamily="18" charset="0"/>
              </a:rPr>
            </a:br>
            <a:br>
              <a:rPr lang="en-IN" altLang="en-US">
                <a:solidFill>
                  <a:schemeClr val="tx1"/>
                </a:solidFill>
                <a:latin typeface="Times New Roman" panose="02020603050405020304" pitchFamily="18" charset="0"/>
                <a:cs typeface="Times New Roman" panose="02020603050405020304" pitchFamily="18" charset="0"/>
              </a:rPr>
            </a:br>
            <a:br>
              <a:rPr lang="en-IN" altLang="en-US">
                <a:solidFill>
                  <a:schemeClr val="tx1"/>
                </a:solidFill>
                <a:latin typeface="Times New Roman" panose="02020603050405020304" pitchFamily="18" charset="0"/>
                <a:cs typeface="Times New Roman" panose="02020603050405020304" pitchFamily="18" charset="0"/>
              </a:rPr>
            </a:br>
            <a:br>
              <a:rPr lang="en-IN" altLang="en-US">
                <a:solidFill>
                  <a:schemeClr val="tx1"/>
                </a:solidFill>
                <a:latin typeface="Times New Roman" panose="02020603050405020304" pitchFamily="18" charset="0"/>
                <a:cs typeface="Times New Roman" panose="02020603050405020304" pitchFamily="18" charset="0"/>
              </a:rPr>
            </a:br>
            <a:endParaRPr lang="en-IN" alt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07745" y="690880"/>
            <a:ext cx="8271510" cy="5384800"/>
          </a:xfrm>
          <a:prstGeom prst="rect">
            <a:avLst/>
          </a:prstGeom>
          <a:noFill/>
        </p:spPr>
        <p:txBody>
          <a:bodyPr wrap="square" rtlCol="0">
            <a:spAutoFit/>
          </a:bodyPr>
          <a:p>
            <a:pPr algn="just"/>
            <a:endParaRPr lang="en-US" sz="2800">
              <a:latin typeface="Times New Roman" panose="02020603050405020304" pitchFamily="18" charset="0"/>
              <a:cs typeface="Times New Roman" panose="02020603050405020304" pitchFamily="18" charset="0"/>
            </a:endParaRPr>
          </a:p>
          <a:p>
            <a:pPr algn="ctr"/>
            <a:r>
              <a:rPr lang="en-US" sz="2800">
                <a:latin typeface="Times New Roman" panose="02020603050405020304" pitchFamily="18" charset="0"/>
                <a:cs typeface="Times New Roman" panose="02020603050405020304" pitchFamily="18" charset="0"/>
              </a:rPr>
              <a:t>ABSTRACT</a:t>
            </a:r>
            <a:endParaRPr 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a:p>
            <a:pPr algn="just"/>
            <a:r>
              <a:rPr lang="en-IN" altLang="en-US">
                <a:latin typeface="Times New Roman" panose="02020603050405020304" pitchFamily="18" charset="0"/>
                <a:cs typeface="Times New Roman" panose="02020603050405020304" pitchFamily="18" charset="0"/>
              </a:rPr>
              <a:t>T</a:t>
            </a:r>
            <a:r>
              <a:rPr lang="en-US">
                <a:latin typeface="Times New Roman" panose="02020603050405020304" pitchFamily="18" charset="0"/>
                <a:cs typeface="Times New Roman" panose="02020603050405020304" pitchFamily="18" charset="0"/>
              </a:rPr>
              <a:t>o help undergraduate students towards successfully completing their degrees, developing tools that can assist students in choosing a path for their future is a significant task in the education domain.This involves the selection of right courses, projects and other resources.The optimal set of courses for each student should include courses that help him/her graduate in a timely fashion and for which he/she is well-prepared for so as to get a good grade in. To this end, we propose two different grade-aware course recommendation approaches to recommend to each student his/her optimal set of courses. The first approach ranks the courses by using an objective function that differentiates between courses that are expected to increase or decrease a student’s GPA. The second approach combines the grades predicted by grade prediction methods with the rankings produced by course recommendation methods to improve the final course rankings. The tool also focuses on recommending the right educational resources like videos, tutorials, research papers and project suggestions using predictive analysis. This will enable the student to build his/her profile. Eventually the student will have a portfolio that is more than enough for him/her to pursue their desired career.   </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32510" y="740410"/>
            <a:ext cx="8099425" cy="6247130"/>
          </a:xfrm>
          <a:prstGeom prst="rect">
            <a:avLst/>
          </a:prstGeom>
          <a:noFill/>
        </p:spPr>
        <p:txBody>
          <a:bodyPr wrap="square" rtlCol="0">
            <a:spAutoFit/>
          </a:bodyPr>
          <a:p>
            <a:r>
              <a:rPr lang="en-IN" altLang="en-US"/>
              <a:t>The Course recommendation system proposed in the paper focuses on helping the student choose an optimal set of courses.</a:t>
            </a:r>
            <a:endParaRPr lang="en-IN" altLang="en-US"/>
          </a:p>
          <a:p>
            <a:endParaRPr lang="en-IN" altLang="en-US"/>
          </a:p>
          <a:p>
            <a:r>
              <a:rPr lang="en-IN" altLang="en-US" sz="2200"/>
              <a:t>WHAT IS A RECOMMENDATION ENGINE ?</a:t>
            </a:r>
            <a:endParaRPr lang="en-IN" altLang="en-US"/>
          </a:p>
          <a:p>
            <a:endParaRPr lang="en-IN" altLang="en-US"/>
          </a:p>
          <a:p>
            <a:r>
              <a:rPr lang="en-IN" altLang="en-US"/>
              <a:t>A recommendation engine is a system that analyzes existing data to learn and give suggestions to the user that he/she might be interested in.</a:t>
            </a:r>
            <a:endParaRPr lang="en-IN" altLang="en-US"/>
          </a:p>
          <a:p>
            <a:r>
              <a:rPr lang="en-IN" altLang="en-US"/>
              <a:t>Different engines use unique algorithms to make the suggestions so that they are more personalised for the user.</a:t>
            </a:r>
            <a:endParaRPr lang="en-IN" altLang="en-US"/>
          </a:p>
          <a:p>
            <a:endParaRPr lang="en-IN" altLang="en-US"/>
          </a:p>
          <a:p>
            <a:r>
              <a:rPr lang="en-IN" altLang="en-US"/>
              <a:t>Recommender systems usually make use of either or both collaborative filtering and content-based filtering (also known as the personality-based approach), as well as other systems such as knowledge-based systems. Collaborative filtering approaches build a model from a user's past behavior (items previously purchased or selected and/or numerical ratings given to those items) as well as similar decisions made by other users. Content-based filtering approaches utilize a series of discrete, pre-tagged characteristics of an item in order to recommend additional items with similar properties. Current recommender systems typically combine one or more approaches into a hybrid system.</a:t>
            </a:r>
            <a:endParaRPr lang="en-IN" altLang="en-US"/>
          </a:p>
          <a:p>
            <a:endParaRPr lang="en-IN" altLang="en-US"/>
          </a:p>
          <a:p>
            <a:r>
              <a:rPr lang="en-IN" altLang="en-US"/>
              <a:t> </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62635" y="1662430"/>
            <a:ext cx="8098790" cy="4523105"/>
          </a:xfrm>
          <a:prstGeom prst="rect">
            <a:avLst/>
          </a:prstGeom>
          <a:noFill/>
        </p:spPr>
        <p:txBody>
          <a:bodyPr wrap="square" rtlCol="0">
            <a:spAutoFit/>
          </a:bodyPr>
          <a:p>
            <a:r>
              <a:rPr lang="en-IN" altLang="en-US">
                <a:sym typeface="+mn-ea"/>
              </a:rPr>
              <a:t>The proposed system recommends courses to students that they are most likely to register forin their following terms and that will help maintain or improve their overall GPA. There are two different approaches for solving grade-aware course recommendation.</a:t>
            </a:r>
            <a:endParaRPr lang="en-IN" altLang="en-US">
              <a:sym typeface="+mn-ea"/>
            </a:endParaRPr>
          </a:p>
          <a:p>
            <a:endParaRPr lang="en-IN" altLang="en-US">
              <a:sym typeface="+mn-ea"/>
            </a:endParaRPr>
          </a:p>
          <a:p>
            <a:r>
              <a:rPr lang="en-IN" altLang="en-US">
                <a:sym typeface="+mn-ea"/>
              </a:rPr>
              <a:t>The first approach uses an objective function that explicitly differentiatesbetween good and bad courses, while the other approach combines grade prediction methods with course recommendation methods in a non-linear way.It also provides an in-depth analysis of the recommendation accuracy across different majors and different student groups.</a:t>
            </a:r>
            <a:endParaRPr lang="en-IN" altLang="en-US">
              <a:sym typeface="+mn-ea"/>
            </a:endParaRPr>
          </a:p>
          <a:p>
            <a:endParaRPr lang="en-IN" altLang="en-US">
              <a:sym typeface="+mn-ea"/>
            </a:endParaRPr>
          </a:p>
          <a:p>
            <a:r>
              <a:rPr lang="en-IN" altLang="en-US"/>
              <a:t>The proposed model tries to learn the sequencing of courses such that they predict the next-term’s good courses based on the previously-taken set of courses.</a:t>
            </a:r>
            <a:endParaRPr lang="en-IN" altLang="en-US"/>
          </a:p>
          <a:p>
            <a:endParaRPr lang="en-US"/>
          </a:p>
        </p:txBody>
      </p:sp>
      <p:sp>
        <p:nvSpPr>
          <p:cNvPr id="3" name="Text Box 2"/>
          <p:cNvSpPr txBox="1"/>
          <p:nvPr/>
        </p:nvSpPr>
        <p:spPr>
          <a:xfrm>
            <a:off x="909320" y="703580"/>
            <a:ext cx="6145530" cy="460375"/>
          </a:xfrm>
          <a:prstGeom prst="rect">
            <a:avLst/>
          </a:prstGeom>
          <a:noFill/>
        </p:spPr>
        <p:txBody>
          <a:bodyPr wrap="square" rtlCol="0">
            <a:spAutoFit/>
          </a:bodyPr>
          <a:p>
            <a:r>
              <a:rPr lang="en-IN" altLang="en-US" sz="2400"/>
              <a:t>EXISTING SYSTEM</a:t>
            </a:r>
            <a:endParaRPr lang="en-I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42010" y="797560"/>
            <a:ext cx="9130665" cy="4523105"/>
          </a:xfrm>
          <a:prstGeom prst="rect">
            <a:avLst/>
          </a:prstGeom>
          <a:noFill/>
        </p:spPr>
        <p:txBody>
          <a:bodyPr wrap="square" rtlCol="0">
            <a:spAutoFit/>
          </a:bodyPr>
          <a:p>
            <a:r>
              <a:rPr lang="en-IN" altLang="en-US"/>
              <a:t>PROS AND CONS</a:t>
            </a:r>
            <a:endParaRPr lang="en-IN" altLang="en-US"/>
          </a:p>
          <a:p>
            <a:endParaRPr lang="en-IN" altLang="en-US"/>
          </a:p>
          <a:p>
            <a:r>
              <a:rPr lang="en-IN" altLang="en-US"/>
              <a:t>PROS:</a:t>
            </a:r>
            <a:endParaRPr lang="en-IN" altLang="en-US"/>
          </a:p>
          <a:p>
            <a:endParaRPr lang="en-IN" altLang="en-US"/>
          </a:p>
          <a:p>
            <a:pPr marL="285750" indent="-285750">
              <a:buFont typeface="Wingdings" panose="05000000000000000000" charset="0"/>
              <a:buChar char="Ø"/>
            </a:pPr>
            <a:r>
              <a:rPr lang="en-IN" altLang="en-US"/>
              <a:t>The recommendation system gives the students the best course to ijmprove the GPA</a:t>
            </a:r>
            <a:endParaRPr lang="en-IN" altLang="en-US"/>
          </a:p>
          <a:p>
            <a:pPr indent="0">
              <a:buFont typeface="Wingdings" panose="05000000000000000000" charset="0"/>
              <a:buNone/>
            </a:pPr>
            <a:endParaRPr lang="en-IN" altLang="en-US"/>
          </a:p>
          <a:p>
            <a:pPr marL="285750" indent="-285750">
              <a:buFont typeface="Wingdings" panose="05000000000000000000" charset="0"/>
              <a:buChar char="Ø"/>
            </a:pPr>
            <a:r>
              <a:rPr lang="en-IN" altLang="en-US"/>
              <a:t>The system increases the percentage of students completing a degree in an institution as wwell as increase the average GPA of all the students who finished their degree</a:t>
            </a:r>
            <a:endParaRPr lang="en-IN" altLang="en-US"/>
          </a:p>
          <a:p>
            <a:pPr indent="0">
              <a:buFont typeface="Wingdings" panose="05000000000000000000" charset="0"/>
              <a:buNone/>
            </a:pPr>
            <a:endParaRPr lang="en-IN" altLang="en-US"/>
          </a:p>
          <a:p>
            <a:pPr marL="285750" indent="-285750">
              <a:buFont typeface="Wingdings" panose="05000000000000000000" charset="0"/>
              <a:buChar char="Ø"/>
            </a:pPr>
            <a:r>
              <a:rPr lang="en-IN" altLang="en-US"/>
              <a:t>The system is grade aware, i.e. it takes current grades and predicts future grades with respectto each course in order to recommend the course</a:t>
            </a:r>
            <a:endParaRPr lang="en-IN" altLang="en-US"/>
          </a:p>
          <a:p>
            <a:pPr indent="0">
              <a:buFont typeface="Wingdings" panose="05000000000000000000" charset="0"/>
              <a:buNone/>
            </a:pPr>
            <a:endParaRPr lang="en-IN" altLang="en-US"/>
          </a:p>
          <a:p>
            <a:pPr marL="285750" indent="-285750">
              <a:buFont typeface="Wingdings" panose="05000000000000000000" charset="0"/>
              <a:buChar char="Ø"/>
            </a:pPr>
            <a:r>
              <a:rPr lang="en-IN" altLang="en-US"/>
              <a:t>the system recommmends courses with high failure percentage lessser to ensure that all students have an overall high GPA when completing the course</a:t>
            </a:r>
            <a:endParaRPr lang="en-IN" altLang="en-US"/>
          </a:p>
          <a:p>
            <a:r>
              <a:rPr lang="en-IN" altLang="en-US"/>
              <a:t> </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81990" y="760730"/>
            <a:ext cx="8923020" cy="3692525"/>
          </a:xfrm>
          <a:prstGeom prst="rect">
            <a:avLst/>
          </a:prstGeom>
          <a:noFill/>
        </p:spPr>
        <p:txBody>
          <a:bodyPr wrap="square" rtlCol="0">
            <a:spAutoFit/>
          </a:bodyPr>
          <a:p>
            <a:r>
              <a:rPr lang="en-IN" altLang="en-US"/>
              <a:t>CONS:</a:t>
            </a:r>
            <a:endParaRPr lang="en-IN" altLang="en-US"/>
          </a:p>
          <a:p>
            <a:endParaRPr lang="en-IN" altLang="en-US"/>
          </a:p>
          <a:p>
            <a:pPr marL="285750" indent="-285750">
              <a:buFont typeface="Wingdings" panose="05000000000000000000" charset="0"/>
              <a:buChar char="Ø"/>
            </a:pPr>
            <a:r>
              <a:rPr lang="en-IN" altLang="en-US"/>
              <a:t>The system gives a general recommendation whcih applies to all the students and not a personal recommendation.</a:t>
            </a:r>
            <a:endParaRPr lang="en-IN" altLang="en-US"/>
          </a:p>
          <a:p>
            <a:pPr marL="285750" indent="-285750">
              <a:buFont typeface="Wingdings" panose="05000000000000000000" charset="0"/>
              <a:buChar char="Ø"/>
            </a:pPr>
            <a:endParaRPr lang="en-IN" altLang="en-US"/>
          </a:p>
          <a:p>
            <a:pPr marL="285750" indent="-285750">
              <a:buFont typeface="Wingdings" panose="05000000000000000000" charset="0"/>
              <a:buChar char="Ø"/>
            </a:pPr>
            <a:r>
              <a:rPr lang="en-IN" altLang="en-US"/>
              <a:t>The recommended course will not necessarily build the student's profile for their personal career path or education path</a:t>
            </a:r>
            <a:endParaRPr lang="en-IN" altLang="en-US"/>
          </a:p>
          <a:p>
            <a:pPr indent="0">
              <a:buFont typeface="Wingdings" panose="05000000000000000000" charset="0"/>
              <a:buNone/>
            </a:pPr>
            <a:endParaRPr lang="en-IN" altLang="en-US"/>
          </a:p>
          <a:p>
            <a:pPr marL="285750" indent="-285750">
              <a:buFont typeface="Wingdings" panose="05000000000000000000" charset="0"/>
              <a:buChar char="Ø"/>
            </a:pPr>
            <a:r>
              <a:rPr lang="en-IN" altLang="en-US"/>
              <a:t>The courses of an isntitution will not constitute all the resources required to build the student's profile</a:t>
            </a:r>
            <a:endParaRPr lang="en-IN" altLang="en-US"/>
          </a:p>
          <a:p>
            <a:pPr indent="0">
              <a:buFont typeface="Wingdings" panose="05000000000000000000" charset="0"/>
              <a:buNone/>
            </a:pPr>
            <a:endParaRPr lang="en-IN" altLang="en-US"/>
          </a:p>
          <a:p>
            <a:pPr marL="285750" indent="-285750">
              <a:buFont typeface="Wingdings" panose="05000000000000000000" charset="0"/>
              <a:buChar char="Ø"/>
            </a:pPr>
            <a:r>
              <a:rPr lang="en-IN" altLang="en-US"/>
              <a:t>The system doesn't take into account the student's personal interests or domain interest</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62635" y="1022985"/>
            <a:ext cx="8098790" cy="460375"/>
          </a:xfrm>
          <a:prstGeom prst="rect">
            <a:avLst/>
          </a:prstGeom>
          <a:noFill/>
        </p:spPr>
        <p:txBody>
          <a:bodyPr wrap="square" rtlCol="0">
            <a:spAutoFit/>
          </a:bodyPr>
          <a:p>
            <a:r>
              <a:rPr lang="en-IN" altLang="en-US" sz="2400"/>
              <a:t>STUDENT PROFILE BUILDER</a:t>
            </a:r>
            <a:endParaRPr lang="en-IN" altLang="en-US" sz="2400"/>
          </a:p>
        </p:txBody>
      </p:sp>
      <p:sp>
        <p:nvSpPr>
          <p:cNvPr id="3" name="Text Box 2"/>
          <p:cNvSpPr txBox="1"/>
          <p:nvPr/>
        </p:nvSpPr>
        <p:spPr>
          <a:xfrm>
            <a:off x="786765" y="2080260"/>
            <a:ext cx="8074660" cy="3138170"/>
          </a:xfrm>
          <a:prstGeom prst="rect">
            <a:avLst/>
          </a:prstGeom>
          <a:noFill/>
        </p:spPr>
        <p:txBody>
          <a:bodyPr wrap="square" rtlCol="0">
            <a:spAutoFit/>
          </a:bodyPr>
          <a:p>
            <a:r>
              <a:rPr lang="en-IN" altLang="en-US"/>
              <a:t>Our Profile Builder not only focuses on course recommendation but also on guiding the student to build an entire profile from scratch which will include:</a:t>
            </a:r>
            <a:endParaRPr lang="en-IN" altLang="en-US"/>
          </a:p>
          <a:p>
            <a:endParaRPr lang="en-IN" altLang="en-US"/>
          </a:p>
          <a:p>
            <a:pPr marL="285750" indent="-285750">
              <a:buFont typeface="Wingdings" panose="05000000000000000000" charset="0"/>
              <a:buChar char="Ø"/>
            </a:pPr>
            <a:r>
              <a:rPr lang="en-IN" altLang="en-US"/>
              <a:t>Suggestion of study materials like papers and blogs</a:t>
            </a:r>
            <a:endParaRPr lang="en-IN" altLang="en-US"/>
          </a:p>
          <a:p>
            <a:pPr marL="285750" indent="-285750">
              <a:buFont typeface="Wingdings" panose="05000000000000000000" charset="0"/>
              <a:buChar char="Ø"/>
            </a:pPr>
            <a:r>
              <a:rPr lang="en-IN" altLang="en-US"/>
              <a:t>Videos and tutorials </a:t>
            </a:r>
            <a:endParaRPr lang="en-IN" altLang="en-US"/>
          </a:p>
          <a:p>
            <a:pPr marL="285750" indent="-285750">
              <a:buFont typeface="Wingdings" panose="05000000000000000000" charset="0"/>
              <a:buChar char="Ø"/>
            </a:pPr>
            <a:r>
              <a:rPr lang="en-IN" altLang="en-US"/>
              <a:t>MOOC Courses</a:t>
            </a:r>
            <a:endParaRPr lang="en-IN" altLang="en-US"/>
          </a:p>
          <a:p>
            <a:pPr marL="285750" indent="-285750">
              <a:buFont typeface="Wingdings" panose="05000000000000000000" charset="0"/>
              <a:buChar char="Ø"/>
            </a:pPr>
            <a:r>
              <a:rPr lang="en-IN" altLang="en-US"/>
              <a:t>Project suggestions</a:t>
            </a:r>
            <a:endParaRPr lang="en-IN" altLang="en-US"/>
          </a:p>
          <a:p>
            <a:pPr indent="0">
              <a:buFont typeface="Wingdings" panose="05000000000000000000" charset="0"/>
              <a:buNone/>
            </a:pPr>
            <a:endParaRPr lang="en-IN" altLang="en-US"/>
          </a:p>
          <a:p>
            <a:pPr indent="0">
              <a:buFont typeface="Wingdings" panose="05000000000000000000" charset="0"/>
              <a:buNone/>
            </a:pPr>
            <a:r>
              <a:rPr lang="en-IN" altLang="en-US"/>
              <a:t>All these recommendations will be made on the basis of the student's personal interests/preferences.</a:t>
            </a:r>
            <a:endParaRPr lang="en-IN" altLang="en-US"/>
          </a:p>
        </p:txBody>
      </p:sp>
    </p:spTree>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4679</Words>
  <Application>WPS Presentation</Application>
  <PresentationFormat>Widescreen</PresentationFormat>
  <Paragraphs>60</Paragraphs>
  <Slides>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SimSun</vt:lpstr>
      <vt:lpstr>Wingdings</vt:lpstr>
      <vt:lpstr>Wingdings 3</vt:lpstr>
      <vt:lpstr>Arial</vt:lpstr>
      <vt:lpstr>Times New Roman</vt:lpstr>
      <vt:lpstr>Wingdings</vt:lpstr>
      <vt:lpstr>Microsoft YaHei</vt:lpstr>
      <vt:lpstr>Arial Unicode MS</vt:lpstr>
      <vt:lpstr>Trebuchet MS</vt:lpstr>
      <vt:lpstr>Calibri</vt:lpstr>
      <vt:lpstr>Symbol</vt:lpstr>
      <vt:lpstr>Facet</vt:lpstr>
      <vt:lpstr>A  MINOR PROJECT  (15CS375L)  On  STUDENT PROFILE BUILDER USING RECOMMENDATION SYSTEM  Submitted By: S. Akshay				RA1711003040080 Mridul Krishnan		RA1711003040066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15CS390L-INDUSTRIAL TRAINING</dc:title>
  <dc:creator>poornimagaur@outlook.com</dc:creator>
  <cp:lastModifiedBy>Akshay Srinivasan</cp:lastModifiedBy>
  <cp:revision>25</cp:revision>
  <dcterms:created xsi:type="dcterms:W3CDTF">2018-10-20T17:16:00Z</dcterms:created>
  <dcterms:modified xsi:type="dcterms:W3CDTF">2019-08-26T08:32:04Z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1033-11.2.0.8934</vt:lpwstr>
  </property>
</Properties>
</file>