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9DF3B0-535D-47F7-886A-4AF33AFF8D8D}" v="833" dt="2024-04-15T17:48:20.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805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039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727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624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24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96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304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230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950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2132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232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45316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1" r:id="rId6"/>
    <p:sldLayoutId id="2147483877" r:id="rId7"/>
    <p:sldLayoutId id="2147483878" r:id="rId8"/>
    <p:sldLayoutId id="2147483879" r:id="rId9"/>
    <p:sldLayoutId id="2147483880" r:id="rId10"/>
    <p:sldLayoutId id="2147483882"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2779F603-B669-4AD6-82F9-E09F7616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5536780" cy="3566160"/>
          </a:xfrm>
        </p:spPr>
        <p:txBody>
          <a:bodyPr>
            <a:normAutofit/>
          </a:bodyPr>
          <a:lstStyle/>
          <a:p>
            <a:r>
              <a:rPr lang="en-US"/>
              <a:t>NLP PROJECT</a:t>
            </a:r>
            <a:br>
              <a:rPr lang="en-US"/>
            </a:br>
            <a:r>
              <a:rPr lang="en-US"/>
              <a:t>TEXT ANALYSIS</a:t>
            </a:r>
          </a:p>
        </p:txBody>
      </p:sp>
      <p:sp>
        <p:nvSpPr>
          <p:cNvPr id="3" name="Subtitle 2"/>
          <p:cNvSpPr>
            <a:spLocks noGrp="1"/>
          </p:cNvSpPr>
          <p:nvPr>
            <p:ph type="subTitle" idx="1"/>
          </p:nvPr>
        </p:nvSpPr>
        <p:spPr>
          <a:xfrm>
            <a:off x="1100050" y="4645152"/>
            <a:ext cx="5534009" cy="1143000"/>
          </a:xfrm>
        </p:spPr>
        <p:txBody>
          <a:bodyPr vert="horz" lIns="91440" tIns="45720" rIns="91440" bIns="45720" rtlCol="0" anchor="t">
            <a:normAutofit/>
          </a:bodyPr>
          <a:lstStyle/>
          <a:p>
            <a:pPr>
              <a:lnSpc>
                <a:spcPct val="90000"/>
              </a:lnSpc>
            </a:pPr>
            <a:r>
              <a:rPr lang="en-US" sz="1600" b="1" dirty="0"/>
              <a:t>By: Mridul Singh</a:t>
            </a:r>
            <a:endParaRPr lang="en-US" sz="1600" b="1">
              <a:cs typeface="Calibri"/>
            </a:endParaRPr>
          </a:p>
          <a:p>
            <a:pPr>
              <a:lnSpc>
                <a:spcPct val="90000"/>
              </a:lnSpc>
            </a:pPr>
            <a:r>
              <a:rPr lang="en-US" sz="1600" b="1" dirty="0"/>
              <a:t>Sap id: 500094181</a:t>
            </a:r>
            <a:endParaRPr lang="en-US" sz="1600" b="1">
              <a:ea typeface="Microsoft YaHei Light"/>
              <a:cs typeface="Calibri"/>
            </a:endParaRPr>
          </a:p>
          <a:p>
            <a:pPr>
              <a:lnSpc>
                <a:spcPct val="90000"/>
              </a:lnSpc>
            </a:pPr>
            <a:r>
              <a:rPr lang="en-US" sz="1600" b="1" dirty="0"/>
              <a:t>Batch: DevOps B1 H</a:t>
            </a:r>
            <a:endParaRPr lang="en-US" sz="1600" b="1" dirty="0">
              <a:ea typeface="Microsoft YaHei Light"/>
              <a:cs typeface="Calibri"/>
            </a:endParaRPr>
          </a:p>
        </p:txBody>
      </p:sp>
      <p:cxnSp>
        <p:nvCxnSpPr>
          <p:cNvPr id="83" name="Straight Connector 82">
            <a:extLst>
              <a:ext uri="{FF2B5EF4-FFF2-40B4-BE49-F238E27FC236}">
                <a16:creationId xmlns:a16="http://schemas.microsoft.com/office/drawing/2014/main" id="{7ABFD994-C2DC-4E7D-9411-C7FF7813E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7660"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magnifying glass over a black background&#10;&#10;Description automatically generated">
            <a:extLst>
              <a:ext uri="{FF2B5EF4-FFF2-40B4-BE49-F238E27FC236}">
                <a16:creationId xmlns:a16="http://schemas.microsoft.com/office/drawing/2014/main" id="{25FAE9F0-5D07-509C-1FF0-4449E5E69333}"/>
              </a:ext>
            </a:extLst>
          </p:cNvPr>
          <p:cNvPicPr>
            <a:picLocks noChangeAspect="1"/>
          </p:cNvPicPr>
          <p:nvPr/>
        </p:nvPicPr>
        <p:blipFill>
          <a:blip r:embed="rId2"/>
          <a:stretch>
            <a:fillRect/>
          </a:stretch>
        </p:blipFill>
        <p:spPr>
          <a:xfrm>
            <a:off x="7545677" y="1613294"/>
            <a:ext cx="3841219" cy="3101785"/>
          </a:xfrm>
          <a:prstGeom prst="rect">
            <a:avLst/>
          </a:prstGeom>
        </p:spPr>
      </p:pic>
      <p:sp>
        <p:nvSpPr>
          <p:cNvPr id="84" name="Rectangle 83">
            <a:extLst>
              <a:ext uri="{FF2B5EF4-FFF2-40B4-BE49-F238E27FC236}">
                <a16:creationId xmlns:a16="http://schemas.microsoft.com/office/drawing/2014/main" id="{596FA172-921E-4C46-94E3-3FC0695A7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5F326-2661-6AEB-BB1C-92DD4796224E}"/>
              </a:ext>
            </a:extLst>
          </p:cNvPr>
          <p:cNvSpPr>
            <a:spLocks noGrp="1"/>
          </p:cNvSpPr>
          <p:nvPr>
            <p:ph type="title"/>
          </p:nvPr>
        </p:nvSpPr>
        <p:spPr>
          <a:xfrm>
            <a:off x="6411685" y="634946"/>
            <a:ext cx="5127171" cy="1450757"/>
          </a:xfrm>
        </p:spPr>
        <p:txBody>
          <a:bodyPr>
            <a:normAutofit/>
          </a:bodyPr>
          <a:lstStyle/>
          <a:p>
            <a:r>
              <a:rPr lang="en-US" b="1">
                <a:latin typeface="Corbel"/>
              </a:rPr>
              <a:t>INTRODUCTION</a:t>
            </a:r>
            <a:endParaRPr lang="en-US" dirty="0"/>
          </a:p>
        </p:txBody>
      </p:sp>
      <p:pic>
        <p:nvPicPr>
          <p:cNvPr id="4" name="Picture 3" descr="How to Set up Your Text Analysis in Displayr - Displayr">
            <a:extLst>
              <a:ext uri="{FF2B5EF4-FFF2-40B4-BE49-F238E27FC236}">
                <a16:creationId xmlns:a16="http://schemas.microsoft.com/office/drawing/2014/main" id="{A45CB8B3-AFA6-3AF0-CCE9-494143E370FA}"/>
              </a:ext>
            </a:extLst>
          </p:cNvPr>
          <p:cNvPicPr>
            <a:picLocks noChangeAspect="1"/>
          </p:cNvPicPr>
          <p:nvPr/>
        </p:nvPicPr>
        <p:blipFill>
          <a:blip r:embed="rId2"/>
          <a:stretch>
            <a:fillRect/>
          </a:stretch>
        </p:blipFill>
        <p:spPr>
          <a:xfrm>
            <a:off x="643192" y="1696010"/>
            <a:ext cx="5115347" cy="3145938"/>
          </a:xfrm>
          <a:prstGeom prst="rect">
            <a:avLst/>
          </a:prstGeom>
        </p:spPr>
      </p:pic>
      <p:cxnSp>
        <p:nvCxnSpPr>
          <p:cNvPr id="11" name="Straight Connector 10">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BD6F80-ACFC-965B-5841-4612D695B108}"/>
              </a:ext>
            </a:extLst>
          </p:cNvPr>
          <p:cNvSpPr>
            <a:spLocks noGrp="1"/>
          </p:cNvSpPr>
          <p:nvPr>
            <p:ph idx="1"/>
          </p:nvPr>
        </p:nvSpPr>
        <p:spPr>
          <a:xfrm>
            <a:off x="6411684" y="2407436"/>
            <a:ext cx="5127172" cy="3461658"/>
          </a:xfrm>
        </p:spPr>
        <p:txBody>
          <a:bodyPr vert="horz" lIns="0" tIns="45720" rIns="0" bIns="45720" rtlCol="0" anchor="t">
            <a:normAutofit/>
          </a:bodyPr>
          <a:lstStyle/>
          <a:p>
            <a:r>
              <a:rPr lang="en-US" dirty="0">
                <a:latin typeface="Times New Roman"/>
                <a:cs typeface="Times New Roman"/>
              </a:rPr>
              <a:t>The objective of this project is to extract textual data articles from the given URL and perform text analysis to compute positive score, negative score, avg sentence length, fog index, avg no. of word per sentence, word count, syllable per word, complex word count and avg word count.</a:t>
            </a:r>
            <a:endParaRPr lang="en-US">
              <a:latin typeface="Times New Roman"/>
              <a:cs typeface="Calibri" panose="020F0502020204030204"/>
            </a:endParaRPr>
          </a:p>
          <a:p>
            <a:r>
              <a:rPr lang="en-US" dirty="0">
                <a:latin typeface="Times New Roman"/>
                <a:cs typeface="Times New Roman"/>
              </a:rPr>
              <a:t>Input is given in form of .xlsx file which contain URL_ID and URL. And output is given in .csv file after performing text analysis.</a:t>
            </a:r>
            <a:endParaRPr lang="en-US">
              <a:latin typeface="Times New Roman"/>
              <a:cs typeface="Times New Roman"/>
            </a:endParaRPr>
          </a:p>
          <a:p>
            <a:endParaRPr lang="en-US" dirty="0">
              <a:cs typeface="Calibri"/>
            </a:endParaRPr>
          </a:p>
        </p:txBody>
      </p:sp>
      <p:sp>
        <p:nvSpPr>
          <p:cNvPr id="13" name="Rectangle 12">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443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61006D8-347F-BC3B-0A30-FD4E35E5BD75}"/>
              </a:ext>
            </a:extLst>
          </p:cNvPr>
          <p:cNvSpPr>
            <a:spLocks noGrp="1"/>
          </p:cNvSpPr>
          <p:nvPr>
            <p:ph type="title"/>
          </p:nvPr>
        </p:nvSpPr>
        <p:spPr>
          <a:xfrm>
            <a:off x="1097280" y="286603"/>
            <a:ext cx="10058400" cy="1450757"/>
          </a:xfrm>
        </p:spPr>
        <p:txBody>
          <a:bodyPr anchor="ctr">
            <a:normAutofit/>
          </a:bodyPr>
          <a:lstStyle/>
          <a:p>
            <a:r>
              <a:rPr lang="en-US" b="1" dirty="0">
                <a:solidFill>
                  <a:srgbClr val="FFFFFF"/>
                </a:solidFill>
                <a:cs typeface="Calibri Light"/>
              </a:rPr>
              <a:t>PYTHON LIBRARIES USED</a:t>
            </a:r>
            <a:endParaRPr lang="en-US" dirty="0">
              <a:solidFill>
                <a:srgbClr val="FFFFFF"/>
              </a:solidFill>
              <a:cs typeface="Calibri Light"/>
            </a:endParaRPr>
          </a:p>
        </p:txBody>
      </p:sp>
      <p:sp>
        <p:nvSpPr>
          <p:cNvPr id="3" name="Content Placeholder 2">
            <a:extLst>
              <a:ext uri="{FF2B5EF4-FFF2-40B4-BE49-F238E27FC236}">
                <a16:creationId xmlns:a16="http://schemas.microsoft.com/office/drawing/2014/main" id="{44289DFD-80E7-4AB2-72E8-6C800077349A}"/>
              </a:ext>
            </a:extLst>
          </p:cNvPr>
          <p:cNvSpPr>
            <a:spLocks noGrp="1"/>
          </p:cNvSpPr>
          <p:nvPr>
            <p:ph idx="1"/>
          </p:nvPr>
        </p:nvSpPr>
        <p:spPr>
          <a:xfrm>
            <a:off x="986529" y="2487955"/>
            <a:ext cx="10168834" cy="3381033"/>
          </a:xfrm>
        </p:spPr>
        <p:txBody>
          <a:bodyPr vert="horz" lIns="0" tIns="45720" rIns="0" bIns="45720" rtlCol="0">
            <a:normAutofit/>
          </a:bodyPr>
          <a:lstStyle/>
          <a:p>
            <a:pPr>
              <a:lnSpc>
                <a:spcPct val="90000"/>
              </a:lnSpc>
            </a:pPr>
            <a:r>
              <a:rPr lang="en-US" sz="1700" b="1">
                <a:latin typeface="Times New Roman"/>
                <a:ea typeface="+mn-lt"/>
                <a:cs typeface="+mn-lt"/>
              </a:rPr>
              <a:t>NLTK </a:t>
            </a:r>
            <a:r>
              <a:rPr lang="en-US" sz="1700">
                <a:latin typeface="Times New Roman"/>
                <a:ea typeface="+mn-lt"/>
                <a:cs typeface="+mn-lt"/>
              </a:rPr>
              <a:t>is an open-source library that provides tools for tasks such as classification, stemming, tagging, parsing, semantic reasoning, and tokenization.</a:t>
            </a:r>
          </a:p>
          <a:p>
            <a:pPr>
              <a:lnSpc>
                <a:spcPct val="90000"/>
              </a:lnSpc>
            </a:pPr>
            <a:r>
              <a:rPr lang="en-US" sz="1700" b="1">
                <a:latin typeface="Times New Roman"/>
                <a:cs typeface="Calibri"/>
              </a:rPr>
              <a:t>Pandas</a:t>
            </a:r>
            <a:r>
              <a:rPr lang="en-US" sz="1700" b="1">
                <a:latin typeface="Times New Roman"/>
                <a:ea typeface="+mn-lt"/>
                <a:cs typeface="+mn-lt"/>
              </a:rPr>
              <a:t> </a:t>
            </a:r>
            <a:r>
              <a:rPr lang="en-US" sz="1700">
                <a:latin typeface="Times New Roman"/>
                <a:ea typeface="+mn-lt"/>
                <a:cs typeface="+mn-lt"/>
              </a:rPr>
              <a:t>is an open-source Python library that provides high-performance, easy-to-use data structures and data analysis tools for working with structured data.</a:t>
            </a:r>
          </a:p>
          <a:p>
            <a:pPr>
              <a:lnSpc>
                <a:spcPct val="90000"/>
              </a:lnSpc>
            </a:pPr>
            <a:r>
              <a:rPr lang="en-US" sz="1700" b="1">
                <a:latin typeface="Times New Roman"/>
                <a:cs typeface="Calibri"/>
              </a:rPr>
              <a:t>Beautiful Soup</a:t>
            </a:r>
            <a:r>
              <a:rPr lang="en-US" sz="1700">
                <a:latin typeface="Times New Roman"/>
                <a:cs typeface="Calibri"/>
              </a:rPr>
              <a:t> library is used for</a:t>
            </a:r>
            <a:r>
              <a:rPr lang="en-US" sz="1700">
                <a:latin typeface="Times New Roman"/>
                <a:ea typeface="+mn-lt"/>
                <a:cs typeface="+mn-lt"/>
              </a:rPr>
              <a:t> parsing HTML and XML websites or documents. It is mainly used for web scrapping.</a:t>
            </a:r>
          </a:p>
          <a:p>
            <a:pPr>
              <a:lnSpc>
                <a:spcPct val="90000"/>
              </a:lnSpc>
            </a:pPr>
            <a:r>
              <a:rPr lang="en-US" sz="1700" b="1" err="1">
                <a:latin typeface="Times New Roman"/>
                <a:ea typeface="+mn-lt"/>
                <a:cs typeface="+mn-lt"/>
              </a:rPr>
              <a:t>Pyphen</a:t>
            </a:r>
            <a:r>
              <a:rPr lang="en-US" sz="1700" b="1">
                <a:latin typeface="Times New Roman"/>
                <a:ea typeface="+mn-lt"/>
                <a:cs typeface="+mn-lt"/>
              </a:rPr>
              <a:t> </a:t>
            </a:r>
            <a:r>
              <a:rPr lang="en-US" sz="1700">
                <a:latin typeface="Times New Roman"/>
                <a:ea typeface="+mn-lt"/>
                <a:cs typeface="+mn-lt"/>
              </a:rPr>
              <a:t>is a Python library that is used for hyphenating text. It is a pure Python module that does not require any external dependencies.</a:t>
            </a:r>
          </a:p>
          <a:p>
            <a:pPr>
              <a:lnSpc>
                <a:spcPct val="90000"/>
              </a:lnSpc>
            </a:pPr>
            <a:r>
              <a:rPr lang="en-US" sz="1700" b="1">
                <a:latin typeface="Times New Roman"/>
                <a:ea typeface="+mn-lt"/>
                <a:cs typeface="+mn-lt"/>
              </a:rPr>
              <a:t>Requests </a:t>
            </a:r>
            <a:r>
              <a:rPr lang="en-US" sz="1700">
                <a:latin typeface="Times New Roman"/>
                <a:ea typeface="+mn-lt"/>
                <a:cs typeface="+mn-lt"/>
              </a:rPr>
              <a:t>module allows you to send HTTP requests using Python. The HTTP request returns a Response Object with all the response data (content, encoding, status, </a:t>
            </a:r>
            <a:r>
              <a:rPr lang="en-US" sz="1700" err="1">
                <a:latin typeface="Times New Roman"/>
                <a:ea typeface="+mn-lt"/>
                <a:cs typeface="+mn-lt"/>
              </a:rPr>
              <a:t>etc</a:t>
            </a:r>
            <a:r>
              <a:rPr lang="en-US" sz="1700">
                <a:latin typeface="Times New Roman"/>
                <a:ea typeface="+mn-lt"/>
                <a:cs typeface="+mn-lt"/>
              </a:rPr>
              <a:t>).</a:t>
            </a:r>
          </a:p>
          <a:p>
            <a:pPr>
              <a:lnSpc>
                <a:spcPct val="90000"/>
              </a:lnSpc>
            </a:pPr>
            <a:endParaRPr lang="en-US" sz="1700">
              <a:ea typeface="+mn-lt"/>
              <a:cs typeface="+mn-lt"/>
            </a:endParaRP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097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DAD798-FCA7-6280-9B81-763D0141B0F5}"/>
              </a:ext>
            </a:extLst>
          </p:cNvPr>
          <p:cNvSpPr>
            <a:spLocks noGrp="1"/>
          </p:cNvSpPr>
          <p:nvPr>
            <p:ph idx="1"/>
          </p:nvPr>
        </p:nvSpPr>
        <p:spPr>
          <a:xfrm>
            <a:off x="4220221" y="323524"/>
            <a:ext cx="7399285" cy="5755363"/>
          </a:xfrm>
        </p:spPr>
        <p:txBody>
          <a:bodyPr vert="horz" lIns="0" tIns="45720" rIns="0" bIns="45720" rtlCol="0" anchor="ctr">
            <a:normAutofit/>
          </a:bodyPr>
          <a:lstStyle/>
          <a:p>
            <a:pPr>
              <a:lnSpc>
                <a:spcPct val="90000"/>
              </a:lnSpc>
            </a:pPr>
            <a:r>
              <a:rPr lang="en-US" sz="1700" b="1" dirty="0">
                <a:latin typeface="Times New Roman"/>
                <a:cs typeface="Times New Roman"/>
              </a:rPr>
              <a:t>Positive Score</a:t>
            </a:r>
            <a:r>
              <a:rPr lang="en-US" sz="1700" dirty="0">
                <a:latin typeface="Times New Roman"/>
                <a:cs typeface="Times New Roman"/>
              </a:rPr>
              <a:t>: This score is calculated by assigning the value of +1 for each word if found in the Positive Dictionary and then adding up all the values.</a:t>
            </a:r>
            <a:endParaRPr lang="en-US" sz="1700">
              <a:latin typeface="Times New Roman"/>
              <a:cs typeface="Calibri" panose="020F0502020204030204"/>
            </a:endParaRPr>
          </a:p>
          <a:p>
            <a:pPr>
              <a:lnSpc>
                <a:spcPct val="90000"/>
              </a:lnSpc>
            </a:pPr>
            <a:r>
              <a:rPr lang="en-US" sz="1700" b="1" dirty="0">
                <a:latin typeface="Times New Roman"/>
                <a:cs typeface="Times New Roman"/>
              </a:rPr>
              <a:t>Negative Score</a:t>
            </a:r>
            <a:r>
              <a:rPr lang="en-US" sz="1700" dirty="0">
                <a:latin typeface="Times New Roman"/>
                <a:cs typeface="Times New Roman"/>
              </a:rPr>
              <a:t>: This score is calculated by assigning the value of -1 for each word if found in the Negative Dictionary and then adding up all the values. We multiply the score with -1 so that the score is a positive number.</a:t>
            </a:r>
            <a:endParaRPr lang="en-US" sz="1700">
              <a:latin typeface="Times New Roman"/>
              <a:cs typeface="Calibri"/>
            </a:endParaRPr>
          </a:p>
          <a:p>
            <a:pPr>
              <a:lnSpc>
                <a:spcPct val="90000"/>
              </a:lnSpc>
            </a:pPr>
            <a:r>
              <a:rPr lang="en-US" sz="1700" b="1" dirty="0">
                <a:latin typeface="Times New Roman"/>
                <a:cs typeface="Times New Roman"/>
              </a:rPr>
              <a:t>Average Sentence Length</a:t>
            </a:r>
            <a:r>
              <a:rPr lang="en-US" sz="1700" dirty="0">
                <a:latin typeface="Times New Roman"/>
                <a:cs typeface="Times New Roman"/>
              </a:rPr>
              <a:t> = the number of words / the number of sentences</a:t>
            </a:r>
            <a:endParaRPr lang="en-US" sz="1700">
              <a:latin typeface="Times New Roman"/>
              <a:cs typeface="Calibri"/>
            </a:endParaRPr>
          </a:p>
          <a:p>
            <a:pPr marL="0" indent="0">
              <a:lnSpc>
                <a:spcPct val="90000"/>
              </a:lnSpc>
              <a:buNone/>
            </a:pPr>
            <a:r>
              <a:rPr lang="en-US" sz="1700" b="1" dirty="0">
                <a:latin typeface="Times New Roman"/>
                <a:cs typeface="Times New Roman"/>
              </a:rPr>
              <a:t> Complex words </a:t>
            </a:r>
            <a:r>
              <a:rPr lang="en-US" sz="1700" dirty="0">
                <a:latin typeface="Times New Roman"/>
                <a:cs typeface="Times New Roman"/>
              </a:rPr>
              <a:t>are words in the text that contain more than two syllables (</a:t>
            </a:r>
            <a:r>
              <a:rPr lang="en-US" sz="1700" dirty="0">
                <a:solidFill>
                  <a:schemeClr val="tx1"/>
                </a:solidFill>
                <a:latin typeface="Times New Roman"/>
                <a:cs typeface="Times New Roman"/>
              </a:rPr>
              <a:t>is a part of a word that contains a single vowel sound and that is pronounced as a unit</a:t>
            </a:r>
            <a:r>
              <a:rPr lang="en-US" sz="1700" dirty="0">
                <a:latin typeface="Times New Roman"/>
                <a:cs typeface="Times New Roman"/>
              </a:rPr>
              <a:t>).</a:t>
            </a:r>
          </a:p>
          <a:p>
            <a:pPr>
              <a:lnSpc>
                <a:spcPct val="90000"/>
              </a:lnSpc>
            </a:pPr>
            <a:r>
              <a:rPr lang="en-US" sz="1700" b="1" dirty="0">
                <a:latin typeface="Times New Roman"/>
                <a:cs typeface="Times New Roman"/>
              </a:rPr>
              <a:t>Percentage of Complex words</a:t>
            </a:r>
            <a:r>
              <a:rPr lang="en-US" sz="1700" dirty="0">
                <a:latin typeface="Times New Roman"/>
                <a:cs typeface="Times New Roman"/>
              </a:rPr>
              <a:t> = the number of complex words / the number of words </a:t>
            </a:r>
            <a:endParaRPr lang="en-US" sz="1700">
              <a:latin typeface="Times New Roman"/>
              <a:cs typeface="Calibri"/>
            </a:endParaRPr>
          </a:p>
          <a:p>
            <a:pPr>
              <a:lnSpc>
                <a:spcPct val="90000"/>
              </a:lnSpc>
            </a:pPr>
            <a:r>
              <a:rPr lang="en-US" sz="1700" dirty="0">
                <a:solidFill>
                  <a:schemeClr val="tx1"/>
                </a:solidFill>
                <a:latin typeface="Times New Roman"/>
                <a:cs typeface="Times New Roman"/>
              </a:rPr>
              <a:t>Analysis of Readability is calculated using the Gunning Fox index formula</a:t>
            </a:r>
          </a:p>
          <a:p>
            <a:pPr>
              <a:lnSpc>
                <a:spcPct val="90000"/>
              </a:lnSpc>
            </a:pPr>
            <a:r>
              <a:rPr lang="en-US" sz="1700" b="1" dirty="0">
                <a:latin typeface="Times New Roman"/>
                <a:cs typeface="Times New Roman"/>
              </a:rPr>
              <a:t>Fog Index</a:t>
            </a:r>
            <a:r>
              <a:rPr lang="en-US" sz="1700" dirty="0">
                <a:latin typeface="Times New Roman"/>
                <a:cs typeface="Times New Roman"/>
              </a:rPr>
              <a:t> = 0.4 * (Average Sentence Length + Percentage of Complex words)</a:t>
            </a:r>
          </a:p>
          <a:p>
            <a:pPr>
              <a:lnSpc>
                <a:spcPct val="90000"/>
              </a:lnSpc>
            </a:pPr>
            <a:r>
              <a:rPr lang="en-US" sz="1700" dirty="0">
                <a:latin typeface="Times New Roman"/>
                <a:cs typeface="Times New Roman"/>
              </a:rPr>
              <a:t>Fog index describes the readability of the document.</a:t>
            </a: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4B47B464-4675-2C64-659A-7238345CA730}"/>
              </a:ext>
            </a:extLst>
          </p:cNvPr>
          <p:cNvSpPr txBox="1"/>
          <p:nvPr/>
        </p:nvSpPr>
        <p:spPr>
          <a:xfrm>
            <a:off x="458217" y="2533791"/>
            <a:ext cx="340429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a:cs typeface="Calibri"/>
              </a:rPr>
              <a:t>Parameters for Text Analysis</a:t>
            </a:r>
          </a:p>
        </p:txBody>
      </p:sp>
    </p:spTree>
    <p:extLst>
      <p:ext uri="{BB962C8B-B14F-4D97-AF65-F5344CB8AC3E}">
        <p14:creationId xmlns:p14="http://schemas.microsoft.com/office/powerpoint/2010/main" val="106781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178C06-5515-1CF6-7A09-F95CE13B08E3}"/>
              </a:ext>
            </a:extLst>
          </p:cNvPr>
          <p:cNvSpPr>
            <a:spLocks noGrp="1"/>
          </p:cNvSpPr>
          <p:nvPr>
            <p:ph type="title"/>
          </p:nvPr>
        </p:nvSpPr>
        <p:spPr>
          <a:xfrm>
            <a:off x="492369" y="605896"/>
            <a:ext cx="3642309" cy="5646208"/>
          </a:xfrm>
        </p:spPr>
        <p:txBody>
          <a:bodyPr anchor="ctr">
            <a:normAutofit/>
          </a:bodyPr>
          <a:lstStyle/>
          <a:p>
            <a:r>
              <a:rPr lang="en-US" sz="4400" b="1">
                <a:solidFill>
                  <a:srgbClr val="FFFFFF"/>
                </a:solidFill>
                <a:latin typeface="Calibri"/>
                <a:cs typeface="Calibri"/>
              </a:rPr>
              <a:t>Parameters for Text Analysis</a:t>
            </a:r>
            <a:endParaRPr lang="en-US" sz="4400">
              <a:solidFill>
                <a:srgbClr val="FFFFFF"/>
              </a:solidFill>
              <a:latin typeface="Calibri"/>
              <a:cs typeface="Calibri"/>
            </a:endParaRPr>
          </a:p>
        </p:txBody>
      </p:sp>
      <p:sp>
        <p:nvSpPr>
          <p:cNvPr id="3" name="Content Placeholder 2">
            <a:extLst>
              <a:ext uri="{FF2B5EF4-FFF2-40B4-BE49-F238E27FC236}">
                <a16:creationId xmlns:a16="http://schemas.microsoft.com/office/drawing/2014/main" id="{8142CC54-9351-FFF5-8D90-A52BF4C05D1A}"/>
              </a:ext>
            </a:extLst>
          </p:cNvPr>
          <p:cNvSpPr>
            <a:spLocks noGrp="1"/>
          </p:cNvSpPr>
          <p:nvPr>
            <p:ph idx="1"/>
          </p:nvPr>
        </p:nvSpPr>
        <p:spPr>
          <a:xfrm>
            <a:off x="5353436" y="1091809"/>
            <a:ext cx="5923721" cy="3835078"/>
          </a:xfrm>
        </p:spPr>
        <p:txBody>
          <a:bodyPr vert="horz" lIns="0" tIns="45720" rIns="0" bIns="45720" rtlCol="0" anchor="ctr">
            <a:normAutofit/>
          </a:bodyPr>
          <a:lstStyle/>
          <a:p>
            <a:r>
              <a:rPr lang="en-US" sz="1800" b="1" dirty="0">
                <a:latin typeface="Times New Roman"/>
                <a:cs typeface="Times New Roman"/>
              </a:rPr>
              <a:t>Average Number of Words Per Sentence = </a:t>
            </a:r>
            <a:r>
              <a:rPr lang="en-US" sz="1800" dirty="0">
                <a:latin typeface="Times New Roman"/>
                <a:cs typeface="Times New Roman"/>
              </a:rPr>
              <a:t>the total number of words / the total number of sentences. </a:t>
            </a:r>
          </a:p>
          <a:p>
            <a:r>
              <a:rPr lang="en-US" sz="1800" b="1" dirty="0">
                <a:latin typeface="Times New Roman"/>
                <a:cs typeface="Times New Roman"/>
              </a:rPr>
              <a:t>Syllable Count Per Word</a:t>
            </a:r>
            <a:r>
              <a:rPr lang="en-US" sz="1800" dirty="0">
                <a:latin typeface="Times New Roman"/>
                <a:cs typeface="Times New Roman"/>
              </a:rPr>
              <a:t>: A syllable is a part of a word that contains a single vowel sound and that is pronounced as a unit. So, for example, exclamation has 4 syllables which are ex, </a:t>
            </a:r>
            <a:r>
              <a:rPr lang="en-US" sz="1800" dirty="0" err="1">
                <a:latin typeface="Times New Roman"/>
                <a:cs typeface="Times New Roman"/>
              </a:rPr>
              <a:t>cla</a:t>
            </a:r>
            <a:r>
              <a:rPr lang="en-US" sz="1800" dirty="0">
                <a:latin typeface="Times New Roman"/>
                <a:cs typeface="Times New Roman"/>
              </a:rPr>
              <a:t>, ma, </a:t>
            </a:r>
            <a:r>
              <a:rPr lang="en-US" sz="1800" dirty="0" err="1">
                <a:latin typeface="Times New Roman"/>
                <a:cs typeface="Times New Roman"/>
              </a:rPr>
              <a:t>tion</a:t>
            </a:r>
            <a:r>
              <a:rPr lang="en-US" sz="1800" dirty="0">
                <a:latin typeface="Times New Roman"/>
                <a:cs typeface="Times New Roman"/>
              </a:rPr>
              <a:t>. And another example "book" has only one syllable. It is calculated with the help of </a:t>
            </a:r>
            <a:r>
              <a:rPr lang="en-US" sz="1800" dirty="0" err="1">
                <a:latin typeface="Times New Roman"/>
                <a:cs typeface="Times New Roman"/>
              </a:rPr>
              <a:t>NLTk</a:t>
            </a:r>
            <a:r>
              <a:rPr lang="en-US" sz="1800" dirty="0">
                <a:latin typeface="Times New Roman"/>
                <a:cs typeface="Times New Roman"/>
              </a:rPr>
              <a:t> and </a:t>
            </a:r>
            <a:r>
              <a:rPr lang="en-US" sz="1800" dirty="0" err="1">
                <a:latin typeface="Times New Roman"/>
                <a:cs typeface="Times New Roman"/>
              </a:rPr>
              <a:t>pyphen</a:t>
            </a:r>
            <a:r>
              <a:rPr lang="en-US" sz="1800" dirty="0">
                <a:latin typeface="Times New Roman"/>
                <a:cs typeface="Times New Roman"/>
              </a:rPr>
              <a:t> library.</a:t>
            </a:r>
          </a:p>
          <a:p>
            <a:r>
              <a:rPr lang="en-US" sz="1800" b="1" dirty="0">
                <a:latin typeface="Times New Roman"/>
                <a:cs typeface="Times New Roman"/>
              </a:rPr>
              <a:t>Average Word Length</a:t>
            </a:r>
            <a:r>
              <a:rPr lang="en-US" sz="1800" dirty="0">
                <a:latin typeface="Times New Roman"/>
                <a:cs typeface="Times New Roman"/>
              </a:rPr>
              <a:t> = Sum of the total number of characters in each word/Total number of words</a:t>
            </a:r>
          </a:p>
          <a:p>
            <a:endParaRPr lang="en-US" sz="2400">
              <a:latin typeface="Calibri" panose="020F0502020204030204"/>
              <a:cs typeface="Calibri"/>
            </a:endParaRPr>
          </a:p>
        </p:txBody>
      </p:sp>
    </p:spTree>
    <p:extLst>
      <p:ext uri="{BB962C8B-B14F-4D97-AF65-F5344CB8AC3E}">
        <p14:creationId xmlns:p14="http://schemas.microsoft.com/office/powerpoint/2010/main" val="196398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CCFC7-089C-6275-3EDC-4D969BEAC453}"/>
              </a:ext>
            </a:extLst>
          </p:cNvPr>
          <p:cNvSpPr>
            <a:spLocks noGrp="1"/>
          </p:cNvSpPr>
          <p:nvPr>
            <p:ph type="title"/>
          </p:nvPr>
        </p:nvSpPr>
        <p:spPr>
          <a:xfrm>
            <a:off x="643468" y="643467"/>
            <a:ext cx="3073550" cy="5126203"/>
          </a:xfrm>
        </p:spPr>
        <p:txBody>
          <a:bodyPr anchor="ctr">
            <a:normAutofit/>
          </a:bodyPr>
          <a:lstStyle/>
          <a:p>
            <a:pPr algn="r"/>
            <a:r>
              <a:rPr lang="en-US" b="1" dirty="0">
                <a:cs typeface="Calibri Light"/>
              </a:rPr>
              <a:t>Conclusion</a:t>
            </a:r>
            <a:endParaRPr lang="en-US" b="1"/>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2"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C648A0-C8AE-E989-4E40-DE97D3E439A7}"/>
              </a:ext>
            </a:extLst>
          </p:cNvPr>
          <p:cNvSpPr>
            <a:spLocks noGrp="1"/>
          </p:cNvSpPr>
          <p:nvPr>
            <p:ph idx="1"/>
          </p:nvPr>
        </p:nvSpPr>
        <p:spPr>
          <a:xfrm>
            <a:off x="4363786" y="621697"/>
            <a:ext cx="6791894" cy="5147973"/>
          </a:xfrm>
        </p:spPr>
        <p:txBody>
          <a:bodyPr vert="horz" lIns="0" tIns="45720" rIns="0" bIns="45720" rtlCol="0" anchor="ctr">
            <a:normAutofit/>
          </a:bodyPr>
          <a:lstStyle/>
          <a:p>
            <a:r>
              <a:rPr lang="en-US">
                <a:latin typeface="Times New Roman"/>
                <a:ea typeface="+mn-lt"/>
                <a:cs typeface="+mn-lt"/>
              </a:rPr>
              <a:t>This project demonstrates the efficacy of natural language processing (NLP) techniques coupled with the versatility of Pandas for text analysis. We effectively calculated various metrics such as sentiment scores, readability indices, and text statistics. Through this process, we gained valuable insights into the underlying patterns and characteristics of the text data. These insights are crucial for making informed decisions in a wide range of applications, from sentiment analysis in customer feedback to readability assessment in educational materials. This project underscores the importance of harnessing advanced tools for extracting actionable insights from textual data.</a:t>
            </a:r>
            <a:endParaRPr lang="en-US">
              <a:latin typeface="Times New Roman"/>
              <a:cs typeface="Calibri" panose="020F0502020204030204"/>
            </a:endParaRPr>
          </a:p>
        </p:txBody>
      </p:sp>
      <p:sp>
        <p:nvSpPr>
          <p:cNvPr id="12" name="Rectangle 11">
            <a:extLst>
              <a:ext uri="{FF2B5EF4-FFF2-40B4-BE49-F238E27FC236}">
                <a16:creationId xmlns:a16="http://schemas.microsoft.com/office/drawing/2014/main" id="{14552793-7DFF-4EC7-AC69-D34A75D0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201681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TotalTime>5</TotalTime>
  <Words>634</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Microsoft YaHei Light</vt:lpstr>
      <vt:lpstr>Calibri</vt:lpstr>
      <vt:lpstr>Calibri Light</vt:lpstr>
      <vt:lpstr>Corbel</vt:lpstr>
      <vt:lpstr>Times New Roman</vt:lpstr>
      <vt:lpstr>RetrospectVTI</vt:lpstr>
      <vt:lpstr>NLP PROJECT TEXT ANALYSIS</vt:lpstr>
      <vt:lpstr>INTRODUCTION</vt:lpstr>
      <vt:lpstr>PYTHON LIBRARIES USED</vt:lpstr>
      <vt:lpstr>PowerPoint Presentation</vt:lpstr>
      <vt:lpstr>Parameters for Text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Mridul Singh</cp:lastModifiedBy>
  <cp:revision>296</cp:revision>
  <dcterms:created xsi:type="dcterms:W3CDTF">2024-04-15T14:59:48Z</dcterms:created>
  <dcterms:modified xsi:type="dcterms:W3CDTF">2024-04-15T18:04:53Z</dcterms:modified>
</cp:coreProperties>
</file>