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Lato Black"/>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atoBlack-boldItalic.fntdata"/><Relationship Id="rId27" Type="http://schemas.openxmlformats.org/officeDocument/2006/relationships/font" Target="fonts/Lato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b77a30ab1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77a30ab1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b77a30ab1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b77a30ab1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77a30ab1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77a30ab1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b77a30ab1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77a30ab1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b77a30a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b77a30a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b77a30ab1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b77a30ab1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b77a30ab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77a30ab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b77a30ab1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b77a30ab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b77a30ab1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77a30ab1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b77a30ab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b77a30ab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b77a30ab1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b77a30ab1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b77a30ab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77a30ab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3780800" y="1140247"/>
            <a:ext cx="1721580" cy="909000"/>
          </a:xfrm>
          <a:prstGeom prst="rect">
            <a:avLst/>
          </a:prstGeom>
          <a:noFill/>
          <a:ln>
            <a:noFill/>
          </a:ln>
        </p:spPr>
      </p:pic>
      <p:sp>
        <p:nvSpPr>
          <p:cNvPr id="60" name="Google Shape;60;p13"/>
          <p:cNvSpPr txBox="1"/>
          <p:nvPr/>
        </p:nvSpPr>
        <p:spPr>
          <a:xfrm>
            <a:off x="3284400" y="2478800"/>
            <a:ext cx="2714400" cy="153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Lato Black"/>
                <a:ea typeface="Lato Black"/>
                <a:cs typeface="Lato Black"/>
                <a:sym typeface="Lato Black"/>
              </a:rPr>
              <a:t>CSRF VULNERABILITY</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70275" y="205075"/>
            <a:ext cx="5518251" cy="2985026"/>
          </a:xfrm>
          <a:prstGeom prst="rect">
            <a:avLst/>
          </a:prstGeom>
          <a:noFill/>
          <a:ln>
            <a:noFill/>
          </a:ln>
        </p:spPr>
      </p:pic>
      <p:pic>
        <p:nvPicPr>
          <p:cNvPr id="121" name="Google Shape;121;p22"/>
          <p:cNvPicPr preferRelativeResize="0"/>
          <p:nvPr/>
        </p:nvPicPr>
        <p:blipFill>
          <a:blip r:embed="rId4">
            <a:alphaModFix/>
          </a:blip>
          <a:stretch>
            <a:fillRect/>
          </a:stretch>
        </p:blipFill>
        <p:spPr>
          <a:xfrm>
            <a:off x="3314050" y="2052400"/>
            <a:ext cx="5708149" cy="271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a:blip r:embed="rId3">
            <a:alphaModFix/>
          </a:blip>
          <a:stretch>
            <a:fillRect/>
          </a:stretch>
        </p:blipFill>
        <p:spPr>
          <a:xfrm>
            <a:off x="0" y="99000"/>
            <a:ext cx="6548826" cy="2622676"/>
          </a:xfrm>
          <a:prstGeom prst="rect">
            <a:avLst/>
          </a:prstGeom>
          <a:noFill/>
          <a:ln>
            <a:noFill/>
          </a:ln>
        </p:spPr>
      </p:pic>
      <p:pic>
        <p:nvPicPr>
          <p:cNvPr id="129" name="Google Shape;129;p23"/>
          <p:cNvPicPr preferRelativeResize="0"/>
          <p:nvPr/>
        </p:nvPicPr>
        <p:blipFill>
          <a:blip r:embed="rId4">
            <a:alphaModFix/>
          </a:blip>
          <a:stretch>
            <a:fillRect/>
          </a:stretch>
        </p:blipFill>
        <p:spPr>
          <a:xfrm>
            <a:off x="2768475" y="2109248"/>
            <a:ext cx="6249027" cy="2837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4"/>
          <p:cNvPicPr preferRelativeResize="0"/>
          <p:nvPr/>
        </p:nvPicPr>
        <p:blipFill>
          <a:blip r:embed="rId3">
            <a:alphaModFix/>
          </a:blip>
          <a:stretch>
            <a:fillRect/>
          </a:stretch>
        </p:blipFill>
        <p:spPr>
          <a:xfrm>
            <a:off x="1032489" y="748950"/>
            <a:ext cx="7079025" cy="3980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5"/>
          <p:cNvPicPr preferRelativeResize="0"/>
          <p:nvPr/>
        </p:nvPicPr>
        <p:blipFill>
          <a:blip r:embed="rId3">
            <a:alphaModFix/>
          </a:blip>
          <a:stretch>
            <a:fillRect/>
          </a:stretch>
        </p:blipFill>
        <p:spPr>
          <a:xfrm>
            <a:off x="1613575" y="1017450"/>
            <a:ext cx="6043125" cy="402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u="sng">
                <a:solidFill>
                  <a:srgbClr val="222222"/>
                </a:solidFill>
                <a:highlight>
                  <a:srgbClr val="FFFFFF"/>
                </a:highlight>
                <a:latin typeface="Arial"/>
                <a:ea typeface="Arial"/>
                <a:cs typeface="Arial"/>
                <a:sym typeface="Arial"/>
              </a:rPr>
              <a:t>Abdul Kalam Technical University </a:t>
            </a:r>
            <a:endParaRPr sz="4300" u="sng"/>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000000"/>
                </a:solidFill>
                <a:latin typeface="Playfair Display"/>
                <a:ea typeface="Playfair Display"/>
                <a:cs typeface="Playfair Display"/>
                <a:sym typeface="Playfair Display"/>
              </a:rPr>
              <a:t>INTERNSHIP 2020</a:t>
            </a:r>
            <a:endParaRPr b="1" sz="25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b="1" lang="en" sz="2500">
                <a:solidFill>
                  <a:srgbClr val="000000"/>
                </a:solidFill>
                <a:latin typeface="Playfair Display"/>
                <a:ea typeface="Playfair Display"/>
                <a:cs typeface="Playfair Display"/>
                <a:sym typeface="Playfair Display"/>
              </a:rPr>
              <a:t>NAME</a:t>
            </a:r>
            <a:r>
              <a:rPr b="1" lang="en" sz="3200">
                <a:solidFill>
                  <a:srgbClr val="000000"/>
                </a:solidFill>
                <a:latin typeface="Playfair Display"/>
                <a:ea typeface="Playfair Display"/>
                <a:cs typeface="Playfair Display"/>
                <a:sym typeface="Playfair Display"/>
              </a:rPr>
              <a:t>:- </a:t>
            </a:r>
            <a:r>
              <a:rPr lang="en" sz="2500">
                <a:solidFill>
                  <a:srgbClr val="000000"/>
                </a:solidFill>
                <a:latin typeface="Playfair Display"/>
                <a:ea typeface="Playfair Display"/>
                <a:cs typeface="Playfair Display"/>
                <a:sym typeface="Playfair Display"/>
              </a:rPr>
              <a:t>Mridul Singh</a:t>
            </a:r>
            <a:endParaRPr sz="25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b="1" lang="en" sz="2400">
                <a:solidFill>
                  <a:srgbClr val="000000"/>
                </a:solidFill>
                <a:latin typeface="Playfair Display"/>
                <a:ea typeface="Playfair Display"/>
                <a:cs typeface="Playfair Display"/>
                <a:sym typeface="Playfair Display"/>
              </a:rPr>
              <a:t>SUBMITTED TO</a:t>
            </a:r>
            <a:r>
              <a:rPr b="1" lang="en" sz="3200">
                <a:solidFill>
                  <a:srgbClr val="000000"/>
                </a:solidFill>
                <a:latin typeface="Playfair Display"/>
                <a:ea typeface="Playfair Display"/>
                <a:cs typeface="Playfair Display"/>
                <a:sym typeface="Playfair Display"/>
              </a:rPr>
              <a:t> :- </a:t>
            </a:r>
            <a:r>
              <a:rPr lang="en" sz="2500">
                <a:solidFill>
                  <a:srgbClr val="000000"/>
                </a:solidFill>
                <a:latin typeface="Playfair Display"/>
                <a:ea typeface="Playfair Display"/>
                <a:cs typeface="Playfair Display"/>
                <a:sym typeface="Playfair Display"/>
              </a:rPr>
              <a:t>DataRitz Technologies</a:t>
            </a:r>
            <a:endParaRPr sz="25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b="1" lang="en" sz="2200">
                <a:solidFill>
                  <a:srgbClr val="000000"/>
                </a:solidFill>
                <a:latin typeface="Playfair Display"/>
                <a:ea typeface="Playfair Display"/>
                <a:cs typeface="Playfair Display"/>
                <a:sym typeface="Playfair Display"/>
              </a:rPr>
              <a:t>ROLL NO</a:t>
            </a:r>
            <a:r>
              <a:rPr b="1" lang="en" sz="2500">
                <a:solidFill>
                  <a:srgbClr val="000000"/>
                </a:solidFill>
                <a:latin typeface="Playfair Display"/>
                <a:ea typeface="Playfair Display"/>
                <a:cs typeface="Playfair Display"/>
                <a:sym typeface="Playfair Display"/>
              </a:rPr>
              <a:t>. :- </a:t>
            </a:r>
            <a:r>
              <a:rPr lang="en" sz="2500">
                <a:solidFill>
                  <a:srgbClr val="000000"/>
                </a:solidFill>
                <a:latin typeface="Playfair Display"/>
                <a:ea typeface="Playfair Display"/>
                <a:cs typeface="Playfair Display"/>
                <a:sym typeface="Playfair Display"/>
              </a:rPr>
              <a:t>1803213101</a:t>
            </a:r>
            <a:endParaRPr sz="2500">
              <a:solidFill>
                <a:srgbClr val="000000"/>
              </a:solidFill>
              <a:latin typeface="Playfair Display"/>
              <a:ea typeface="Playfair Display"/>
              <a:cs typeface="Playfair Display"/>
              <a:sym typeface="Playfair Display"/>
            </a:endParaRPr>
          </a:p>
          <a:p>
            <a:pPr indent="457200" lvl="0" marL="0" marR="1054100" rtl="0" algn="ctr">
              <a:spcBef>
                <a:spcPts val="1600"/>
              </a:spcBef>
              <a:spcAft>
                <a:spcPts val="0"/>
              </a:spcAft>
              <a:buNone/>
            </a:pPr>
            <a:r>
              <a:rPr b="1" lang="en">
                <a:solidFill>
                  <a:srgbClr val="000000"/>
                </a:solidFill>
                <a:latin typeface="Arial"/>
                <a:ea typeface="Arial"/>
                <a:cs typeface="Arial"/>
                <a:sym typeface="Arial"/>
              </a:rPr>
              <a:t>Under the guidance of</a:t>
            </a:r>
            <a:endParaRPr b="1">
              <a:solidFill>
                <a:srgbClr val="000000"/>
              </a:solidFill>
              <a:latin typeface="Arial"/>
              <a:ea typeface="Arial"/>
              <a:cs typeface="Arial"/>
              <a:sym typeface="Arial"/>
            </a:endParaRPr>
          </a:p>
          <a:p>
            <a:pPr indent="0" lvl="0" marL="2743200" rtl="0" algn="l">
              <a:spcBef>
                <a:spcPts val="0"/>
              </a:spcBef>
              <a:spcAft>
                <a:spcPts val="0"/>
              </a:spcAft>
              <a:buNone/>
            </a:pPr>
            <a:r>
              <a:rPr b="1" lang="en" sz="1400" u="sng">
                <a:solidFill>
                  <a:srgbClr val="000000"/>
                </a:solidFill>
                <a:latin typeface="Arial"/>
                <a:ea typeface="Arial"/>
                <a:cs typeface="Arial"/>
                <a:sym typeface="Arial"/>
              </a:rPr>
              <a:t>KRISHNA VIR SINGH</a:t>
            </a:r>
            <a:endParaRPr b="1" sz="1400" u="sng">
              <a:solidFill>
                <a:srgbClr val="000000"/>
              </a:solidFill>
              <a:latin typeface="Arial"/>
              <a:ea typeface="Arial"/>
              <a:cs typeface="Arial"/>
              <a:sym typeface="Arial"/>
            </a:endParaRPr>
          </a:p>
          <a:p>
            <a:pPr indent="0" lvl="0" marL="0" rtl="0" algn="l">
              <a:spcBef>
                <a:spcPts val="1200"/>
              </a:spcBef>
              <a:spcAft>
                <a:spcPts val="0"/>
              </a:spcAft>
              <a:buNone/>
            </a:pPr>
            <a:r>
              <a:t/>
            </a:r>
            <a:endParaRPr sz="2500">
              <a:solidFill>
                <a:srgbClr val="000000"/>
              </a:solidFill>
              <a:latin typeface="Playfair Display"/>
              <a:ea typeface="Playfair Display"/>
              <a:cs typeface="Playfair Display"/>
              <a:sym typeface="Playfair Display"/>
            </a:endParaRPr>
          </a:p>
          <a:p>
            <a:pPr indent="0" lvl="0" marL="0" rtl="0" algn="l">
              <a:spcBef>
                <a:spcPts val="1600"/>
              </a:spcBef>
              <a:spcAft>
                <a:spcPts val="1600"/>
              </a:spcAft>
              <a:buNone/>
            </a:pPr>
            <a:r>
              <a:t/>
            </a:r>
            <a:endParaRPr sz="2500">
              <a:solidFill>
                <a:srgbClr val="000000"/>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482600" marR="1104900" rtl="0" algn="ctr">
              <a:lnSpc>
                <a:spcPct val="115000"/>
              </a:lnSpc>
              <a:spcBef>
                <a:spcPts val="400"/>
              </a:spcBef>
              <a:spcAft>
                <a:spcPts val="0"/>
              </a:spcAft>
              <a:buNone/>
            </a:pPr>
            <a:r>
              <a:rPr lang="en" sz="1800">
                <a:solidFill>
                  <a:srgbClr val="000000"/>
                </a:solidFill>
                <a:latin typeface="Arial"/>
                <a:ea typeface="Arial"/>
                <a:cs typeface="Arial"/>
                <a:sym typeface="Arial"/>
              </a:rPr>
              <a:t>COURSE DESCRIPTION</a:t>
            </a:r>
            <a:endParaRPr sz="18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rPr lang="en" sz="1400">
                <a:solidFill>
                  <a:srgbClr val="000000"/>
                </a:solidFill>
                <a:latin typeface="Arial"/>
                <a:ea typeface="Arial"/>
                <a:cs typeface="Arial"/>
                <a:sym typeface="Arial"/>
              </a:rPr>
              <a:t>CISCO Certified Cyber Ops Associate</a:t>
            </a:r>
            <a:endParaRPr sz="14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a:p>
            <a:pPr indent="0" lvl="0" marL="482600" marR="1104900" rtl="0" algn="ctr">
              <a:lnSpc>
                <a:spcPct val="115000"/>
              </a:lnSpc>
              <a:spcBef>
                <a:spcPts val="400"/>
              </a:spcBef>
              <a:spcAft>
                <a:spcPts val="0"/>
              </a:spcAft>
              <a:buNone/>
            </a:pPr>
            <a:r>
              <a:t/>
            </a:r>
            <a:endParaRPr sz="2300">
              <a:solidFill>
                <a:srgbClr val="000000"/>
              </a:solidFill>
              <a:latin typeface="Arial"/>
              <a:ea typeface="Arial"/>
              <a:cs typeface="Arial"/>
              <a:sym typeface="Arial"/>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solidFill>
                <a:srgbClr val="000000"/>
              </a:solidFill>
              <a:latin typeface="Arial"/>
              <a:ea typeface="Arial"/>
              <a:cs typeface="Arial"/>
              <a:sym typeface="Arial"/>
            </a:endParaRPr>
          </a:p>
          <a:p>
            <a:pPr indent="0" lvl="0" marL="63500" marR="749300" rtl="0" algn="l">
              <a:lnSpc>
                <a:spcPct val="120000"/>
              </a:lnSpc>
              <a:spcBef>
                <a:spcPts val="1200"/>
              </a:spcBef>
              <a:spcAft>
                <a:spcPts val="0"/>
              </a:spcAft>
              <a:buNone/>
            </a:pPr>
            <a:r>
              <a:rPr lang="en" sz="1500">
                <a:solidFill>
                  <a:srgbClr val="323232"/>
                </a:solidFill>
                <a:latin typeface="Arial"/>
                <a:ea typeface="Arial"/>
                <a:cs typeface="Arial"/>
                <a:sym typeface="Arial"/>
              </a:rPr>
              <a:t>Cisco's CCNA Cyber Ops certification provides individuals with the knowledge to identify and respond to security incidents. This certification provides a path to working in a Security Operations Center (SOC) and security positions. As a CCNA level certification, Cyber Ops provides introductory knowledge so one may be aware of the security landscape, understand security concepts and general networking. We learn topics such as networking concepts and IP addressing, as well as security concepts including access control models, risk assessment, and the CIA triad. We will also review cryptography methods and host-based analysis details, as well as security monitoring tools, and attack methods used by threat actors.</a:t>
            </a:r>
            <a:endParaRPr sz="1500">
              <a:solidFill>
                <a:srgbClr val="323232"/>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WHAT IS CSRF ?</a:t>
            </a:r>
            <a:endParaRPr sz="26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rPr lang="en" sz="1400">
                <a:solidFill>
                  <a:srgbClr val="333332"/>
                </a:solidFill>
                <a:highlight>
                  <a:srgbClr val="FFFFFF"/>
                </a:highlight>
                <a:latin typeface="Arial"/>
                <a:ea typeface="Arial"/>
                <a:cs typeface="Arial"/>
                <a:sym typeface="Arial"/>
              </a:rPr>
              <a:t>Cross-site request forgery (also known as CSRF) is a web security vulnerability that allows an attacker to induce users to perform actions that they do not intend to perform. It allows an attacker to partly circumvent the same origin policy, which is designed to prevent different websites from interfering with each other.</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4700775" y="391350"/>
            <a:ext cx="3283400" cy="244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100">
                <a:highlight>
                  <a:srgbClr val="FFFFFF"/>
                </a:highlight>
                <a:latin typeface="Arial"/>
                <a:ea typeface="Arial"/>
                <a:cs typeface="Arial"/>
                <a:sym typeface="Arial"/>
              </a:rPr>
              <a:t>What is the impact of a CSRF attack?</a:t>
            </a:r>
            <a:endParaRPr sz="2100">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333332"/>
              </a:solidFill>
              <a:highlight>
                <a:srgbClr val="FFFFFF"/>
              </a:highlight>
              <a:latin typeface="Arial"/>
              <a:ea typeface="Arial"/>
              <a:cs typeface="Arial"/>
              <a:sym typeface="Arial"/>
            </a:endParaRPr>
          </a:p>
          <a:p>
            <a:pPr indent="0" lvl="0" marL="0" rtl="0" algn="l">
              <a:spcBef>
                <a:spcPts val="1600"/>
              </a:spcBef>
              <a:spcAft>
                <a:spcPts val="1600"/>
              </a:spcAft>
              <a:buNone/>
            </a:pPr>
            <a:r>
              <a:rPr lang="en" sz="1600">
                <a:solidFill>
                  <a:srgbClr val="333332"/>
                </a:solidFill>
                <a:highlight>
                  <a:srgbClr val="FFFFFF"/>
                </a:highlight>
                <a:latin typeface="Arial"/>
                <a:ea typeface="Arial"/>
                <a:cs typeface="Arial"/>
                <a:sym typeface="Arial"/>
              </a:rPr>
              <a:t>In a successful CSRF attack, the attacker causes the victim user to carry out an action unintentionally. For example, this might be to change the email address on their account, to change their password, or to make a funds transfer. Depending on the nature of the action, the attacker might be able to gain full control over the user's account. If the compromised user has a privileged role within the application, then the attacker might be able to take full control of all the application's data and functionality.</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2600">
                <a:highlight>
                  <a:srgbClr val="FFFFFF"/>
                </a:highlight>
                <a:latin typeface="Arial"/>
                <a:ea typeface="Arial"/>
                <a:cs typeface="Arial"/>
                <a:sym typeface="Arial"/>
              </a:rPr>
              <a:t>How does CSRF work?</a:t>
            </a:r>
            <a:endParaRPr sz="2600">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2"/>
                </a:solidFill>
                <a:highlight>
                  <a:srgbClr val="FFFFFF"/>
                </a:highlight>
                <a:latin typeface="Arial"/>
                <a:ea typeface="Arial"/>
                <a:cs typeface="Arial"/>
                <a:sym typeface="Arial"/>
              </a:rPr>
              <a:t>For a CSRF attack to be possible,</a:t>
            </a:r>
            <a:endParaRPr sz="1400">
              <a:solidFill>
                <a:srgbClr val="33333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333332"/>
              </a:solidFill>
              <a:highlight>
                <a:srgbClr val="FFFFFF"/>
              </a:highlight>
              <a:latin typeface="Arial"/>
              <a:ea typeface="Arial"/>
              <a:cs typeface="Arial"/>
              <a:sym typeface="Arial"/>
            </a:endParaRPr>
          </a:p>
          <a:p>
            <a:pPr indent="-317500" lvl="0" marL="457200" rtl="0" algn="l">
              <a:spcBef>
                <a:spcPts val="1600"/>
              </a:spcBef>
              <a:spcAft>
                <a:spcPts val="0"/>
              </a:spcAft>
              <a:buClr>
                <a:srgbClr val="333332"/>
              </a:buClr>
              <a:buSzPts val="1400"/>
              <a:buFont typeface="Arial"/>
              <a:buChar char="●"/>
            </a:pPr>
            <a:r>
              <a:rPr b="1" lang="en" sz="1400">
                <a:solidFill>
                  <a:srgbClr val="333332"/>
                </a:solidFill>
                <a:highlight>
                  <a:srgbClr val="FFFFFF"/>
                </a:highlight>
                <a:latin typeface="Arial"/>
                <a:ea typeface="Arial"/>
                <a:cs typeface="Arial"/>
                <a:sym typeface="Arial"/>
              </a:rPr>
              <a:t>A relevant action.</a:t>
            </a:r>
            <a:r>
              <a:rPr lang="en" sz="1400">
                <a:solidFill>
                  <a:srgbClr val="333332"/>
                </a:solidFill>
                <a:highlight>
                  <a:srgbClr val="FFFFFF"/>
                </a:highlight>
                <a:latin typeface="Arial"/>
                <a:ea typeface="Arial"/>
                <a:cs typeface="Arial"/>
                <a:sym typeface="Arial"/>
              </a:rPr>
              <a:t> There is an action within the application that the attacker has a reason to induce. This might be a privileged action (such as modifying permissions for other users) or any action on user-specific data (such as changing the user's own password).</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0"/>
              </a:spcAft>
              <a:buNone/>
            </a:pPr>
            <a:r>
              <a:t/>
            </a:r>
            <a:endParaRPr sz="1400">
              <a:solidFill>
                <a:srgbClr val="333332"/>
              </a:solidFill>
              <a:highlight>
                <a:srgbClr val="FFFFFF"/>
              </a:highlight>
              <a:latin typeface="Arial"/>
              <a:ea typeface="Arial"/>
              <a:cs typeface="Arial"/>
              <a:sym typeface="Arial"/>
            </a:endParaRPr>
          </a:p>
          <a:p>
            <a:pPr indent="-317500" lvl="0" marL="457200" rtl="0" algn="l">
              <a:spcBef>
                <a:spcPts val="0"/>
              </a:spcBef>
              <a:spcAft>
                <a:spcPts val="0"/>
              </a:spcAft>
              <a:buClr>
                <a:srgbClr val="333332"/>
              </a:buClr>
              <a:buSzPts val="1400"/>
              <a:buFont typeface="Arial"/>
              <a:buChar char="●"/>
            </a:pPr>
            <a:r>
              <a:rPr b="1" lang="en" sz="1400">
                <a:solidFill>
                  <a:srgbClr val="333332"/>
                </a:solidFill>
                <a:highlight>
                  <a:srgbClr val="FFFFFF"/>
                </a:highlight>
                <a:latin typeface="Arial"/>
                <a:ea typeface="Arial"/>
                <a:cs typeface="Arial"/>
                <a:sym typeface="Arial"/>
              </a:rPr>
              <a:t>Cookie-based session handling.</a:t>
            </a:r>
            <a:r>
              <a:rPr lang="en" sz="1400">
                <a:solidFill>
                  <a:srgbClr val="333332"/>
                </a:solidFill>
                <a:highlight>
                  <a:srgbClr val="FFFFFF"/>
                </a:highlight>
                <a:latin typeface="Arial"/>
                <a:ea typeface="Arial"/>
                <a:cs typeface="Arial"/>
                <a:sym typeface="Arial"/>
              </a:rPr>
              <a:t> Performing the action involves issuing one or more HTTP requests, and the application relies solely on session cookies to identify the user who has made the requests. There is no other mechanism in place for tracking sessions or validating user requests.</a:t>
            </a:r>
            <a:endParaRPr sz="1400">
              <a:solidFill>
                <a:srgbClr val="333332"/>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33333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TOOL DESCRIPTION:- </a:t>
            </a:r>
            <a:endParaRPr sz="2600">
              <a:solidFill>
                <a:srgbClr val="000000"/>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7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700">
                <a:solidFill>
                  <a:srgbClr val="222222"/>
                </a:solidFill>
                <a:highlight>
                  <a:srgbClr val="FFFFFF"/>
                </a:highlight>
                <a:latin typeface="Arial"/>
                <a:ea typeface="Arial"/>
                <a:cs typeface="Arial"/>
                <a:sym typeface="Arial"/>
              </a:rPr>
              <a:t>Burp Suite is an integrated platform for performing security testing of web applications. It is designed to be used by hands-on testers to support the testing process. With a little bit of effort, anyone can start using the core features of Burp to test the</a:t>
            </a:r>
            <a:r>
              <a:rPr b="1" lang="en" sz="1700">
                <a:solidFill>
                  <a:srgbClr val="222222"/>
                </a:solidFill>
                <a:highlight>
                  <a:srgbClr val="FFFFFF"/>
                </a:highlight>
                <a:latin typeface="Arial"/>
                <a:ea typeface="Arial"/>
                <a:cs typeface="Arial"/>
                <a:sym typeface="Arial"/>
              </a:rPr>
              <a:t> </a:t>
            </a:r>
            <a:r>
              <a:rPr lang="en" sz="1700">
                <a:solidFill>
                  <a:srgbClr val="222222"/>
                </a:solidFill>
                <a:highlight>
                  <a:srgbClr val="FFFFFF"/>
                </a:highlight>
                <a:latin typeface="Arial"/>
                <a:ea typeface="Arial"/>
                <a:cs typeface="Arial"/>
                <a:sym typeface="Arial"/>
              </a:rPr>
              <a:t>security of their applications.</a:t>
            </a:r>
            <a:endParaRPr sz="2300"/>
          </a:p>
        </p:txBody>
      </p:sp>
      <p:pic>
        <p:nvPicPr>
          <p:cNvPr id="98" name="Google Shape;98;p19"/>
          <p:cNvPicPr preferRelativeResize="0"/>
          <p:nvPr/>
        </p:nvPicPr>
        <p:blipFill>
          <a:blip r:embed="rId3">
            <a:alphaModFix/>
          </a:blip>
          <a:stretch>
            <a:fillRect/>
          </a:stretch>
        </p:blipFill>
        <p:spPr>
          <a:xfrm>
            <a:off x="4248063" y="51925"/>
            <a:ext cx="3514725" cy="13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a:t>
            </a:r>
            <a:r>
              <a:rPr lang="en" sz="2900"/>
              <a:t>xploitation</a:t>
            </a:r>
            <a:endParaRPr sz="2900"/>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371712" y="1208700"/>
            <a:ext cx="6400574" cy="359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112425" y="84925"/>
            <a:ext cx="5682977" cy="2767901"/>
          </a:xfrm>
          <a:prstGeom prst="rect">
            <a:avLst/>
          </a:prstGeom>
          <a:noFill/>
          <a:ln>
            <a:noFill/>
          </a:ln>
        </p:spPr>
      </p:pic>
      <p:pic>
        <p:nvPicPr>
          <p:cNvPr id="113" name="Google Shape;113;p21"/>
          <p:cNvPicPr preferRelativeResize="0"/>
          <p:nvPr/>
        </p:nvPicPr>
        <p:blipFill>
          <a:blip r:embed="rId4">
            <a:alphaModFix/>
          </a:blip>
          <a:stretch>
            <a:fillRect/>
          </a:stretch>
        </p:blipFill>
        <p:spPr>
          <a:xfrm>
            <a:off x="3461025" y="2192399"/>
            <a:ext cx="5682973" cy="2767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