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81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libri"/>
                <a:cs typeface="Calibri"/>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1559476" y="2743695"/>
            <a:ext cx="15181747" cy="3898265"/>
          </a:xfrm>
          <a:prstGeom prst="rect">
            <a:avLst/>
          </a:prstGeom>
        </p:spPr>
        <p:txBody>
          <a:bodyPr wrap="square" lIns="0" tIns="0" rIns="0" bIns="0">
            <a:spAutoFit/>
          </a:bodyPr>
          <a:lstStyle>
            <a:lvl1pPr>
              <a:defRPr sz="8450" b="0" i="0">
                <a:solidFill>
                  <a:srgbClr val="332C2C"/>
                </a:solidFill>
                <a:latin typeface="Calibri"/>
                <a:cs typeface="Calibri"/>
              </a:defRPr>
            </a:lvl1pPr>
          </a:lstStyle>
          <a:p>
            <a:endParaRPr/>
          </a:p>
        </p:txBody>
      </p:sp>
      <p:sp>
        <p:nvSpPr>
          <p:cNvPr id="3" name="Holder 3"/>
          <p:cNvSpPr>
            <a:spLocks noGrp="1"/>
          </p:cNvSpPr>
          <p:nvPr>
            <p:ph type="body" idx="1"/>
          </p:nvPr>
        </p:nvSpPr>
        <p:spPr>
          <a:xfrm>
            <a:off x="2479916" y="3414751"/>
            <a:ext cx="13340867" cy="342709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21-09-2024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9476" y="2743695"/>
            <a:ext cx="15181747" cy="2614177"/>
          </a:xfrm>
          <a:prstGeom prst="rect">
            <a:avLst/>
          </a:prstGeom>
        </p:spPr>
        <p:txBody>
          <a:bodyPr vert="horz" wrap="square" lIns="0" tIns="13335" rIns="0" bIns="0" rtlCol="0">
            <a:spAutoFit/>
          </a:bodyPr>
          <a:lstStyle/>
          <a:p>
            <a:pPr marL="6350" marR="5080" indent="-3810" algn="ctr">
              <a:lnSpc>
                <a:spcPct val="100200"/>
              </a:lnSpc>
              <a:spcBef>
                <a:spcPts val="105"/>
              </a:spcBef>
            </a:pPr>
            <a:r>
              <a:rPr lang="en-US" spc="95" dirty="0"/>
              <a:t>Enterprise Anatomy: A Strategic Approach to Problem Solving</a:t>
            </a:r>
            <a:endParaRPr spc="235" dirty="0"/>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96" y="7929340"/>
            <a:ext cx="2947670" cy="2357755"/>
          </a:xfrm>
          <a:custGeom>
            <a:avLst/>
            <a:gdLst/>
            <a:ahLst/>
            <a:cxnLst/>
            <a:rect l="l" t="t" r="r" b="b"/>
            <a:pathLst>
              <a:path w="2947669" h="2357754">
                <a:moveTo>
                  <a:pt x="2947141" y="0"/>
                </a:moveTo>
                <a:lnTo>
                  <a:pt x="2907953" y="8920"/>
                </a:lnTo>
                <a:lnTo>
                  <a:pt x="2858379" y="21372"/>
                </a:lnTo>
                <a:lnTo>
                  <a:pt x="2809630" y="34777"/>
                </a:lnTo>
                <a:lnTo>
                  <a:pt x="2761688" y="49114"/>
                </a:lnTo>
                <a:lnTo>
                  <a:pt x="2714537" y="64363"/>
                </a:lnTo>
                <a:lnTo>
                  <a:pt x="2668156" y="80503"/>
                </a:lnTo>
                <a:lnTo>
                  <a:pt x="2622530" y="97514"/>
                </a:lnTo>
                <a:lnTo>
                  <a:pt x="2577639" y="115374"/>
                </a:lnTo>
                <a:lnTo>
                  <a:pt x="2533465" y="134063"/>
                </a:lnTo>
                <a:lnTo>
                  <a:pt x="2489992" y="153561"/>
                </a:lnTo>
                <a:lnTo>
                  <a:pt x="2447200" y="173845"/>
                </a:lnTo>
                <a:lnTo>
                  <a:pt x="2405073" y="194897"/>
                </a:lnTo>
                <a:lnTo>
                  <a:pt x="2363591" y="216695"/>
                </a:lnTo>
                <a:lnTo>
                  <a:pt x="2322737" y="239218"/>
                </a:lnTo>
                <a:lnTo>
                  <a:pt x="2282493" y="262445"/>
                </a:lnTo>
                <a:lnTo>
                  <a:pt x="2242842" y="286357"/>
                </a:lnTo>
                <a:lnTo>
                  <a:pt x="2203765" y="310931"/>
                </a:lnTo>
                <a:lnTo>
                  <a:pt x="2165244" y="336149"/>
                </a:lnTo>
                <a:lnTo>
                  <a:pt x="2127261" y="361987"/>
                </a:lnTo>
                <a:lnTo>
                  <a:pt x="2089798" y="388427"/>
                </a:lnTo>
                <a:lnTo>
                  <a:pt x="2052838" y="415447"/>
                </a:lnTo>
                <a:lnTo>
                  <a:pt x="2016363" y="443026"/>
                </a:lnTo>
                <a:lnTo>
                  <a:pt x="1980354" y="471145"/>
                </a:lnTo>
                <a:lnTo>
                  <a:pt x="1944794" y="499781"/>
                </a:lnTo>
                <a:lnTo>
                  <a:pt x="1909664" y="528915"/>
                </a:lnTo>
                <a:lnTo>
                  <a:pt x="1874947" y="558525"/>
                </a:lnTo>
                <a:lnTo>
                  <a:pt x="1840624" y="588591"/>
                </a:lnTo>
                <a:lnTo>
                  <a:pt x="1806679" y="619093"/>
                </a:lnTo>
                <a:lnTo>
                  <a:pt x="1773092" y="650009"/>
                </a:lnTo>
                <a:lnTo>
                  <a:pt x="1739847" y="681318"/>
                </a:lnTo>
                <a:lnTo>
                  <a:pt x="1706924" y="713001"/>
                </a:lnTo>
                <a:lnTo>
                  <a:pt x="1674306" y="745036"/>
                </a:lnTo>
                <a:lnTo>
                  <a:pt x="1641976" y="777402"/>
                </a:lnTo>
                <a:lnTo>
                  <a:pt x="1609914" y="810080"/>
                </a:lnTo>
                <a:lnTo>
                  <a:pt x="1578104" y="843047"/>
                </a:lnTo>
                <a:lnTo>
                  <a:pt x="1546527" y="876284"/>
                </a:lnTo>
                <a:lnTo>
                  <a:pt x="1515166" y="909769"/>
                </a:lnTo>
                <a:lnTo>
                  <a:pt x="1484001" y="943483"/>
                </a:lnTo>
                <a:lnTo>
                  <a:pt x="1453017" y="977403"/>
                </a:lnTo>
                <a:lnTo>
                  <a:pt x="1422193" y="1011510"/>
                </a:lnTo>
                <a:lnTo>
                  <a:pt x="1391513" y="1045783"/>
                </a:lnTo>
                <a:lnTo>
                  <a:pt x="1360959" y="1080201"/>
                </a:lnTo>
                <a:lnTo>
                  <a:pt x="1330513" y="1114743"/>
                </a:lnTo>
                <a:lnTo>
                  <a:pt x="1300156" y="1149389"/>
                </a:lnTo>
                <a:lnTo>
                  <a:pt x="1269871" y="1184118"/>
                </a:lnTo>
                <a:lnTo>
                  <a:pt x="1239640" y="1218909"/>
                </a:lnTo>
                <a:lnTo>
                  <a:pt x="1209445" y="1253741"/>
                </a:lnTo>
                <a:lnTo>
                  <a:pt x="1179267" y="1288594"/>
                </a:lnTo>
                <a:lnTo>
                  <a:pt x="1149083" y="1323447"/>
                </a:lnTo>
                <a:lnTo>
                  <a:pt x="1118882" y="1358280"/>
                </a:lnTo>
                <a:lnTo>
                  <a:pt x="1088645" y="1393071"/>
                </a:lnTo>
                <a:lnTo>
                  <a:pt x="1058354" y="1427800"/>
                </a:lnTo>
                <a:lnTo>
                  <a:pt x="1027992" y="1462446"/>
                </a:lnTo>
                <a:lnTo>
                  <a:pt x="997540" y="1496988"/>
                </a:lnTo>
                <a:lnTo>
                  <a:pt x="966981" y="1531407"/>
                </a:lnTo>
                <a:lnTo>
                  <a:pt x="936296" y="1565680"/>
                </a:lnTo>
                <a:lnTo>
                  <a:pt x="905468" y="1599787"/>
                </a:lnTo>
                <a:lnTo>
                  <a:pt x="874479" y="1633708"/>
                </a:lnTo>
                <a:lnTo>
                  <a:pt x="843310" y="1667421"/>
                </a:lnTo>
                <a:lnTo>
                  <a:pt x="811945" y="1700907"/>
                </a:lnTo>
                <a:lnTo>
                  <a:pt x="780364" y="1734144"/>
                </a:lnTo>
                <a:lnTo>
                  <a:pt x="748550" y="1767111"/>
                </a:lnTo>
                <a:lnTo>
                  <a:pt x="716486" y="1799788"/>
                </a:lnTo>
                <a:lnTo>
                  <a:pt x="684152" y="1832155"/>
                </a:lnTo>
                <a:lnTo>
                  <a:pt x="651532" y="1864190"/>
                </a:lnTo>
                <a:lnTo>
                  <a:pt x="618606" y="1895872"/>
                </a:lnTo>
                <a:lnTo>
                  <a:pt x="585358" y="1927182"/>
                </a:lnTo>
                <a:lnTo>
                  <a:pt x="551769" y="1958098"/>
                </a:lnTo>
                <a:lnTo>
                  <a:pt x="517822" y="1988599"/>
                </a:lnTo>
                <a:lnTo>
                  <a:pt x="483498" y="2018665"/>
                </a:lnTo>
                <a:lnTo>
                  <a:pt x="448779" y="2048276"/>
                </a:lnTo>
                <a:lnTo>
                  <a:pt x="413648" y="2077409"/>
                </a:lnTo>
                <a:lnTo>
                  <a:pt x="378087" y="2106046"/>
                </a:lnTo>
                <a:lnTo>
                  <a:pt x="342077" y="2134164"/>
                </a:lnTo>
                <a:lnTo>
                  <a:pt x="305601" y="2161743"/>
                </a:lnTo>
                <a:lnTo>
                  <a:pt x="268641" y="2188763"/>
                </a:lnTo>
                <a:lnTo>
                  <a:pt x="231178" y="2215203"/>
                </a:lnTo>
                <a:lnTo>
                  <a:pt x="193196" y="2241041"/>
                </a:lnTo>
                <a:lnTo>
                  <a:pt x="154675" y="2266258"/>
                </a:lnTo>
                <a:lnTo>
                  <a:pt x="115598" y="2290833"/>
                </a:lnTo>
                <a:lnTo>
                  <a:pt x="75948" y="2314744"/>
                </a:lnTo>
                <a:lnTo>
                  <a:pt x="35705" y="2337971"/>
                </a:lnTo>
                <a:lnTo>
                  <a:pt x="0" y="2357657"/>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10566" y="536295"/>
              <a:ext cx="18277840" cy="47625"/>
            </a:xfrm>
            <a:custGeom>
              <a:avLst/>
              <a:gdLst/>
              <a:ahLst/>
              <a:cxnLst/>
              <a:rect l="l" t="t" r="r" b="b"/>
              <a:pathLst>
                <a:path w="18277840" h="47625">
                  <a:moveTo>
                    <a:pt x="18277421" y="0"/>
                  </a:moveTo>
                  <a:lnTo>
                    <a:pt x="0" y="0"/>
                  </a:lnTo>
                  <a:lnTo>
                    <a:pt x="0" y="47625"/>
                  </a:lnTo>
                  <a:lnTo>
                    <a:pt x="18277421" y="47625"/>
                  </a:lnTo>
                  <a:lnTo>
                    <a:pt x="18277421"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6018046" y="2021583"/>
            <a:ext cx="6264607" cy="1527341"/>
          </a:xfrm>
          <a:prstGeom prst="rect">
            <a:avLst/>
          </a:prstGeom>
        </p:spPr>
        <p:txBody>
          <a:bodyPr vert="horz" wrap="square" lIns="0" tIns="11430" rIns="0" bIns="0" rtlCol="0">
            <a:spAutoFit/>
          </a:bodyPr>
          <a:lstStyle/>
          <a:p>
            <a:pPr marL="12700">
              <a:lnSpc>
                <a:spcPct val="100000"/>
              </a:lnSpc>
              <a:spcBef>
                <a:spcPts val="90"/>
              </a:spcBef>
            </a:pPr>
            <a:r>
              <a:rPr sz="9850" spc="-210" dirty="0">
                <a:latin typeface="Cambria"/>
                <a:cs typeface="Cambria"/>
              </a:rPr>
              <a:t>Thank</a:t>
            </a:r>
            <a:r>
              <a:rPr lang="en-US" sz="9850" spc="-210" dirty="0">
                <a:latin typeface="Cambria"/>
                <a:cs typeface="Cambria"/>
              </a:rPr>
              <a:t> You</a:t>
            </a:r>
            <a:endParaRPr sz="9850" dirty="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p:nvPr/>
        </p:nvSpPr>
        <p:spPr>
          <a:xfrm>
            <a:off x="1581501" y="2940050"/>
            <a:ext cx="7356475" cy="6029023"/>
          </a:xfrm>
          <a:prstGeom prst="rect">
            <a:avLst/>
          </a:prstGeom>
        </p:spPr>
        <p:txBody>
          <a:bodyPr vert="horz" wrap="square" lIns="0" tIns="6350" rIns="0" bIns="0" rtlCol="0">
            <a:spAutoFit/>
          </a:bodyPr>
          <a:lstStyle/>
          <a:p>
            <a:pPr marL="12700" marR="5080">
              <a:lnSpc>
                <a:spcPct val="101600"/>
              </a:lnSpc>
              <a:spcBef>
                <a:spcPts val="50"/>
              </a:spcBef>
            </a:pPr>
            <a:r>
              <a:rPr lang="en-US" sz="2400" dirty="0">
                <a:latin typeface="Verdana"/>
                <a:cs typeface="Verdana"/>
              </a:rPr>
              <a:t>In any organization, problems are inevitable. However, the approach taken to address these problems can determine whether solutions are merely temporary fixes or lead to long-term success.</a:t>
            </a:r>
          </a:p>
          <a:p>
            <a:pPr marL="12700" marR="5080">
              <a:lnSpc>
                <a:spcPct val="101600"/>
              </a:lnSpc>
              <a:spcBef>
                <a:spcPts val="50"/>
              </a:spcBef>
            </a:pPr>
            <a:endParaRPr lang="en-US" sz="2400" dirty="0">
              <a:latin typeface="Verdana"/>
              <a:cs typeface="Verdana"/>
            </a:endParaRPr>
          </a:p>
          <a:p>
            <a:pPr marL="12700" marR="5080">
              <a:lnSpc>
                <a:spcPct val="101600"/>
              </a:lnSpc>
              <a:spcBef>
                <a:spcPts val="50"/>
              </a:spcBef>
            </a:pPr>
            <a:r>
              <a:rPr lang="en-US" sz="2400" dirty="0">
                <a:latin typeface="Verdana"/>
                <a:cs typeface="Verdana"/>
              </a:rPr>
              <a:t> The Enterprise Anatomy model, grounded in the principle of "One Enterprise, One Anatomy," offers a revolutionary approach to problem-solving that delves deep into the core of organizational challenges. This blog explores how the Enterprise Anatomy model provides a more holistic framework, compared to traditional approaches, by revealing insights that are often missed in conventional problem analysis.</a:t>
            </a:r>
            <a:endParaRPr sz="2400" dirty="0">
              <a:latin typeface="Verdana"/>
              <a:cs typeface="Verdana"/>
            </a:endParaRPr>
          </a:p>
        </p:txBody>
      </p:sp>
      <p:sp>
        <p:nvSpPr>
          <p:cNvPr id="10" name="object 10"/>
          <p:cNvSpPr txBox="1">
            <a:spLocks noGrp="1"/>
          </p:cNvSpPr>
          <p:nvPr>
            <p:ph type="title"/>
          </p:nvPr>
        </p:nvSpPr>
        <p:spPr>
          <a:xfrm>
            <a:off x="1581501" y="1511173"/>
            <a:ext cx="9514806" cy="1231747"/>
          </a:xfrm>
          <a:prstGeom prst="rect">
            <a:avLst/>
          </a:prstGeom>
        </p:spPr>
        <p:txBody>
          <a:bodyPr vert="horz" wrap="square" lIns="0" tIns="15875" rIns="0" bIns="0" rtlCol="0">
            <a:spAutoFit/>
          </a:bodyPr>
          <a:lstStyle/>
          <a:p>
            <a:pPr marL="12700">
              <a:lnSpc>
                <a:spcPct val="100000"/>
              </a:lnSpc>
              <a:spcBef>
                <a:spcPts val="125"/>
              </a:spcBef>
            </a:pPr>
            <a:r>
              <a:rPr lang="en-US" sz="3950" b="1" dirty="0"/>
              <a:t>Introduction to Strategic Problem-Solving Through Enterprise Anatomy</a:t>
            </a:r>
            <a:endParaRPr sz="395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p:nvPr/>
        </p:nvSpPr>
        <p:spPr>
          <a:xfrm>
            <a:off x="1612747" y="2705857"/>
            <a:ext cx="9408401" cy="7116885"/>
          </a:xfrm>
          <a:prstGeom prst="rect">
            <a:avLst/>
          </a:prstGeom>
        </p:spPr>
        <p:txBody>
          <a:bodyPr vert="horz" wrap="square" lIns="0" tIns="6985" rIns="0" bIns="0" rtlCol="0">
            <a:spAutoFit/>
          </a:bodyPr>
          <a:lstStyle/>
          <a:p>
            <a:pPr marL="12700" marR="5080">
              <a:lnSpc>
                <a:spcPct val="101499"/>
              </a:lnSpc>
              <a:spcBef>
                <a:spcPts val="55"/>
              </a:spcBef>
            </a:pPr>
            <a:r>
              <a:rPr lang="en-US" sz="2400" dirty="0">
                <a:latin typeface="Verdana"/>
                <a:cs typeface="Verdana"/>
              </a:rPr>
              <a:t>The Enterprise Anatomy model is versatile and can be applied at different levels within an organization, depending on the scope and focus:</a:t>
            </a:r>
          </a:p>
          <a:p>
            <a:pPr marL="12700" marR="5080">
              <a:lnSpc>
                <a:spcPct val="101499"/>
              </a:lnSpc>
              <a:spcBef>
                <a:spcPts val="55"/>
              </a:spcBef>
            </a:pPr>
            <a:endParaRPr lang="en-US" sz="2400" dirty="0">
              <a:latin typeface="Verdana"/>
              <a:cs typeface="Verdana"/>
            </a:endParaRPr>
          </a:p>
          <a:p>
            <a:pPr marL="12700" marR="5080">
              <a:lnSpc>
                <a:spcPct val="101499"/>
              </a:lnSpc>
              <a:spcBef>
                <a:spcPts val="55"/>
              </a:spcBef>
            </a:pPr>
            <a:r>
              <a:rPr lang="en-US" sz="2400" b="1" dirty="0">
                <a:latin typeface="Verdana"/>
                <a:cs typeface="Verdana"/>
              </a:rPr>
              <a:t>1)Enterprise Anatomy (Project Version): </a:t>
            </a:r>
            <a:r>
              <a:rPr lang="en-US" sz="2400" dirty="0">
                <a:latin typeface="Verdana"/>
                <a:cs typeface="Verdana"/>
              </a:rPr>
              <a:t>This version of the model is designed to manage and streamline individual projects. It integrates key elements like strategy, process flow, system logic, component specifications, implementation, and operations. By applying this model, organizations can enhance decision-making, efficiency, and adaptability, leading to successful project outcomes.</a:t>
            </a:r>
          </a:p>
          <a:p>
            <a:pPr marL="12700" marR="5080">
              <a:lnSpc>
                <a:spcPct val="101499"/>
              </a:lnSpc>
              <a:spcBef>
                <a:spcPts val="55"/>
              </a:spcBef>
            </a:pPr>
            <a:endParaRPr lang="en-US" sz="2400" dirty="0">
              <a:latin typeface="Verdana"/>
              <a:cs typeface="Verdana"/>
            </a:endParaRPr>
          </a:p>
          <a:p>
            <a:pPr marL="12700" marR="5080">
              <a:lnSpc>
                <a:spcPct val="101499"/>
              </a:lnSpc>
              <a:spcBef>
                <a:spcPts val="55"/>
              </a:spcBef>
            </a:pPr>
            <a:r>
              <a:rPr lang="en-US" sz="2400" b="1" dirty="0">
                <a:latin typeface="Verdana"/>
                <a:cs typeface="Verdana"/>
              </a:rPr>
              <a:t>2)Enterprise Anatomy (Department Version): </a:t>
            </a:r>
            <a:r>
              <a:rPr lang="en-US" sz="2400" dirty="0">
                <a:latin typeface="Verdana"/>
                <a:cs typeface="Verdana"/>
              </a:rPr>
              <a:t>When applied at the departmental level, the Enterprise Anatomy model ensures that departmental goals align with enterprise objectives. It integrates strategy, process flow, system logic, component specifications, implementation, and operations within a department, optimizing these elements to contribute to overall organizational success.</a:t>
            </a:r>
            <a:endParaRPr sz="2400" dirty="0">
              <a:latin typeface="Verdana"/>
              <a:cs typeface="Verdana"/>
            </a:endParaRPr>
          </a:p>
        </p:txBody>
      </p:sp>
      <p:sp>
        <p:nvSpPr>
          <p:cNvPr id="11" name="object 11"/>
          <p:cNvSpPr txBox="1">
            <a:spLocks noGrp="1"/>
          </p:cNvSpPr>
          <p:nvPr>
            <p:ph type="title"/>
          </p:nvPr>
        </p:nvSpPr>
        <p:spPr>
          <a:xfrm>
            <a:off x="1612747" y="743697"/>
            <a:ext cx="8938463" cy="1882567"/>
          </a:xfrm>
          <a:prstGeom prst="rect">
            <a:avLst/>
          </a:prstGeom>
        </p:spPr>
        <p:txBody>
          <a:bodyPr vert="horz" wrap="square" lIns="0" tIns="12700" rIns="0" bIns="0" rtlCol="0">
            <a:spAutoFit/>
          </a:bodyPr>
          <a:lstStyle/>
          <a:p>
            <a:pPr marL="12700">
              <a:lnSpc>
                <a:spcPct val="100000"/>
              </a:lnSpc>
              <a:spcBef>
                <a:spcPts val="100"/>
              </a:spcBef>
            </a:pPr>
            <a:r>
              <a:rPr lang="en-US" sz="4050" b="1" dirty="0"/>
              <a:t>Understanding Enterprise Anatomy: Project, Department, and Enterprise Versions</a:t>
            </a:r>
            <a:endParaRPr sz="405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48830"/>
            <a:ext cx="18288419" cy="9738346"/>
            <a:chOff x="0" y="548830"/>
            <a:chExt cx="18288419" cy="9738346"/>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8" name="object 8"/>
          <p:cNvSpPr txBox="1"/>
          <p:nvPr/>
        </p:nvSpPr>
        <p:spPr>
          <a:xfrm>
            <a:off x="9412712" y="1416050"/>
            <a:ext cx="7456170" cy="5102422"/>
          </a:xfrm>
          <a:prstGeom prst="rect">
            <a:avLst/>
          </a:prstGeom>
        </p:spPr>
        <p:txBody>
          <a:bodyPr vert="horz" wrap="square" lIns="0" tIns="6985" rIns="0" bIns="0" rtlCol="0">
            <a:spAutoFit/>
          </a:bodyPr>
          <a:lstStyle/>
          <a:p>
            <a:pPr marL="12700" marR="5080">
              <a:lnSpc>
                <a:spcPct val="101499"/>
              </a:lnSpc>
              <a:spcBef>
                <a:spcPts val="55"/>
              </a:spcBef>
            </a:pPr>
            <a:r>
              <a:rPr lang="en-US" sz="2750" b="1" dirty="0">
                <a:latin typeface="Verdana"/>
                <a:cs typeface="Verdana"/>
              </a:rPr>
              <a:t>3)Enterprise Anatomy (Enterprise Version): </a:t>
            </a:r>
            <a:r>
              <a:rPr lang="en-US" sz="2750" dirty="0">
                <a:latin typeface="Verdana"/>
                <a:cs typeface="Verdana"/>
              </a:rPr>
              <a:t>At the enterprise level, this version of the model integrates the anatomy across all departments, ensuring alignment and optimization. It encompasses strategy, process flow, system logic, component specifications, implementation, and operations across the entire organization. This facilitates cohesive management and strategic alignment, leading to improved performance and long-term success.</a:t>
            </a:r>
            <a:endParaRPr sz="2750" dirty="0">
              <a:latin typeface="Verdana"/>
              <a:cs typeface="Verdana"/>
            </a:endParaRPr>
          </a:p>
        </p:txBody>
      </p:sp>
      <p:pic>
        <p:nvPicPr>
          <p:cNvPr id="9" name="Picture 8">
            <a:extLst>
              <a:ext uri="{FF2B5EF4-FFF2-40B4-BE49-F238E27FC236}">
                <a16:creationId xmlns:a16="http://schemas.microsoft.com/office/drawing/2014/main" id="{92FA1047-2FDF-AB01-39B3-3983B8374BC0}"/>
              </a:ext>
            </a:extLst>
          </p:cNvPr>
          <p:cNvPicPr>
            <a:picLocks noChangeAspect="1"/>
          </p:cNvPicPr>
          <p:nvPr/>
        </p:nvPicPr>
        <p:blipFill>
          <a:blip r:embed="rId2"/>
          <a:stretch>
            <a:fillRect/>
          </a:stretch>
        </p:blipFill>
        <p:spPr>
          <a:xfrm>
            <a:off x="12281" y="298005"/>
            <a:ext cx="8528469" cy="9753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p:nvPr/>
        </p:nvSpPr>
        <p:spPr>
          <a:xfrm>
            <a:off x="8308841" y="1866832"/>
            <a:ext cx="9558975" cy="8585555"/>
          </a:xfrm>
          <a:prstGeom prst="rect">
            <a:avLst/>
          </a:prstGeom>
        </p:spPr>
        <p:txBody>
          <a:bodyPr vert="horz" wrap="square" lIns="0" tIns="6985" rIns="0" bIns="0" rtlCol="0">
            <a:spAutoFit/>
          </a:bodyPr>
          <a:lstStyle/>
          <a:p>
            <a:pPr marL="12700" marR="5080">
              <a:lnSpc>
                <a:spcPct val="101499"/>
              </a:lnSpc>
              <a:spcBef>
                <a:spcPts val="55"/>
              </a:spcBef>
            </a:pPr>
            <a:r>
              <a:rPr lang="en-US" sz="2000" dirty="0">
                <a:latin typeface="Verdana"/>
                <a:cs typeface="Verdana"/>
              </a:rPr>
              <a:t>Most organizations, unfamiliar with the Enterprise Anatomy model, typically conduct only a Stage 1 analysis. This stage involves broadly defining problem statements and impacts, often focusing on the immediate, surface-level issues without realizing the existence of deeper, interconnected perspectives. </a:t>
            </a:r>
          </a:p>
          <a:p>
            <a:pPr marL="12700" marR="5080">
              <a:lnSpc>
                <a:spcPct val="101499"/>
              </a:lnSpc>
              <a:spcBef>
                <a:spcPts val="55"/>
              </a:spcBef>
            </a:pPr>
            <a:endParaRPr lang="en-US" sz="2000" dirty="0">
              <a:latin typeface="Verdana"/>
              <a:cs typeface="Verdana"/>
            </a:endParaRPr>
          </a:p>
          <a:p>
            <a:pPr marL="12700" marR="5080">
              <a:lnSpc>
                <a:spcPct val="101499"/>
              </a:lnSpc>
              <a:spcBef>
                <a:spcPts val="55"/>
              </a:spcBef>
            </a:pPr>
            <a:r>
              <a:rPr lang="en-US" sz="2000" dirty="0">
                <a:latin typeface="Verdana"/>
                <a:cs typeface="Verdana"/>
              </a:rPr>
              <a:t>It’s akin to someone noticing pain in their toe and treating it as an isolated issue—perhaps assuming it’s due to a stub or an uncomfortable shoe. However, a doctor, understanding the body’s full anatomy, knows that such pain could be connected to a nerve issue in the hip or lower back. Without this deeper insight, the treatment might miss the real cause and fail to provide lasting relief.</a:t>
            </a:r>
          </a:p>
          <a:p>
            <a:pPr marL="12700" marR="5080">
              <a:lnSpc>
                <a:spcPct val="101499"/>
              </a:lnSpc>
              <a:spcBef>
                <a:spcPts val="55"/>
              </a:spcBef>
            </a:pPr>
            <a:endParaRPr lang="en-US" sz="2000" dirty="0">
              <a:latin typeface="Verdana"/>
              <a:cs typeface="Verdana"/>
            </a:endParaRPr>
          </a:p>
          <a:p>
            <a:pPr marL="12700" marR="5080">
              <a:lnSpc>
                <a:spcPct val="101499"/>
              </a:lnSpc>
              <a:spcBef>
                <a:spcPts val="55"/>
              </a:spcBef>
            </a:pPr>
            <a:r>
              <a:rPr lang="en-US" sz="2000" dirty="0">
                <a:latin typeface="Verdana"/>
                <a:cs typeface="Verdana"/>
              </a:rPr>
              <a:t>Similarly, while Stage 1 analysis provides a general overview, it lacks the depth required to fully understand the root causes and broader implications of the problem. </a:t>
            </a:r>
          </a:p>
          <a:p>
            <a:pPr marL="12700" marR="5080">
              <a:lnSpc>
                <a:spcPct val="101499"/>
              </a:lnSpc>
              <a:spcBef>
                <a:spcPts val="55"/>
              </a:spcBef>
            </a:pPr>
            <a:endParaRPr lang="en-US" sz="2000" dirty="0">
              <a:latin typeface="Verdana"/>
              <a:cs typeface="Verdana"/>
            </a:endParaRPr>
          </a:p>
          <a:p>
            <a:pPr marL="12700" marR="5080">
              <a:lnSpc>
                <a:spcPct val="101499"/>
              </a:lnSpc>
              <a:spcBef>
                <a:spcPts val="55"/>
              </a:spcBef>
            </a:pPr>
            <a:r>
              <a:rPr lang="en-US" sz="2000" dirty="0">
                <a:latin typeface="Verdana"/>
                <a:cs typeface="Verdana"/>
              </a:rPr>
              <a:t>The Enterprise Anatomy model, however, is like the breakthrough in medicine that came with the understanding of human anatomy. Just as doctors now consider how the circulatory, nervous, and immune systems interact before diagnosing and treating a condition, the Enterprise Anatomy model goes beyond Stage 1 by incorporating Stage 2-7 analysis. This comprehensive approach ensures that problems are not just superficially addressed but resolved in a way that strengthens the entire enterprise.</a:t>
            </a:r>
          </a:p>
          <a:p>
            <a:pPr marL="12700" marR="5080">
              <a:lnSpc>
                <a:spcPct val="101499"/>
              </a:lnSpc>
              <a:spcBef>
                <a:spcPts val="55"/>
              </a:spcBef>
            </a:pPr>
            <a:endParaRPr lang="en-US" sz="2750" dirty="0">
              <a:latin typeface="Verdana"/>
              <a:cs typeface="Verdana"/>
            </a:endParaRPr>
          </a:p>
        </p:txBody>
      </p:sp>
      <p:sp>
        <p:nvSpPr>
          <p:cNvPr id="10" name="object 10"/>
          <p:cNvSpPr txBox="1">
            <a:spLocks noGrp="1"/>
          </p:cNvSpPr>
          <p:nvPr>
            <p:ph type="title"/>
          </p:nvPr>
        </p:nvSpPr>
        <p:spPr>
          <a:xfrm>
            <a:off x="8308841" y="869123"/>
            <a:ext cx="9236976" cy="997709"/>
          </a:xfrm>
          <a:prstGeom prst="rect">
            <a:avLst/>
          </a:prstGeom>
        </p:spPr>
        <p:txBody>
          <a:bodyPr vert="horz" wrap="square" lIns="0" tIns="12700" rIns="0" bIns="0" rtlCol="0">
            <a:spAutoFit/>
          </a:bodyPr>
          <a:lstStyle/>
          <a:p>
            <a:pPr marL="12700">
              <a:lnSpc>
                <a:spcPct val="100000"/>
              </a:lnSpc>
              <a:spcBef>
                <a:spcPts val="100"/>
              </a:spcBef>
            </a:pPr>
            <a:r>
              <a:rPr lang="en-US" sz="3200" b="1" dirty="0"/>
              <a:t>How This Approach is a Breakthrough Compared to Traditional Frameworks</a:t>
            </a:r>
            <a:endParaRPr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897"/>
            <a:ext cx="18300700" cy="10295890"/>
            <a:chOff x="-12500" y="3897"/>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897"/>
              <a:ext cx="7993176" cy="10277475"/>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17303" y="983555"/>
            <a:ext cx="8451847" cy="1000915"/>
          </a:xfrm>
          <a:prstGeom prst="rect">
            <a:avLst/>
          </a:prstGeom>
        </p:spPr>
        <p:txBody>
          <a:bodyPr vert="horz" wrap="square" lIns="0" tIns="15875" rIns="0" bIns="0" rtlCol="0">
            <a:spAutoFit/>
          </a:bodyPr>
          <a:lstStyle/>
          <a:p>
            <a:pPr marL="12700">
              <a:lnSpc>
                <a:spcPct val="100000"/>
              </a:lnSpc>
              <a:spcBef>
                <a:spcPts val="125"/>
              </a:spcBef>
            </a:pPr>
            <a:r>
              <a:rPr lang="en-US" sz="3200" b="1" dirty="0">
                <a:latin typeface="Cambria"/>
                <a:cs typeface="Cambria"/>
              </a:rPr>
              <a:t>Stage 2-7 Problem Analysis: A Comprehensive Diagnostic Process</a:t>
            </a:r>
            <a:endParaRPr sz="3200" b="1" dirty="0">
              <a:latin typeface="Cambria"/>
              <a:cs typeface="Cambria"/>
            </a:endParaRPr>
          </a:p>
        </p:txBody>
      </p:sp>
      <p:sp>
        <p:nvSpPr>
          <p:cNvPr id="9" name="object 9"/>
          <p:cNvSpPr txBox="1"/>
          <p:nvPr/>
        </p:nvSpPr>
        <p:spPr>
          <a:xfrm>
            <a:off x="9617302" y="2419195"/>
            <a:ext cx="8451847" cy="5998373"/>
          </a:xfrm>
          <a:prstGeom prst="rect">
            <a:avLst/>
          </a:prstGeom>
        </p:spPr>
        <p:txBody>
          <a:bodyPr vert="horz" wrap="square" lIns="0" tIns="7620" rIns="0" bIns="0" rtlCol="0">
            <a:spAutoFit/>
          </a:bodyPr>
          <a:lstStyle/>
          <a:p>
            <a:pPr marL="12700" marR="5080">
              <a:lnSpc>
                <a:spcPct val="101400"/>
              </a:lnSpc>
              <a:spcBef>
                <a:spcPts val="60"/>
              </a:spcBef>
            </a:pPr>
            <a:r>
              <a:rPr lang="en-US" sz="2400" dirty="0">
                <a:latin typeface="Verdana"/>
                <a:cs typeface="Verdana"/>
              </a:rPr>
              <a:t>The Stage 2-7 problem analysis framework serves as a deep diagnostic process, providing a thorough understanding of the issue at hand—much like how modern medicine evaluates a patient’s health by considering multiple systems and their interactions. </a:t>
            </a:r>
          </a:p>
          <a:p>
            <a:pPr marL="12700" marR="5080">
              <a:lnSpc>
                <a:spcPct val="101400"/>
              </a:lnSpc>
              <a:spcBef>
                <a:spcPts val="60"/>
              </a:spcBef>
            </a:pPr>
            <a:endParaRPr lang="en-US" sz="2400" dirty="0">
              <a:latin typeface="Verdana"/>
              <a:cs typeface="Verdana"/>
            </a:endParaRPr>
          </a:p>
          <a:p>
            <a:pPr marL="12700" marR="5080">
              <a:lnSpc>
                <a:spcPct val="101400"/>
              </a:lnSpc>
              <a:spcBef>
                <a:spcPts val="60"/>
              </a:spcBef>
            </a:pPr>
            <a:r>
              <a:rPr lang="en-US" sz="2400" dirty="0">
                <a:latin typeface="Verdana"/>
                <a:cs typeface="Verdana"/>
              </a:rPr>
              <a:t>This comprehensive analysis not only leads to a better understanding of problems but also uncovers opportunities to correct issues at every perspective.</a:t>
            </a:r>
          </a:p>
          <a:p>
            <a:pPr marL="12700" marR="5080">
              <a:lnSpc>
                <a:spcPct val="101400"/>
              </a:lnSpc>
              <a:spcBef>
                <a:spcPts val="60"/>
              </a:spcBef>
            </a:pPr>
            <a:endParaRPr lang="en-US" sz="2400" dirty="0">
              <a:latin typeface="Verdana"/>
              <a:cs typeface="Verdana"/>
            </a:endParaRPr>
          </a:p>
          <a:p>
            <a:pPr marL="12700" marR="5080">
              <a:lnSpc>
                <a:spcPct val="101400"/>
              </a:lnSpc>
              <a:spcBef>
                <a:spcPts val="60"/>
              </a:spcBef>
            </a:pPr>
            <a:r>
              <a:rPr lang="en-US" sz="2400" dirty="0">
                <a:latin typeface="Verdana"/>
                <a:cs typeface="Verdana"/>
              </a:rPr>
              <a:t>One of the unique strengths of the Stage 2-7 analysis is its flexibility. It can be applied to focus on a specific subfunction within a department—like Benefits &amp; Compensation within HR—or it can be scaled to analyze issues across all departments in the enterprise.</a:t>
            </a:r>
            <a:endParaRPr sz="240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a:spLocks noGrp="1"/>
          </p:cNvSpPr>
          <p:nvPr>
            <p:ph type="title"/>
          </p:nvPr>
        </p:nvSpPr>
        <p:spPr>
          <a:xfrm>
            <a:off x="8369753" y="1486649"/>
            <a:ext cx="9314997" cy="1882567"/>
          </a:xfrm>
          <a:prstGeom prst="rect">
            <a:avLst/>
          </a:prstGeom>
        </p:spPr>
        <p:txBody>
          <a:bodyPr vert="horz" wrap="square" lIns="0" tIns="12700" rIns="0" bIns="0" rtlCol="0">
            <a:spAutoFit/>
          </a:bodyPr>
          <a:lstStyle/>
          <a:p>
            <a:pPr marL="12700">
              <a:lnSpc>
                <a:spcPct val="100000"/>
              </a:lnSpc>
              <a:spcBef>
                <a:spcPts val="100"/>
              </a:spcBef>
            </a:pPr>
            <a:r>
              <a:rPr lang="en-US" sz="4000" b="1" dirty="0">
                <a:latin typeface="Georgia"/>
                <a:cs typeface="Georgia"/>
              </a:rPr>
              <a:t>Architecture Anatomy-Driven Recommendations and Task Creation</a:t>
            </a:r>
            <a:endParaRPr sz="4000" b="1" dirty="0">
              <a:latin typeface="Georgia"/>
              <a:cs typeface="Georgia"/>
            </a:endParaRPr>
          </a:p>
        </p:txBody>
      </p:sp>
      <p:sp>
        <p:nvSpPr>
          <p:cNvPr id="12" name="Text Placeholder 11">
            <a:extLst>
              <a:ext uri="{FF2B5EF4-FFF2-40B4-BE49-F238E27FC236}">
                <a16:creationId xmlns:a16="http://schemas.microsoft.com/office/drawing/2014/main" id="{280A8735-B9B3-07E4-E99A-E1EDE6380AE7}"/>
              </a:ext>
            </a:extLst>
          </p:cNvPr>
          <p:cNvSpPr>
            <a:spLocks noGrp="1"/>
          </p:cNvSpPr>
          <p:nvPr>
            <p:ph type="body" idx="1"/>
          </p:nvPr>
        </p:nvSpPr>
        <p:spPr>
          <a:xfrm>
            <a:off x="8369753" y="3369216"/>
            <a:ext cx="9543597" cy="5909310"/>
          </a:xfrm>
        </p:spPr>
        <p:txBody>
          <a:bodyPr/>
          <a:lstStyle/>
          <a:p>
            <a:r>
              <a:rPr lang="en-US" sz="2400" dirty="0"/>
              <a:t>Here's how the model supports the creation of recommendations and tasks:</a:t>
            </a:r>
          </a:p>
          <a:p>
            <a:r>
              <a:rPr lang="en-US" sz="2400" b="1" dirty="0"/>
              <a:t>1)Better Understanding of Problems: </a:t>
            </a:r>
            <a:r>
              <a:rPr lang="en-US" sz="2400" dirty="0"/>
              <a:t>The detailed insights gained from the Stage 2-7 analysis allow for a clear understanding of the problem. </a:t>
            </a:r>
          </a:p>
          <a:p>
            <a:endParaRPr lang="en-US" sz="2400" dirty="0"/>
          </a:p>
          <a:p>
            <a:r>
              <a:rPr lang="en-US" sz="2400" dirty="0"/>
              <a:t>This means that recommendations are not generic but specifically tailored to address the identified issues within each perspective—strategy, process, system, and component—whether applied to a subfunction or the entire enterprise.</a:t>
            </a:r>
          </a:p>
          <a:p>
            <a:endParaRPr lang="en-US" sz="2400" dirty="0"/>
          </a:p>
          <a:p>
            <a:r>
              <a:rPr lang="en-US" sz="2400" b="1" dirty="0"/>
              <a:t>2)Opportunities for Correction:</a:t>
            </a:r>
            <a:r>
              <a:rPr lang="en-US" sz="2400" dirty="0"/>
              <a:t> As each perspective is analyzed, the model uncovers opportunities to correct issues at every level. </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a:spLocks noGrp="1"/>
          </p:cNvSpPr>
          <p:nvPr>
            <p:ph type="title"/>
          </p:nvPr>
        </p:nvSpPr>
        <p:spPr>
          <a:xfrm>
            <a:off x="868807" y="1091190"/>
            <a:ext cx="15716885" cy="3653563"/>
          </a:xfrm>
          <a:prstGeom prst="rect">
            <a:avLst/>
          </a:prstGeom>
        </p:spPr>
        <p:txBody>
          <a:bodyPr vert="horz" wrap="square" lIns="0" tIns="62229" rIns="0" bIns="0" rtlCol="0">
            <a:spAutoFit/>
          </a:bodyPr>
          <a:lstStyle/>
          <a:p>
            <a:pPr marL="12700" marR="5080">
              <a:lnSpc>
                <a:spcPts val="3450"/>
              </a:lnSpc>
              <a:spcBef>
                <a:spcPts val="489"/>
              </a:spcBef>
            </a:pPr>
            <a:r>
              <a:rPr lang="en-US" sz="3150" b="1" dirty="0">
                <a:latin typeface="Verdana"/>
                <a:cs typeface="Verdana"/>
              </a:rPr>
              <a:t>3)Linking Recommendations to Perspectives: </a:t>
            </a:r>
            <a:r>
              <a:rPr lang="en-US" sz="3150" dirty="0">
                <a:latin typeface="Verdana"/>
                <a:cs typeface="Verdana"/>
              </a:rPr>
              <a:t>The recommendations generated are not standalone suggestions; they are linked to support the top four perspectives—strategy, process, system, and component. </a:t>
            </a:r>
            <a:br>
              <a:rPr lang="en-US" sz="3150" dirty="0">
                <a:latin typeface="Verdana"/>
                <a:cs typeface="Verdana"/>
              </a:rPr>
            </a:br>
            <a:br>
              <a:rPr lang="en-US" sz="3150" dirty="0">
                <a:latin typeface="Verdana"/>
                <a:cs typeface="Verdana"/>
              </a:rPr>
            </a:br>
            <a:r>
              <a:rPr lang="en-US" sz="3150" dirty="0">
                <a:latin typeface="Verdana"/>
                <a:cs typeface="Verdana"/>
              </a:rPr>
              <a:t>This linkage ensures that the tasks created to implement these recommendations are fully aligned with the organization’s architecture, making them more likely to succeed and support overall goals, whether at the subfunction level or across the entire enterprise.</a:t>
            </a:r>
            <a:endParaRPr sz="3150"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1054" y="9993"/>
            <a:ext cx="18287365" cy="10277005"/>
            <a:chOff x="1054" y="9993"/>
            <a:chExt cx="18287365" cy="1027700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7" name="object 7"/>
          <p:cNvSpPr txBox="1"/>
          <p:nvPr/>
        </p:nvSpPr>
        <p:spPr>
          <a:xfrm>
            <a:off x="339456" y="3079159"/>
            <a:ext cx="8609139" cy="3733779"/>
          </a:xfrm>
          <a:prstGeom prst="rect">
            <a:avLst/>
          </a:prstGeom>
        </p:spPr>
        <p:txBody>
          <a:bodyPr vert="horz" wrap="square" lIns="0" tIns="6985" rIns="0" bIns="0" rtlCol="0">
            <a:spAutoFit/>
          </a:bodyPr>
          <a:lstStyle/>
          <a:p>
            <a:pPr marL="12700" marR="5080">
              <a:lnSpc>
                <a:spcPct val="101499"/>
              </a:lnSpc>
              <a:spcBef>
                <a:spcPts val="55"/>
              </a:spcBef>
            </a:pPr>
            <a:r>
              <a:rPr lang="en-US" sz="2400" dirty="0">
                <a:latin typeface="Verdana"/>
                <a:cs typeface="Verdana"/>
              </a:rPr>
              <a:t>Once the diagnosis is complete, the next step is treatment—implemented through the Steps 1-13 strategy execution model. This model is akin to a comprehensive treatment plan that not only addresses the current symptoms but also ensures long-term health and resilience. </a:t>
            </a:r>
          </a:p>
          <a:p>
            <a:pPr marL="12700" marR="5080">
              <a:lnSpc>
                <a:spcPct val="101499"/>
              </a:lnSpc>
              <a:spcBef>
                <a:spcPts val="55"/>
              </a:spcBef>
            </a:pPr>
            <a:endParaRPr lang="en-US" sz="2400" dirty="0">
              <a:latin typeface="Verdana"/>
              <a:cs typeface="Verdana"/>
            </a:endParaRPr>
          </a:p>
          <a:p>
            <a:pPr marL="12700" marR="5080">
              <a:lnSpc>
                <a:spcPct val="101499"/>
              </a:lnSpc>
              <a:spcBef>
                <a:spcPts val="55"/>
              </a:spcBef>
            </a:pPr>
            <a:r>
              <a:rPr lang="en-US" sz="2400" dirty="0">
                <a:latin typeface="Verdana"/>
                <a:cs typeface="Verdana"/>
              </a:rPr>
              <a:t>Depending on whether we are discussing a project, department, or enterprise, the analogy adjusts accordingly.</a:t>
            </a:r>
            <a:endParaRPr sz="2400" dirty="0">
              <a:latin typeface="Verdana"/>
              <a:cs typeface="Verdana"/>
            </a:endParaRPr>
          </a:p>
        </p:txBody>
      </p:sp>
      <p:sp>
        <p:nvSpPr>
          <p:cNvPr id="8" name="object 8"/>
          <p:cNvSpPr txBox="1">
            <a:spLocks noGrp="1"/>
          </p:cNvSpPr>
          <p:nvPr>
            <p:ph type="title"/>
          </p:nvPr>
        </p:nvSpPr>
        <p:spPr>
          <a:xfrm>
            <a:off x="311150" y="882650"/>
            <a:ext cx="9601200" cy="1862689"/>
          </a:xfrm>
          <a:prstGeom prst="rect">
            <a:avLst/>
          </a:prstGeom>
        </p:spPr>
        <p:txBody>
          <a:bodyPr vert="horz" wrap="square" lIns="0" tIns="15875" rIns="0" bIns="0" rtlCol="0">
            <a:spAutoFit/>
          </a:bodyPr>
          <a:lstStyle/>
          <a:p>
            <a:pPr marL="12700">
              <a:lnSpc>
                <a:spcPct val="100000"/>
              </a:lnSpc>
              <a:spcBef>
                <a:spcPts val="125"/>
              </a:spcBef>
            </a:pPr>
            <a:r>
              <a:rPr lang="en-US" sz="4000" b="1" dirty="0">
                <a:latin typeface="Cambria"/>
                <a:cs typeface="Cambria"/>
              </a:rPr>
              <a:t>Steps 1-13 Strategy Execution: Prescribing and Administering Treatment</a:t>
            </a:r>
            <a:endParaRPr sz="4000" b="1" dirty="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958</Words>
  <Application>Microsoft Office PowerPoint</Application>
  <PresentationFormat>Custom</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Cambria</vt:lpstr>
      <vt:lpstr>Georgia</vt:lpstr>
      <vt:lpstr>Verdana</vt:lpstr>
      <vt:lpstr>Office Theme</vt:lpstr>
      <vt:lpstr>Enterprise Anatomy: A Strategic Approach to Problem Solving</vt:lpstr>
      <vt:lpstr>Introduction to Strategic Problem-Solving Through Enterprise Anatomy</vt:lpstr>
      <vt:lpstr>Understanding Enterprise Anatomy: Project, Department, and Enterprise Versions</vt:lpstr>
      <vt:lpstr>PowerPoint Presentation</vt:lpstr>
      <vt:lpstr>How This Approach is a Breakthrough Compared to Traditional Frameworks</vt:lpstr>
      <vt:lpstr>Stage 2-7 Problem Analysis: A Comprehensive Diagnostic Process</vt:lpstr>
      <vt:lpstr>Architecture Anatomy-Driven Recommendations and Task Creation</vt:lpstr>
      <vt:lpstr>3)Linking Recommendations to Perspectives: The recommendations generated are not standalone suggestions; they are linked to support the top four perspectives—strategy, process, system, and component.   This linkage ensures that the tasks created to implement these recommendations are fully aligned with the organization’s architecture, making them more likely to succeed and support overall goals, whether at the subfunction level or across the entire enterprise.</vt:lpstr>
      <vt:lpstr>Steps 1-13 Strategy Execution: Prescribing and Administering Treatment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MRIDUL TIWARI</cp:lastModifiedBy>
  <cp:revision>1</cp:revision>
  <dcterms:created xsi:type="dcterms:W3CDTF">2024-09-21T14:18:15Z</dcterms:created>
  <dcterms:modified xsi:type="dcterms:W3CDTF">2024-09-21T14:39:36Z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2024-09-21T00:00:00Z</vt:filetime>
  </property>
  <property fmtid="{D5CDD505-2E9C-101B-9397-08002B2CF9AE}" pid="3" name="Creator">
    <vt:lpwstr>Chromium</vt:lpwstr>
  </property>
  <property fmtid="{D5CDD505-2E9C-101B-9397-08002B2CF9AE}" pid="4" name="LastSaved">
    <vt:filetime>2024-09-21T00:00:00Z</vt:filetime>
  </property>
</Properties>
</file>