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9" r:id="rId3"/>
    <p:sldId id="260" r:id="rId4"/>
    <p:sldId id="271" r:id="rId5"/>
    <p:sldId id="257" r:id="rId6"/>
    <p:sldId id="272" r:id="rId7"/>
    <p:sldId id="262" r:id="rId8"/>
    <p:sldId id="268" r:id="rId9"/>
    <p:sldId id="273" r:id="rId10"/>
    <p:sldId id="274" r:id="rId11"/>
    <p:sldId id="261" r:id="rId12"/>
    <p:sldId id="275" r:id="rId13"/>
    <p:sldId id="276" r:id="rId14"/>
    <p:sldId id="263" r:id="rId15"/>
    <p:sldId id="264"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F59ACB-DE7C-4A7C-93A2-1F3F37F1290A}">
          <p14:sldIdLst>
            <p14:sldId id="256"/>
            <p14:sldId id="259"/>
            <p14:sldId id="260"/>
            <p14:sldId id="271"/>
            <p14:sldId id="257"/>
            <p14:sldId id="272"/>
            <p14:sldId id="262"/>
            <p14:sldId id="268"/>
            <p14:sldId id="273"/>
            <p14:sldId id="274"/>
            <p14:sldId id="261"/>
            <p14:sldId id="275"/>
            <p14:sldId id="276"/>
            <p14:sldId id="263"/>
            <p14:sldId id="264"/>
          </p14:sldIdLst>
        </p14:section>
        <p14:section name="Untitled Section" id="{0C0FC2F6-5CA5-4F66-A625-ED53753FFE85}">
          <p14:sldIdLst>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n P" initials="RP" lastIdx="1" clrIdx="0">
    <p:extLst>
      <p:ext uri="{19B8F6BF-5375-455C-9EA6-DF929625EA0E}">
        <p15:presenceInfo xmlns:p15="http://schemas.microsoft.com/office/powerpoint/2012/main" userId="a7cff8b72fe80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6T12:21:05.326" idx="1">
    <p:pos x="6834" y="2802"/>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76839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8647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8774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814305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746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7950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51526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72245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33470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115299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D6275-D1BA-42E5-8769-4E1A27B1F6B9}"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06513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D6275-D1BA-42E5-8769-4E1A27B1F6B9}"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78892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D6275-D1BA-42E5-8769-4E1A27B1F6B9}"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2206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D6275-D1BA-42E5-8769-4E1A27B1F6B9}" type="datetimeFigureOut">
              <a:rPr lang="en-IN" smtClean="0"/>
              <a:t>19-07-2024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91747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45435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74228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D6275-D1BA-42E5-8769-4E1A27B1F6B9}" type="datetimeFigureOut">
              <a:rPr lang="en-IN" smtClean="0"/>
              <a:t>19-07-2024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8F8D83-DAC9-4445-8CA5-C0871E10B10F}" type="slidenum">
              <a:rPr lang="en-IN" smtClean="0"/>
              <a:t>‹#›</a:t>
            </a:fld>
            <a:endParaRPr lang="en-IN"/>
          </a:p>
        </p:txBody>
      </p:sp>
    </p:spTree>
    <p:extLst>
      <p:ext uri="{BB962C8B-B14F-4D97-AF65-F5344CB8AC3E}">
        <p14:creationId xmlns:p14="http://schemas.microsoft.com/office/powerpoint/2010/main" val="184257961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B590-A0E3-F7C7-A2BF-04CA0E8D71F1}"/>
              </a:ext>
            </a:extLst>
          </p:cNvPr>
          <p:cNvSpPr>
            <a:spLocks noGrp="1"/>
          </p:cNvSpPr>
          <p:nvPr>
            <p:ph type="ctrTitle"/>
          </p:nvPr>
        </p:nvSpPr>
        <p:spPr/>
        <p:txBody>
          <a:bodyPr>
            <a:normAutofit fontScale="90000"/>
          </a:bodyPr>
          <a:lstStyle/>
          <a:p>
            <a:r>
              <a:rPr lang="en-US" sz="5600" dirty="0"/>
              <a:t>Sales Insights-Data Analysis</a:t>
            </a:r>
            <a:br>
              <a:rPr lang="en-US" sz="5600" dirty="0"/>
            </a:br>
            <a:br>
              <a:rPr lang="en-US" sz="5600" dirty="0"/>
            </a:br>
            <a:r>
              <a:rPr lang="en-US" sz="4200" i="1" dirty="0"/>
              <a:t>Dashboard for </a:t>
            </a:r>
            <a:r>
              <a:rPr lang="en-US" sz="4200" i="1" dirty="0" err="1"/>
              <a:t>AtliQ</a:t>
            </a:r>
            <a:r>
              <a:rPr lang="en-US" sz="4200" i="1" dirty="0"/>
              <a:t> Hardware</a:t>
            </a:r>
            <a:endParaRPr lang="en-IN" sz="4200" i="1" dirty="0"/>
          </a:p>
        </p:txBody>
      </p:sp>
    </p:spTree>
    <p:extLst>
      <p:ext uri="{BB962C8B-B14F-4D97-AF65-F5344CB8AC3E}">
        <p14:creationId xmlns:p14="http://schemas.microsoft.com/office/powerpoint/2010/main" val="195205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970B-3B21-7658-D089-F32A40FC93BC}"/>
              </a:ext>
            </a:extLst>
          </p:cNvPr>
          <p:cNvSpPr>
            <a:spLocks noGrp="1"/>
          </p:cNvSpPr>
          <p:nvPr>
            <p:ph type="title"/>
          </p:nvPr>
        </p:nvSpPr>
        <p:spPr>
          <a:xfrm>
            <a:off x="520983" y="162191"/>
            <a:ext cx="9404723" cy="894819"/>
          </a:xfrm>
        </p:spPr>
        <p:txBody>
          <a:bodyPr/>
          <a:lstStyle/>
          <a:p>
            <a:r>
              <a:rPr lang="en-US" dirty="0"/>
              <a:t>Data Cleaning</a:t>
            </a:r>
          </a:p>
        </p:txBody>
      </p:sp>
      <p:sp>
        <p:nvSpPr>
          <p:cNvPr id="3" name="Content Placeholder 2">
            <a:extLst>
              <a:ext uri="{FF2B5EF4-FFF2-40B4-BE49-F238E27FC236}">
                <a16:creationId xmlns:a16="http://schemas.microsoft.com/office/drawing/2014/main" id="{EC43B8EF-6AB5-9778-9981-DA7A5756DD01}"/>
              </a:ext>
            </a:extLst>
          </p:cNvPr>
          <p:cNvSpPr>
            <a:spLocks noGrp="1"/>
          </p:cNvSpPr>
          <p:nvPr>
            <p:ph idx="1"/>
          </p:nvPr>
        </p:nvSpPr>
        <p:spPr>
          <a:xfrm>
            <a:off x="115504" y="1174282"/>
            <a:ext cx="11482938" cy="5074117"/>
          </a:xfrm>
        </p:spPr>
        <p:txBody>
          <a:bodyPr>
            <a:normAutofit/>
          </a:bodyPr>
          <a:lstStyle/>
          <a:p>
            <a:r>
              <a:rPr lang="en-US" dirty="0"/>
              <a:t> `SELECT count(*) from </a:t>
            </a:r>
            <a:r>
              <a:rPr lang="en-US" dirty="0" err="1"/>
              <a:t>sales.transactions</a:t>
            </a:r>
            <a:r>
              <a:rPr lang="en-US" dirty="0"/>
              <a:t> where </a:t>
            </a:r>
            <a:r>
              <a:rPr lang="en-US" dirty="0" err="1"/>
              <a:t>sales.transactions.currency</a:t>
            </a:r>
            <a:r>
              <a:rPr lang="en-US" dirty="0"/>
              <a:t>="INR\r";` </a:t>
            </a:r>
          </a:p>
          <a:p>
            <a:r>
              <a:rPr lang="en-US" dirty="0"/>
              <a:t> 150000 - can't removed as it is large amount</a:t>
            </a:r>
          </a:p>
          <a:p>
            <a:endParaRPr lang="en-US" dirty="0"/>
          </a:p>
          <a:p>
            <a:r>
              <a:rPr lang="en-US" dirty="0"/>
              <a:t> `SELECT count(*) from </a:t>
            </a:r>
            <a:r>
              <a:rPr lang="en-US" dirty="0" err="1"/>
              <a:t>sales.transactions</a:t>
            </a:r>
            <a:r>
              <a:rPr lang="en-US" dirty="0"/>
              <a:t> where </a:t>
            </a:r>
            <a:r>
              <a:rPr lang="en-US" dirty="0" err="1"/>
              <a:t>sales.transactions.currency</a:t>
            </a:r>
            <a:r>
              <a:rPr lang="en-US" dirty="0"/>
              <a:t>="INR";` </a:t>
            </a:r>
          </a:p>
          <a:p>
            <a:r>
              <a:rPr lang="en-US" dirty="0"/>
              <a:t> 279 - we can remove it as it is small record and can be considered as bad data</a:t>
            </a:r>
          </a:p>
          <a:p>
            <a:endParaRPr lang="en-US" dirty="0"/>
          </a:p>
          <a:p>
            <a:r>
              <a:rPr lang="en-US" dirty="0"/>
              <a:t> `SELECT count(*) from </a:t>
            </a:r>
            <a:r>
              <a:rPr lang="en-US" dirty="0" err="1"/>
              <a:t>sales.transactions</a:t>
            </a:r>
            <a:r>
              <a:rPr lang="en-US" dirty="0"/>
              <a:t> where </a:t>
            </a:r>
            <a:r>
              <a:rPr lang="en-US" dirty="0" err="1"/>
              <a:t>sales.transactions.currency</a:t>
            </a:r>
            <a:r>
              <a:rPr lang="en-US" dirty="0"/>
              <a:t>="USD\r";` </a:t>
            </a:r>
          </a:p>
          <a:p>
            <a:endParaRPr lang="en-US" dirty="0"/>
          </a:p>
          <a:p>
            <a:r>
              <a:rPr lang="en-US" dirty="0"/>
              <a:t> `SELECT count(*) from </a:t>
            </a:r>
            <a:r>
              <a:rPr lang="en-US" dirty="0" err="1"/>
              <a:t>sales.transactions</a:t>
            </a:r>
            <a:r>
              <a:rPr lang="en-US" dirty="0"/>
              <a:t> where </a:t>
            </a:r>
            <a:r>
              <a:rPr lang="en-US" dirty="0" err="1"/>
              <a:t>sales.transactions.currency</a:t>
            </a:r>
            <a:r>
              <a:rPr lang="en-US" dirty="0"/>
              <a:t>="USD";`</a:t>
            </a:r>
          </a:p>
          <a:p>
            <a:endParaRPr lang="en-US" dirty="0"/>
          </a:p>
          <a:p>
            <a:r>
              <a:rPr lang="en-US" dirty="0"/>
              <a:t> `SELECT * from </a:t>
            </a:r>
            <a:r>
              <a:rPr lang="en-US" dirty="0" err="1"/>
              <a:t>sales.transactions</a:t>
            </a:r>
            <a:r>
              <a:rPr lang="en-US" dirty="0"/>
              <a:t> where </a:t>
            </a:r>
            <a:r>
              <a:rPr lang="en-US" dirty="0" err="1"/>
              <a:t>sales.transactions.currency</a:t>
            </a:r>
            <a:r>
              <a:rPr lang="en-US" dirty="0"/>
              <a:t>='USD\r' or </a:t>
            </a:r>
            <a:r>
              <a:rPr lang="en-US" dirty="0" err="1"/>
              <a:t>sales.transactions.currency</a:t>
            </a:r>
            <a:r>
              <a:rPr lang="en-US" dirty="0"/>
              <a:t>='USD';`</a:t>
            </a:r>
          </a:p>
        </p:txBody>
      </p:sp>
    </p:spTree>
    <p:extLst>
      <p:ext uri="{BB962C8B-B14F-4D97-AF65-F5344CB8AC3E}">
        <p14:creationId xmlns:p14="http://schemas.microsoft.com/office/powerpoint/2010/main" val="350138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2662190" y="240838"/>
            <a:ext cx="6867617" cy="629174"/>
          </a:xfrm>
        </p:spPr>
        <p:txBody>
          <a:bodyPr>
            <a:noAutofit/>
          </a:bodyPr>
          <a:lstStyle/>
          <a:p>
            <a:pPr algn="ctr"/>
            <a:r>
              <a:rPr lang="en-US" sz="4200" dirty="0"/>
              <a:t>Dashboard</a:t>
            </a:r>
            <a:endParaRPr lang="en-IN" sz="4200" dirty="0"/>
          </a:p>
        </p:txBody>
      </p:sp>
      <p:pic>
        <p:nvPicPr>
          <p:cNvPr id="7" name="Picture 6">
            <a:extLst>
              <a:ext uri="{FF2B5EF4-FFF2-40B4-BE49-F238E27FC236}">
                <a16:creationId xmlns:a16="http://schemas.microsoft.com/office/drawing/2014/main" id="{5B2C85F0-A697-D29B-F447-AC4D86495F32}"/>
              </a:ext>
            </a:extLst>
          </p:cNvPr>
          <p:cNvPicPr>
            <a:picLocks noChangeAspect="1"/>
          </p:cNvPicPr>
          <p:nvPr/>
        </p:nvPicPr>
        <p:blipFill>
          <a:blip r:embed="rId2"/>
          <a:stretch>
            <a:fillRect/>
          </a:stretch>
        </p:blipFill>
        <p:spPr>
          <a:xfrm>
            <a:off x="1145406" y="1160636"/>
            <a:ext cx="9211375" cy="5374917"/>
          </a:xfrm>
          <a:prstGeom prst="rect">
            <a:avLst/>
          </a:prstGeom>
        </p:spPr>
      </p:pic>
    </p:spTree>
    <p:extLst>
      <p:ext uri="{BB962C8B-B14F-4D97-AF65-F5344CB8AC3E}">
        <p14:creationId xmlns:p14="http://schemas.microsoft.com/office/powerpoint/2010/main" val="253093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3E92-A0CA-4CB5-4807-784B3B69B230}"/>
              </a:ext>
            </a:extLst>
          </p:cNvPr>
          <p:cNvSpPr>
            <a:spLocks noGrp="1"/>
          </p:cNvSpPr>
          <p:nvPr>
            <p:ph type="title"/>
          </p:nvPr>
        </p:nvSpPr>
        <p:spPr>
          <a:xfrm>
            <a:off x="744711" y="176463"/>
            <a:ext cx="8596668" cy="834190"/>
          </a:xfrm>
        </p:spPr>
        <p:txBody>
          <a:bodyPr/>
          <a:lstStyle/>
          <a:p>
            <a:pPr algn="ctr"/>
            <a:r>
              <a:rPr lang="en-US" dirty="0"/>
              <a:t>Profit Analysis</a:t>
            </a:r>
          </a:p>
        </p:txBody>
      </p:sp>
      <p:pic>
        <p:nvPicPr>
          <p:cNvPr id="4" name="Picture 3">
            <a:extLst>
              <a:ext uri="{FF2B5EF4-FFF2-40B4-BE49-F238E27FC236}">
                <a16:creationId xmlns:a16="http://schemas.microsoft.com/office/drawing/2014/main" id="{003F3471-9235-37B7-E03C-6A8FF3F95F43}"/>
              </a:ext>
            </a:extLst>
          </p:cNvPr>
          <p:cNvPicPr>
            <a:picLocks noChangeAspect="1"/>
          </p:cNvPicPr>
          <p:nvPr/>
        </p:nvPicPr>
        <p:blipFill>
          <a:blip r:embed="rId2"/>
          <a:stretch>
            <a:fillRect/>
          </a:stretch>
        </p:blipFill>
        <p:spPr>
          <a:xfrm>
            <a:off x="529389" y="855000"/>
            <a:ext cx="10414535" cy="5826537"/>
          </a:xfrm>
          <a:prstGeom prst="rect">
            <a:avLst/>
          </a:prstGeom>
        </p:spPr>
      </p:pic>
    </p:spTree>
    <p:extLst>
      <p:ext uri="{BB962C8B-B14F-4D97-AF65-F5344CB8AC3E}">
        <p14:creationId xmlns:p14="http://schemas.microsoft.com/office/powerpoint/2010/main" val="665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70CD-5418-D30A-3492-7B58B02E1D29}"/>
              </a:ext>
            </a:extLst>
          </p:cNvPr>
          <p:cNvSpPr>
            <a:spLocks noGrp="1"/>
          </p:cNvSpPr>
          <p:nvPr>
            <p:ph type="title"/>
          </p:nvPr>
        </p:nvSpPr>
        <p:spPr>
          <a:xfrm>
            <a:off x="754336" y="186088"/>
            <a:ext cx="8596668" cy="853440"/>
          </a:xfrm>
        </p:spPr>
        <p:txBody>
          <a:bodyPr/>
          <a:lstStyle/>
          <a:p>
            <a:pPr algn="ctr"/>
            <a:r>
              <a:rPr lang="en-US" dirty="0"/>
              <a:t>Performance Analysis</a:t>
            </a:r>
          </a:p>
        </p:txBody>
      </p:sp>
      <p:pic>
        <p:nvPicPr>
          <p:cNvPr id="4" name="Picture 3">
            <a:extLst>
              <a:ext uri="{FF2B5EF4-FFF2-40B4-BE49-F238E27FC236}">
                <a16:creationId xmlns:a16="http://schemas.microsoft.com/office/drawing/2014/main" id="{49F07A23-898B-205A-64D7-F14568172FF7}"/>
              </a:ext>
            </a:extLst>
          </p:cNvPr>
          <p:cNvPicPr>
            <a:picLocks noChangeAspect="1"/>
          </p:cNvPicPr>
          <p:nvPr/>
        </p:nvPicPr>
        <p:blipFill>
          <a:blip r:embed="rId2"/>
          <a:stretch>
            <a:fillRect/>
          </a:stretch>
        </p:blipFill>
        <p:spPr>
          <a:xfrm>
            <a:off x="754336" y="948847"/>
            <a:ext cx="10296063" cy="5723065"/>
          </a:xfrm>
          <a:prstGeom prst="rect">
            <a:avLst/>
          </a:prstGeom>
        </p:spPr>
      </p:pic>
    </p:spTree>
    <p:extLst>
      <p:ext uri="{BB962C8B-B14F-4D97-AF65-F5344CB8AC3E}">
        <p14:creationId xmlns:p14="http://schemas.microsoft.com/office/powerpoint/2010/main" val="381223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51467"/>
            <a:ext cx="10058400" cy="935795"/>
          </a:xfrm>
        </p:spPr>
        <p:txBody>
          <a:bodyPr>
            <a:normAutofit/>
          </a:bodyPr>
          <a:lstStyle/>
          <a:p>
            <a:pPr algn="ctr"/>
            <a:r>
              <a:rPr lang="en-US" dirty="0"/>
              <a:t>Insights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240631" y="1403603"/>
            <a:ext cx="11685069" cy="5102929"/>
          </a:xfrm>
        </p:spPr>
        <p:txBody>
          <a:bodyPr>
            <a:noAutofit/>
          </a:bodyPr>
          <a:lstStyle/>
          <a:p>
            <a:pPr>
              <a:lnSpc>
                <a:spcPct val="150000"/>
              </a:lnSpc>
            </a:pPr>
            <a:r>
              <a:rPr lang="en-US" sz="1600" dirty="0"/>
              <a:t>In this dashboard, we can see company has generated total revenue in 4 years ₹ 985M, total profit margin ₹24.7M, Profit margin% 2.5%, Sales Qty ₹2M. in 2020 company has generated total revenue of ₹ 142M by selling a total of 350K and earned a profit of ₹ 2.1M.</a:t>
            </a:r>
          </a:p>
          <a:p>
            <a:pPr>
              <a:lnSpc>
                <a:spcPct val="150000"/>
              </a:lnSpc>
            </a:pPr>
            <a:r>
              <a:rPr lang="en-US" sz="1600" dirty="0"/>
              <a:t>In 4 years Delhi NCR is our largest market in terms of revenue with ₹ 520M and total contribution of 52.8% with total revenue but if you look at the profit margin Delhi NCR is generating only 2.3% profit margin.</a:t>
            </a:r>
          </a:p>
          <a:p>
            <a:pPr>
              <a:lnSpc>
                <a:spcPct val="150000"/>
              </a:lnSpc>
            </a:pPr>
            <a:r>
              <a:rPr lang="en-US" sz="1600" dirty="0"/>
              <a:t>If we check the profit margin then here In 2020 Bhubaneshwar comes into the picture which is generating the highest profit margin of 10.48%. Similarly, if we can check the Profit Contribution % by Market then here Mumbai is the largest player with 23.89% of total contribution in total profit.</a:t>
            </a:r>
          </a:p>
          <a:p>
            <a:pPr>
              <a:lnSpc>
                <a:spcPct val="150000"/>
              </a:lnSpc>
            </a:pPr>
            <a:r>
              <a:rPr lang="en-US" sz="1600" dirty="0"/>
              <a:t>In 4 years Bengaluru generating the lowest profit margin of -20.8%.if we can check the Profit Contribution % by Market then here also Bengaluru is the Lower with -0.3% of total contribution in total profit.</a:t>
            </a:r>
          </a:p>
          <a:p>
            <a:pPr>
              <a:lnSpc>
                <a:spcPct val="150000"/>
              </a:lnSpc>
            </a:pPr>
            <a:r>
              <a:rPr lang="en-US" sz="1600" dirty="0"/>
              <a:t>In our top 5 customers, the </a:t>
            </a:r>
            <a:r>
              <a:rPr lang="en-US" sz="1600" dirty="0" err="1"/>
              <a:t>Electricalsara</a:t>
            </a:r>
            <a:r>
              <a:rPr lang="en-US" sz="1600" dirty="0"/>
              <a:t> Stores is our biggest customer who has generated total ₹ 413 M revenue generated in 4 years.</a:t>
            </a:r>
          </a:p>
        </p:txBody>
      </p:sp>
    </p:spTree>
    <p:extLst>
      <p:ext uri="{BB962C8B-B14F-4D97-AF65-F5344CB8AC3E}">
        <p14:creationId xmlns:p14="http://schemas.microsoft.com/office/powerpoint/2010/main" val="88261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78100"/>
            <a:ext cx="10058400" cy="1015694"/>
          </a:xfrm>
        </p:spPr>
        <p:txBody>
          <a:bodyPr>
            <a:normAutofit/>
          </a:bodyPr>
          <a:lstStyle/>
          <a:p>
            <a:pPr algn="ctr"/>
            <a:r>
              <a:rPr lang="en-IN" sz="4200" dirty="0"/>
              <a:t>Insights</a:t>
            </a:r>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259882" y="1580225"/>
            <a:ext cx="11521440" cy="5013080"/>
          </a:xfrm>
        </p:spPr>
        <p:txBody>
          <a:bodyPr>
            <a:noAutofit/>
          </a:bodyPr>
          <a:lstStyle/>
          <a:p>
            <a:pPr>
              <a:lnSpc>
                <a:spcPct val="150000"/>
              </a:lnSpc>
            </a:pPr>
            <a:r>
              <a:rPr lang="en-US" sz="1800" dirty="0"/>
              <a:t>In our top 5 </a:t>
            </a:r>
            <a:r>
              <a:rPr lang="en-US" sz="1800" dirty="0" err="1"/>
              <a:t>products,the</a:t>
            </a:r>
            <a:r>
              <a:rPr lang="en-US" sz="1800" dirty="0"/>
              <a:t> Prod318 is our highest product has generated total ₹ 69M revenue generated in 4 years.</a:t>
            </a:r>
          </a:p>
          <a:p>
            <a:pPr>
              <a:lnSpc>
                <a:spcPct val="150000"/>
              </a:lnSpc>
            </a:pPr>
            <a:r>
              <a:rPr lang="en-US" sz="1800" dirty="0"/>
              <a:t>In product type Distribution has generated the revenue of ₹494M and </a:t>
            </a:r>
            <a:r>
              <a:rPr lang="en-US" sz="1800" dirty="0" err="1"/>
              <a:t>ownbrand</a:t>
            </a:r>
            <a:r>
              <a:rPr lang="en-US" sz="1800" dirty="0"/>
              <a:t> revenue is ₹494M generated in entire 4 years.</a:t>
            </a:r>
          </a:p>
          <a:p>
            <a:pPr>
              <a:lnSpc>
                <a:spcPct val="150000"/>
              </a:lnSpc>
            </a:pPr>
            <a:r>
              <a:rPr lang="en-US" sz="1800" dirty="0"/>
              <a:t>Revenue Trend is showing that in June 2020 revenue has been decreased drastically compared to the revenue last year and the profit margin was the least in April 2020.</a:t>
            </a:r>
            <a:endParaRPr lang="en-IN" sz="1800" dirty="0"/>
          </a:p>
          <a:p>
            <a:pPr>
              <a:lnSpc>
                <a:spcPct val="150000"/>
              </a:lnSpc>
            </a:pPr>
            <a:endParaRPr lang="en-IN" sz="1800" dirty="0"/>
          </a:p>
        </p:txBody>
      </p:sp>
    </p:spTree>
    <p:extLst>
      <p:ext uri="{BB962C8B-B14F-4D97-AF65-F5344CB8AC3E}">
        <p14:creationId xmlns:p14="http://schemas.microsoft.com/office/powerpoint/2010/main" val="417551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82B24-AF24-EA8E-32AB-36DB6E64D8E2}"/>
              </a:ext>
            </a:extLst>
          </p:cNvPr>
          <p:cNvSpPr>
            <a:spLocks noGrp="1"/>
          </p:cNvSpPr>
          <p:nvPr>
            <p:ph type="title"/>
          </p:nvPr>
        </p:nvSpPr>
        <p:spPr>
          <a:xfrm>
            <a:off x="1066800" y="2624328"/>
            <a:ext cx="10058400" cy="1609344"/>
          </a:xfrm>
        </p:spPr>
        <p:txBody>
          <a:bodyPr/>
          <a:lstStyle/>
          <a:p>
            <a:pPr algn="ctr"/>
            <a:r>
              <a:rPr lang="en-US" dirty="0"/>
              <a:t>Thank you!</a:t>
            </a:r>
            <a:endParaRPr lang="en-IN" dirty="0"/>
          </a:p>
        </p:txBody>
      </p:sp>
    </p:spTree>
    <p:extLst>
      <p:ext uri="{BB962C8B-B14F-4D97-AF65-F5344CB8AC3E}">
        <p14:creationId xmlns:p14="http://schemas.microsoft.com/office/powerpoint/2010/main" val="37390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p:txBody>
          <a:bodyPr>
            <a:normAutofit/>
          </a:bodyPr>
          <a:lstStyle/>
          <a:p>
            <a:pPr algn="ctr"/>
            <a:r>
              <a:rPr lang="en-US" sz="4200" dirty="0"/>
              <a:t>Problem statement / Project scope</a:t>
            </a:r>
            <a:endParaRPr lang="en-IN" sz="4200" dirty="0"/>
          </a:p>
        </p:txBody>
      </p:sp>
      <p:sp>
        <p:nvSpPr>
          <p:cNvPr id="3" name="Content Placeholder 2">
            <a:extLst>
              <a:ext uri="{FF2B5EF4-FFF2-40B4-BE49-F238E27FC236}">
                <a16:creationId xmlns:a16="http://schemas.microsoft.com/office/drawing/2014/main" id="{58A8D9B2-D1F8-B05F-8238-A5A70B23C156}"/>
              </a:ext>
            </a:extLst>
          </p:cNvPr>
          <p:cNvSpPr>
            <a:spLocks noGrp="1"/>
          </p:cNvSpPr>
          <p:nvPr>
            <p:ph idx="1"/>
          </p:nvPr>
        </p:nvSpPr>
        <p:spPr>
          <a:xfrm>
            <a:off x="346509" y="1318661"/>
            <a:ext cx="11357811" cy="5245767"/>
          </a:xfrm>
        </p:spPr>
        <p:txBody>
          <a:bodyPr>
            <a:normAutofit/>
          </a:bodyPr>
          <a:lstStyle/>
          <a:p>
            <a:pPr marL="0" indent="0">
              <a:lnSpc>
                <a:spcPct val="150000"/>
              </a:lnSpc>
              <a:buNone/>
            </a:pPr>
            <a:r>
              <a:rPr lang="en-US" sz="2400" dirty="0" err="1"/>
              <a:t>AtliQ</a:t>
            </a:r>
            <a:r>
              <a:rPr lang="en-US" sz="2400" dirty="0"/>
              <a:t> hardware is a company which delivers computer hardware &amp; peripheral Manufacturers to his clients, which has several branches throughout India. The sales director of the company is facing a lot of issues in terms of understanding how the business is performing and what are all the problem company is facing currently as the sales are not as expected and declining gradually. </a:t>
            </a:r>
            <a:endParaRPr lang="en-IN" sz="2400" dirty="0"/>
          </a:p>
        </p:txBody>
      </p:sp>
    </p:spTree>
    <p:extLst>
      <p:ext uri="{BB962C8B-B14F-4D97-AF65-F5344CB8AC3E}">
        <p14:creationId xmlns:p14="http://schemas.microsoft.com/office/powerpoint/2010/main" val="22070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607192" y="229157"/>
            <a:ext cx="10321031" cy="800746"/>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607192" y="1450226"/>
            <a:ext cx="10933591" cy="5056452"/>
          </a:xfrm>
        </p:spPr>
        <p:txBody>
          <a:bodyPr>
            <a:normAutofit fontScale="85000" lnSpcReduction="10000"/>
          </a:bodyPr>
          <a:lstStyle/>
          <a:p>
            <a:pPr marL="0" indent="0">
              <a:lnSpc>
                <a:spcPct val="150000"/>
              </a:lnSpc>
              <a:buNone/>
            </a:pPr>
            <a:r>
              <a:rPr lang="en-US" sz="1800" dirty="0"/>
              <a:t>To address the problem statement, the following approach was used:</a:t>
            </a:r>
          </a:p>
          <a:p>
            <a:pPr marL="0" indent="0">
              <a:lnSpc>
                <a:spcPct val="150000"/>
              </a:lnSpc>
              <a:buNone/>
            </a:pPr>
            <a:r>
              <a:rPr lang="en-US" sz="1800" dirty="0"/>
              <a:t>* Data Import and Initial Analysis:</a:t>
            </a:r>
          </a:p>
          <a:p>
            <a:pPr marL="0" indent="0">
              <a:lnSpc>
                <a:spcPct val="150000"/>
              </a:lnSpc>
              <a:buNone/>
            </a:pPr>
            <a:r>
              <a:rPr lang="en-US" sz="1800" dirty="0"/>
              <a:t>The sales data was provided in a SQL dump file, which was imported into a SQL database. Initial insights were drawn from the data using SQL queries and analysis techniques to gain a preliminary understanding of the sales trend.</a:t>
            </a:r>
          </a:p>
          <a:p>
            <a:pPr marL="0" indent="0">
              <a:lnSpc>
                <a:spcPct val="150000"/>
              </a:lnSpc>
              <a:buNone/>
            </a:pPr>
            <a:endParaRPr lang="en-US" sz="1800" dirty="0"/>
          </a:p>
          <a:p>
            <a:pPr marL="0" indent="0">
              <a:lnSpc>
                <a:spcPct val="150000"/>
              </a:lnSpc>
              <a:buNone/>
            </a:pPr>
            <a:r>
              <a:rPr lang="en-US" sz="1800" dirty="0"/>
              <a:t>* Connecting SQL Database to Power BI:</a:t>
            </a:r>
          </a:p>
          <a:p>
            <a:pPr marL="0" indent="0">
              <a:lnSpc>
                <a:spcPct val="150000"/>
              </a:lnSpc>
              <a:buNone/>
            </a:pPr>
            <a:r>
              <a:rPr lang="en-US" sz="1800" dirty="0"/>
              <a:t>The SQL database was connected to Power BI, establishing a live connection or importing the necessary data tables into Power BI.</a:t>
            </a:r>
          </a:p>
          <a:p>
            <a:pPr marL="0" indent="0">
              <a:lnSpc>
                <a:spcPct val="150000"/>
              </a:lnSpc>
              <a:buNone/>
            </a:pPr>
            <a:endParaRPr lang="en-US" sz="1800" dirty="0"/>
          </a:p>
          <a:p>
            <a:pPr marL="0" indent="0">
              <a:lnSpc>
                <a:spcPct val="150000"/>
              </a:lnSpc>
              <a:buNone/>
            </a:pPr>
            <a:r>
              <a:rPr lang="en-US" sz="1800" dirty="0"/>
              <a:t>* Data Modeling and Relationship Creation:</a:t>
            </a:r>
          </a:p>
          <a:p>
            <a:pPr marL="0" indent="0">
              <a:lnSpc>
                <a:spcPct val="150000"/>
              </a:lnSpc>
              <a:buNone/>
            </a:pPr>
            <a:r>
              <a:rPr lang="en-US" sz="1800" dirty="0"/>
              <a:t>Data modeling was performed within Power BI to create relationships between the relevant tables in the SQL database. This step ensured that the data could be properly analyzed and visualized.</a:t>
            </a:r>
          </a:p>
          <a:p>
            <a:pPr>
              <a:lnSpc>
                <a:spcPct val="150000"/>
              </a:lnSpc>
            </a:pPr>
            <a:endParaRPr lang="en-US" sz="1800" dirty="0"/>
          </a:p>
        </p:txBody>
      </p:sp>
    </p:spTree>
    <p:extLst>
      <p:ext uri="{BB962C8B-B14F-4D97-AF65-F5344CB8AC3E}">
        <p14:creationId xmlns:p14="http://schemas.microsoft.com/office/powerpoint/2010/main" val="29025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7A039-2E30-06E0-5FBD-CA8E05322BF9}"/>
              </a:ext>
            </a:extLst>
          </p:cNvPr>
          <p:cNvSpPr>
            <a:spLocks noGrp="1"/>
          </p:cNvSpPr>
          <p:nvPr>
            <p:ph idx="1"/>
          </p:nvPr>
        </p:nvSpPr>
        <p:spPr>
          <a:xfrm>
            <a:off x="193485" y="856648"/>
            <a:ext cx="11886219" cy="5914725"/>
          </a:xfrm>
        </p:spPr>
        <p:txBody>
          <a:bodyPr>
            <a:normAutofit fontScale="92500" lnSpcReduction="10000"/>
          </a:bodyPr>
          <a:lstStyle/>
          <a:p>
            <a:pPr marL="0" indent="0">
              <a:buNone/>
            </a:pPr>
            <a:r>
              <a:rPr lang="en-US" dirty="0"/>
              <a:t>* Dashboard Creation - Key Insights:</a:t>
            </a:r>
          </a:p>
          <a:p>
            <a:pPr marL="0" indent="0">
              <a:buNone/>
            </a:pPr>
            <a:r>
              <a:rPr lang="en-US" dirty="0"/>
              <a:t>The first type of dashboard, "Key Insights," was created to provide an overview of the sales trend. This dashboard focused on presenting high-level metrics, such as total sales, top-selling products, sales by region, and sales by time period. Visualizations like charts, graphs, and KPIs were used to convey the key insights effectively.</a:t>
            </a:r>
          </a:p>
          <a:p>
            <a:pPr marL="0" indent="0">
              <a:buNone/>
            </a:pPr>
            <a:endParaRPr lang="en-US" dirty="0"/>
          </a:p>
          <a:p>
            <a:pPr marL="0" indent="0">
              <a:buNone/>
            </a:pPr>
            <a:r>
              <a:rPr lang="en-US" dirty="0"/>
              <a:t>* Dashboard Creation - Profit Analysis:</a:t>
            </a:r>
          </a:p>
          <a:p>
            <a:pPr marL="0" indent="0">
              <a:buNone/>
            </a:pPr>
            <a:r>
              <a:rPr lang="en-US" dirty="0"/>
              <a:t>The second type of dashboard, "Profit Analysis," aimed to provide in-depth insights into the profitability of </a:t>
            </a:r>
            <a:r>
              <a:rPr lang="en-US" dirty="0" err="1"/>
              <a:t>AtliQ</a:t>
            </a:r>
            <a:r>
              <a:rPr lang="en-US" dirty="0"/>
              <a:t> hardware goods. This dashboard included visualizations and calculations related to profit margins, cost analysis, and product profitability. It allowed users to identify profitable products, assess cost effectiveness, and optimize pricing strategies.</a:t>
            </a:r>
          </a:p>
          <a:p>
            <a:pPr marL="0" indent="0">
              <a:buNone/>
            </a:pPr>
            <a:endParaRPr lang="en-US" dirty="0"/>
          </a:p>
          <a:p>
            <a:pPr marL="0" indent="0">
              <a:buNone/>
            </a:pPr>
            <a:r>
              <a:rPr lang="en-US" dirty="0"/>
              <a:t>* Dashboard Creation - Performance Insights:</a:t>
            </a:r>
          </a:p>
          <a:p>
            <a:pPr marL="0" indent="0">
              <a:buNone/>
            </a:pPr>
            <a:r>
              <a:rPr lang="en-US" dirty="0"/>
              <a:t>The third type of dashboard, "Performance Insights," focused on analyzing the performance of </a:t>
            </a:r>
            <a:r>
              <a:rPr lang="en-US" dirty="0" err="1"/>
              <a:t>AtliQ</a:t>
            </a:r>
            <a:r>
              <a:rPr lang="en-US" dirty="0"/>
              <a:t> hardware goods. This dashboard provided visualizations and metrics related to sales performance, sales growth, customer segmentation, and market share. It enabled users to track performance trends, identify growth opportunities, and make data-driven decisions.</a:t>
            </a:r>
          </a:p>
          <a:p>
            <a:pPr marL="0" indent="0">
              <a:buNone/>
            </a:pPr>
            <a:endParaRPr lang="en-US" dirty="0"/>
          </a:p>
          <a:p>
            <a:pPr marL="0" indent="0">
              <a:buNone/>
            </a:pPr>
            <a:r>
              <a:rPr lang="en-US" dirty="0"/>
              <a:t>Each dashboard was designed to be interactive, allowing users to filter and drill down into specific dimensions or time periods of interest.</a:t>
            </a:r>
          </a:p>
        </p:txBody>
      </p:sp>
    </p:spTree>
    <p:extLst>
      <p:ext uri="{BB962C8B-B14F-4D97-AF65-F5344CB8AC3E}">
        <p14:creationId xmlns:p14="http://schemas.microsoft.com/office/powerpoint/2010/main" val="299827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1630532" y="97654"/>
            <a:ext cx="8930935" cy="1109709"/>
          </a:xfrm>
        </p:spPr>
        <p:txBody>
          <a:bodyPr>
            <a:noAutofit/>
          </a:bodyPr>
          <a:lstStyle/>
          <a:p>
            <a:pPr algn="ctr"/>
            <a:r>
              <a:rPr lang="en-US" sz="3600" dirty="0"/>
              <a:t>Data Analysis using MySQL</a:t>
            </a:r>
            <a:endParaRPr lang="en-IN" sz="3600" dirty="0"/>
          </a:p>
        </p:txBody>
      </p:sp>
      <p:pic>
        <p:nvPicPr>
          <p:cNvPr id="4" name="Picture 3">
            <a:extLst>
              <a:ext uri="{FF2B5EF4-FFF2-40B4-BE49-F238E27FC236}">
                <a16:creationId xmlns:a16="http://schemas.microsoft.com/office/drawing/2014/main" id="{98D3775D-CD39-F359-A619-9F950BD4DC1A}"/>
              </a:ext>
            </a:extLst>
          </p:cNvPr>
          <p:cNvPicPr>
            <a:picLocks noChangeAspect="1"/>
          </p:cNvPicPr>
          <p:nvPr/>
        </p:nvPicPr>
        <p:blipFill>
          <a:blip r:embed="rId2"/>
          <a:stretch>
            <a:fillRect/>
          </a:stretch>
        </p:blipFill>
        <p:spPr>
          <a:xfrm>
            <a:off x="256094" y="1180786"/>
            <a:ext cx="11486728" cy="5579560"/>
          </a:xfrm>
          <a:prstGeom prst="rect">
            <a:avLst/>
          </a:prstGeom>
        </p:spPr>
      </p:pic>
    </p:spTree>
    <p:extLst>
      <p:ext uri="{BB962C8B-B14F-4D97-AF65-F5344CB8AC3E}">
        <p14:creationId xmlns:p14="http://schemas.microsoft.com/office/powerpoint/2010/main" val="49433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CD1F5-5FD3-4BE5-AC4F-2ACFDCA1C7D5}"/>
              </a:ext>
            </a:extLst>
          </p:cNvPr>
          <p:cNvPicPr>
            <a:picLocks noChangeAspect="1"/>
          </p:cNvPicPr>
          <p:nvPr/>
        </p:nvPicPr>
        <p:blipFill>
          <a:blip r:embed="rId2"/>
          <a:stretch>
            <a:fillRect/>
          </a:stretch>
        </p:blipFill>
        <p:spPr>
          <a:xfrm>
            <a:off x="1029902" y="1193532"/>
            <a:ext cx="9519965" cy="5363801"/>
          </a:xfrm>
          <a:prstGeom prst="rect">
            <a:avLst/>
          </a:prstGeom>
        </p:spPr>
      </p:pic>
      <p:sp>
        <p:nvSpPr>
          <p:cNvPr id="4" name="TextBox 3">
            <a:extLst>
              <a:ext uri="{FF2B5EF4-FFF2-40B4-BE49-F238E27FC236}">
                <a16:creationId xmlns:a16="http://schemas.microsoft.com/office/drawing/2014/main" id="{38F1D4E9-3C45-2ACF-3164-10C6ABED6816}"/>
              </a:ext>
            </a:extLst>
          </p:cNvPr>
          <p:cNvSpPr txBox="1"/>
          <p:nvPr/>
        </p:nvSpPr>
        <p:spPr>
          <a:xfrm>
            <a:off x="1029902" y="500513"/>
            <a:ext cx="6843562" cy="584775"/>
          </a:xfrm>
          <a:prstGeom prst="rect">
            <a:avLst/>
          </a:prstGeom>
          <a:noFill/>
        </p:spPr>
        <p:txBody>
          <a:bodyPr wrap="square" rtlCol="0">
            <a:spAutoFit/>
          </a:bodyPr>
          <a:lstStyle/>
          <a:p>
            <a:r>
              <a:rPr lang="en-US" sz="3200" b="1" dirty="0"/>
              <a:t>Queries:</a:t>
            </a:r>
          </a:p>
        </p:txBody>
      </p:sp>
    </p:spTree>
    <p:extLst>
      <p:ext uri="{BB962C8B-B14F-4D97-AF65-F5344CB8AC3E}">
        <p14:creationId xmlns:p14="http://schemas.microsoft.com/office/powerpoint/2010/main" val="383142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2832901" y="214205"/>
            <a:ext cx="6526198" cy="700195"/>
          </a:xfrm>
        </p:spPr>
        <p:txBody>
          <a:bodyPr>
            <a:normAutofit/>
          </a:bodyPr>
          <a:lstStyle/>
          <a:p>
            <a:pPr algn="ctr"/>
            <a:r>
              <a:rPr lang="en-US" sz="3600" dirty="0"/>
              <a:t>Data modelling in Power Pivot</a:t>
            </a:r>
            <a:endParaRPr lang="en-IN" sz="3600" dirty="0"/>
          </a:p>
        </p:txBody>
      </p:sp>
      <p:pic>
        <p:nvPicPr>
          <p:cNvPr id="3" name="Picture 2">
            <a:extLst>
              <a:ext uri="{FF2B5EF4-FFF2-40B4-BE49-F238E27FC236}">
                <a16:creationId xmlns:a16="http://schemas.microsoft.com/office/drawing/2014/main" id="{26CC8B8D-5963-1E35-D839-FFB07840BD05}"/>
              </a:ext>
            </a:extLst>
          </p:cNvPr>
          <p:cNvPicPr>
            <a:picLocks noChangeAspect="1"/>
          </p:cNvPicPr>
          <p:nvPr/>
        </p:nvPicPr>
        <p:blipFill>
          <a:blip r:embed="rId2"/>
          <a:stretch>
            <a:fillRect/>
          </a:stretch>
        </p:blipFill>
        <p:spPr>
          <a:xfrm>
            <a:off x="341440" y="1203157"/>
            <a:ext cx="11509119" cy="5440637"/>
          </a:xfrm>
          <a:prstGeom prst="rect">
            <a:avLst/>
          </a:prstGeom>
        </p:spPr>
      </p:pic>
    </p:spTree>
    <p:extLst>
      <p:ext uri="{BB962C8B-B14F-4D97-AF65-F5344CB8AC3E}">
        <p14:creationId xmlns:p14="http://schemas.microsoft.com/office/powerpoint/2010/main" val="205114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693821" y="75993"/>
            <a:ext cx="10321031" cy="602541"/>
          </a:xfrm>
        </p:spPr>
        <p:txBody>
          <a:bodyPr>
            <a:noAutofit/>
          </a:bodyPr>
          <a:lstStyle/>
          <a:p>
            <a:pPr algn="ctr"/>
            <a:r>
              <a:rPr lang="en-US" sz="4200" dirty="0"/>
              <a:t>Various Queries Used</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308007" y="1193533"/>
            <a:ext cx="11675445" cy="5588474"/>
          </a:xfrm>
        </p:spPr>
        <p:txBody>
          <a:bodyPr>
            <a:noAutofit/>
          </a:bodyPr>
          <a:lstStyle/>
          <a:p>
            <a:pPr marL="0" indent="0">
              <a:lnSpc>
                <a:spcPct val="150000"/>
              </a:lnSpc>
              <a:buNone/>
            </a:pPr>
            <a:r>
              <a:rPr lang="en-US" sz="1400" dirty="0"/>
              <a:t>SELECT * FROM </a:t>
            </a:r>
            <a:r>
              <a:rPr lang="en-US" sz="1400" dirty="0" err="1"/>
              <a:t>sales.marke</a:t>
            </a:r>
            <a:endParaRPr lang="en-US" sz="1400" dirty="0"/>
          </a:p>
          <a:p>
            <a:pPr marL="0" indent="0">
              <a:lnSpc>
                <a:spcPct val="150000"/>
              </a:lnSpc>
              <a:buNone/>
            </a:pPr>
            <a:r>
              <a:rPr lang="en-US" sz="1400" dirty="0"/>
              <a:t>SELECT * FROM </a:t>
            </a:r>
            <a:r>
              <a:rPr lang="en-US" sz="1400" dirty="0" err="1"/>
              <a:t>sales.transactions</a:t>
            </a:r>
            <a:r>
              <a:rPr lang="en-US" sz="1400" dirty="0"/>
              <a:t>;</a:t>
            </a:r>
          </a:p>
          <a:p>
            <a:pPr marL="0" indent="0">
              <a:lnSpc>
                <a:spcPct val="150000"/>
              </a:lnSpc>
              <a:buNone/>
            </a:pPr>
            <a:r>
              <a:rPr lang="en-US" sz="1400" b="1" dirty="0"/>
              <a:t>1.To find of all customers records</a:t>
            </a:r>
          </a:p>
          <a:p>
            <a:pPr marL="0" indent="0">
              <a:lnSpc>
                <a:spcPct val="150000"/>
              </a:lnSpc>
              <a:buNone/>
            </a:pPr>
            <a:r>
              <a:rPr lang="en-US" sz="1400" dirty="0"/>
              <a:t>SELECT * FROM </a:t>
            </a:r>
            <a:r>
              <a:rPr lang="en-US" sz="1400" dirty="0" err="1"/>
              <a:t>sales.customers</a:t>
            </a:r>
            <a:r>
              <a:rPr lang="en-US" sz="1400" dirty="0"/>
              <a:t>;</a:t>
            </a:r>
          </a:p>
          <a:p>
            <a:pPr marL="0" indent="0">
              <a:lnSpc>
                <a:spcPct val="150000"/>
              </a:lnSpc>
              <a:buNone/>
            </a:pPr>
            <a:r>
              <a:rPr lang="en-US" sz="1400" b="1" dirty="0"/>
              <a:t>2.To find total number of customers</a:t>
            </a:r>
          </a:p>
          <a:p>
            <a:pPr marL="0" indent="0">
              <a:lnSpc>
                <a:spcPct val="150000"/>
              </a:lnSpc>
              <a:buNone/>
            </a:pPr>
            <a:r>
              <a:rPr lang="en-US" sz="1400" dirty="0"/>
              <a:t>SELECT count(*) From </a:t>
            </a:r>
            <a:r>
              <a:rPr lang="en-US" sz="1400" dirty="0" err="1"/>
              <a:t>sales.customers</a:t>
            </a:r>
            <a:r>
              <a:rPr lang="en-US" sz="1400" dirty="0"/>
              <a:t>;</a:t>
            </a:r>
          </a:p>
          <a:p>
            <a:pPr marL="0" indent="0">
              <a:lnSpc>
                <a:spcPct val="150000"/>
              </a:lnSpc>
              <a:buNone/>
            </a:pPr>
            <a:r>
              <a:rPr lang="en-US" sz="1400" b="1" dirty="0"/>
              <a:t>3.To find transactions for Chennai market (market code for </a:t>
            </a:r>
            <a:r>
              <a:rPr lang="en-US" sz="1400" b="1" dirty="0" err="1"/>
              <a:t>chennai</a:t>
            </a:r>
            <a:r>
              <a:rPr lang="en-US" sz="1400" b="1" dirty="0"/>
              <a:t> is Mark001</a:t>
            </a:r>
          </a:p>
          <a:p>
            <a:pPr marL="0" indent="0">
              <a:lnSpc>
                <a:spcPct val="150000"/>
              </a:lnSpc>
              <a:buNone/>
            </a:pPr>
            <a:r>
              <a:rPr lang="en-US" sz="1400" dirty="0"/>
              <a:t>SELECT * FROM </a:t>
            </a:r>
            <a:r>
              <a:rPr lang="en-US" sz="1400" dirty="0" err="1"/>
              <a:t>sales.transactions</a:t>
            </a:r>
            <a:r>
              <a:rPr lang="en-US" sz="1400" dirty="0"/>
              <a:t> where </a:t>
            </a:r>
            <a:r>
              <a:rPr lang="en-US" sz="1400" dirty="0" err="1"/>
              <a:t>market_code</a:t>
            </a:r>
            <a:r>
              <a:rPr lang="en-US" sz="1400" dirty="0"/>
              <a:t>='Mark001';</a:t>
            </a:r>
          </a:p>
          <a:p>
            <a:pPr marL="0" indent="0">
              <a:lnSpc>
                <a:spcPct val="150000"/>
              </a:lnSpc>
              <a:buNone/>
            </a:pPr>
            <a:r>
              <a:rPr lang="en-US" sz="1400" b="1" dirty="0"/>
              <a:t>4.To find </a:t>
            </a:r>
            <a:r>
              <a:rPr lang="en-US" sz="1400" b="1" dirty="0" err="1"/>
              <a:t>distrinct</a:t>
            </a:r>
            <a:r>
              <a:rPr lang="en-US" sz="1400" b="1" dirty="0"/>
              <a:t> product codes that were sold in </a:t>
            </a:r>
            <a:r>
              <a:rPr lang="en-US" sz="1400" b="1" dirty="0" err="1"/>
              <a:t>chennai</a:t>
            </a:r>
            <a:endParaRPr lang="en-US" sz="1400" b="1" dirty="0"/>
          </a:p>
          <a:p>
            <a:pPr marL="0" indent="0">
              <a:lnSpc>
                <a:spcPct val="150000"/>
              </a:lnSpc>
              <a:buNone/>
            </a:pPr>
            <a:r>
              <a:rPr lang="en-US" sz="1400" dirty="0"/>
              <a:t>SELECT distinct </a:t>
            </a:r>
            <a:r>
              <a:rPr lang="en-US" sz="1400" dirty="0" err="1"/>
              <a:t>product_code</a:t>
            </a:r>
            <a:r>
              <a:rPr lang="en-US" sz="1400" dirty="0"/>
              <a:t> FROM </a:t>
            </a:r>
            <a:r>
              <a:rPr lang="en-US" sz="1400" dirty="0" err="1"/>
              <a:t>sales.transactions</a:t>
            </a:r>
            <a:r>
              <a:rPr lang="en-US" sz="1400" dirty="0"/>
              <a:t> where </a:t>
            </a:r>
            <a:r>
              <a:rPr lang="en-US" sz="1400" dirty="0" err="1"/>
              <a:t>market_code</a:t>
            </a:r>
            <a:r>
              <a:rPr lang="en-US" sz="1400" dirty="0"/>
              <a:t>='Mark001';</a:t>
            </a:r>
          </a:p>
          <a:p>
            <a:pPr marL="0" indent="0">
              <a:lnSpc>
                <a:spcPct val="150000"/>
              </a:lnSpc>
              <a:buNone/>
            </a:pPr>
            <a:r>
              <a:rPr lang="en-US" sz="1600" b="1" dirty="0"/>
              <a:t>5.To find transactions for Chennai market (market code for </a:t>
            </a:r>
            <a:r>
              <a:rPr lang="en-US" sz="1600" b="1" dirty="0" err="1"/>
              <a:t>chennai</a:t>
            </a:r>
            <a:r>
              <a:rPr lang="en-US" sz="1600" b="1" dirty="0"/>
              <a:t> is Mark002</a:t>
            </a:r>
          </a:p>
          <a:p>
            <a:pPr marL="0" indent="0">
              <a:lnSpc>
                <a:spcPct val="150000"/>
              </a:lnSpc>
              <a:buNone/>
            </a:pPr>
            <a:r>
              <a:rPr lang="en-US" sz="1400" dirty="0"/>
              <a:t>SELECT * FROM </a:t>
            </a:r>
            <a:r>
              <a:rPr lang="en-US" sz="1400" dirty="0" err="1"/>
              <a:t>sales.transactions</a:t>
            </a:r>
            <a:r>
              <a:rPr lang="en-US" sz="1400" dirty="0"/>
              <a:t> where </a:t>
            </a:r>
            <a:r>
              <a:rPr lang="en-US" sz="1400" dirty="0" err="1"/>
              <a:t>market_code</a:t>
            </a:r>
            <a:r>
              <a:rPr lang="en-US" sz="1400" dirty="0"/>
              <a:t>='Mark002';</a:t>
            </a:r>
          </a:p>
          <a:p>
            <a:pPr marL="0" indent="0">
              <a:lnSpc>
                <a:spcPct val="150000"/>
              </a:lnSpc>
              <a:buNone/>
            </a:pPr>
            <a:endParaRPr lang="en-US" sz="1800" dirty="0"/>
          </a:p>
        </p:txBody>
      </p:sp>
    </p:spTree>
    <p:extLst>
      <p:ext uri="{BB962C8B-B14F-4D97-AF65-F5344CB8AC3E}">
        <p14:creationId xmlns:p14="http://schemas.microsoft.com/office/powerpoint/2010/main" val="63527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D7DC-2A37-9A1E-57D2-CBD0C56DE00F}"/>
              </a:ext>
            </a:extLst>
          </p:cNvPr>
          <p:cNvSpPr>
            <a:spLocks noGrp="1"/>
          </p:cNvSpPr>
          <p:nvPr>
            <p:ph type="title"/>
          </p:nvPr>
        </p:nvSpPr>
        <p:spPr>
          <a:xfrm>
            <a:off x="645130" y="106208"/>
            <a:ext cx="9404723" cy="798566"/>
          </a:xfrm>
        </p:spPr>
        <p:txBody>
          <a:bodyPr/>
          <a:lstStyle/>
          <a:p>
            <a:r>
              <a:rPr lang="en-US" b="1" dirty="0"/>
              <a:t>Queries:</a:t>
            </a:r>
          </a:p>
        </p:txBody>
      </p:sp>
      <p:sp>
        <p:nvSpPr>
          <p:cNvPr id="3" name="Content Placeholder 2">
            <a:extLst>
              <a:ext uri="{FF2B5EF4-FFF2-40B4-BE49-F238E27FC236}">
                <a16:creationId xmlns:a16="http://schemas.microsoft.com/office/drawing/2014/main" id="{0AB3B173-D59A-F266-5F61-C822E1A379B7}"/>
              </a:ext>
            </a:extLst>
          </p:cNvPr>
          <p:cNvSpPr>
            <a:spLocks noGrp="1"/>
          </p:cNvSpPr>
          <p:nvPr>
            <p:ph idx="1"/>
          </p:nvPr>
        </p:nvSpPr>
        <p:spPr>
          <a:xfrm>
            <a:off x="144379" y="741145"/>
            <a:ext cx="11964201" cy="6010647"/>
          </a:xfrm>
        </p:spPr>
        <p:txBody>
          <a:bodyPr>
            <a:normAutofit/>
          </a:bodyPr>
          <a:lstStyle/>
          <a:p>
            <a:pPr marL="0" indent="0">
              <a:buNone/>
            </a:pPr>
            <a:r>
              <a:rPr lang="en-US" sz="1400" b="1" dirty="0"/>
              <a:t>6.To find </a:t>
            </a:r>
            <a:r>
              <a:rPr lang="en-US" sz="1400" b="1" dirty="0" err="1"/>
              <a:t>distrinct</a:t>
            </a:r>
            <a:r>
              <a:rPr lang="en-US" sz="1400" b="1" dirty="0"/>
              <a:t> product codes that were sold in Mumbai</a:t>
            </a:r>
          </a:p>
          <a:p>
            <a:pPr marL="0" indent="0">
              <a:buNone/>
            </a:pPr>
            <a:r>
              <a:rPr lang="en-US" sz="1400" dirty="0"/>
              <a:t>SELECT distinct </a:t>
            </a:r>
            <a:r>
              <a:rPr lang="en-US" sz="1400" dirty="0" err="1"/>
              <a:t>product_code</a:t>
            </a:r>
            <a:r>
              <a:rPr lang="en-US" sz="1400" dirty="0"/>
              <a:t> FROM </a:t>
            </a:r>
            <a:r>
              <a:rPr lang="en-US" sz="1400" dirty="0" err="1"/>
              <a:t>sales.transactions</a:t>
            </a:r>
            <a:r>
              <a:rPr lang="en-US" sz="1400" dirty="0"/>
              <a:t> where </a:t>
            </a:r>
            <a:r>
              <a:rPr lang="en-US" sz="1400" dirty="0" err="1"/>
              <a:t>market_code</a:t>
            </a:r>
            <a:r>
              <a:rPr lang="en-US" sz="1400" dirty="0"/>
              <a:t>='Mark002';</a:t>
            </a:r>
          </a:p>
          <a:p>
            <a:pPr marL="0" indent="0">
              <a:buNone/>
            </a:pPr>
            <a:r>
              <a:rPr lang="en-US" sz="1400" b="1" dirty="0"/>
              <a:t>7.To find transactions where currency is US dollars</a:t>
            </a:r>
          </a:p>
          <a:p>
            <a:pPr marL="0" indent="0">
              <a:buNone/>
            </a:pPr>
            <a:r>
              <a:rPr lang="en-US" sz="1400" dirty="0"/>
              <a:t>SELECT * from </a:t>
            </a:r>
            <a:r>
              <a:rPr lang="en-US" sz="1400" dirty="0" err="1"/>
              <a:t>sales.transactions</a:t>
            </a:r>
            <a:r>
              <a:rPr lang="en-US" sz="1400" dirty="0"/>
              <a:t> where currency="USD";</a:t>
            </a:r>
          </a:p>
          <a:p>
            <a:pPr marL="0" indent="0">
              <a:buNone/>
            </a:pPr>
            <a:r>
              <a:rPr lang="en-US" sz="1400" b="1" dirty="0"/>
              <a:t>8.To find transactions in 2020 join by date table</a:t>
            </a:r>
          </a:p>
          <a:p>
            <a:pPr marL="0" indent="0">
              <a:buNone/>
            </a:pPr>
            <a:r>
              <a:rPr lang="en-US" sz="1400" dirty="0"/>
              <a:t>SELECT </a:t>
            </a:r>
            <a:r>
              <a:rPr lang="en-US" sz="1400" dirty="0" err="1"/>
              <a:t>sales.transactions</a:t>
            </a:r>
            <a:r>
              <a:rPr lang="en-US" sz="1400" dirty="0"/>
              <a:t>.*, sales.date.*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a:t>
            </a:r>
          </a:p>
          <a:p>
            <a:pPr marL="0" indent="0">
              <a:buNone/>
            </a:pPr>
            <a:r>
              <a:rPr lang="en-US" sz="1400" b="1" dirty="0"/>
              <a:t>9.To find total revenue in year 2020,</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 and </a:t>
            </a:r>
            <a:r>
              <a:rPr lang="en-US" sz="1400" dirty="0" err="1"/>
              <a:t>sales.transactions.currency</a:t>
            </a:r>
            <a:r>
              <a:rPr lang="en-US" sz="1400" dirty="0"/>
              <a:t>="INR\r" or </a:t>
            </a:r>
            <a:r>
              <a:rPr lang="en-US" sz="1400" dirty="0" err="1"/>
              <a:t>sales.transactions.currency</a:t>
            </a:r>
            <a:r>
              <a:rPr lang="en-US" sz="1400" dirty="0"/>
              <a:t>="USD\r";</a:t>
            </a:r>
          </a:p>
          <a:p>
            <a:pPr marL="0" indent="0">
              <a:buNone/>
            </a:pPr>
            <a:r>
              <a:rPr lang="en-US" sz="1400" b="1" dirty="0"/>
              <a:t>10.To find total revenue in year 2019,</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=2019 and </a:t>
            </a:r>
            <a:r>
              <a:rPr lang="en-US" sz="1400" dirty="0" err="1"/>
              <a:t>sales.transactions.currency</a:t>
            </a:r>
            <a:r>
              <a:rPr lang="en-US" sz="1400" dirty="0"/>
              <a:t>="INR\r" or </a:t>
            </a:r>
            <a:r>
              <a:rPr lang="en-US" sz="1400" dirty="0" err="1"/>
              <a:t>sales.transactions.currency</a:t>
            </a:r>
            <a:r>
              <a:rPr lang="en-US" sz="1400" dirty="0"/>
              <a:t>="USD\r";</a:t>
            </a:r>
          </a:p>
          <a:p>
            <a:pPr marL="0" indent="0">
              <a:buNone/>
            </a:pPr>
            <a:r>
              <a:rPr lang="en-US" sz="1400" b="1" dirty="0"/>
              <a:t>11.To find total revenue in year 2020, January Month,</a:t>
            </a:r>
          </a:p>
          <a:p>
            <a:pPr marL="0" indent="0">
              <a:buNone/>
            </a:pPr>
            <a:r>
              <a:rPr lang="en-US" sz="1400" dirty="0"/>
              <a:t>SELECT SUM(</a:t>
            </a:r>
            <a:r>
              <a:rPr lang="en-US" sz="1400" dirty="0" err="1"/>
              <a:t>sales.transactions.sales_amount</a:t>
            </a:r>
            <a:r>
              <a:rPr lang="en-US" sz="1400" dirty="0"/>
              <a:t>) FROM </a:t>
            </a:r>
            <a:r>
              <a:rPr lang="en-US" sz="1400" dirty="0" err="1"/>
              <a:t>sales.transactions</a:t>
            </a:r>
            <a:r>
              <a:rPr lang="en-US" sz="1400" dirty="0"/>
              <a:t> INNER JOIN </a:t>
            </a:r>
            <a:r>
              <a:rPr lang="en-US" sz="1400" dirty="0" err="1"/>
              <a:t>sales.date</a:t>
            </a:r>
            <a:r>
              <a:rPr lang="en-US" sz="1400" dirty="0"/>
              <a:t> ON </a:t>
            </a:r>
            <a:r>
              <a:rPr lang="en-US" sz="1400" dirty="0" err="1"/>
              <a:t>sales.transactions.order_date</a:t>
            </a:r>
            <a:r>
              <a:rPr lang="en-US" sz="1400" dirty="0"/>
              <a:t>=</a:t>
            </a:r>
            <a:r>
              <a:rPr lang="en-US" sz="1400" dirty="0" err="1"/>
              <a:t>sales.date.date</a:t>
            </a:r>
            <a:r>
              <a:rPr lang="en-US" sz="1400" dirty="0"/>
              <a:t> where </a:t>
            </a:r>
            <a:r>
              <a:rPr lang="en-US" sz="1400" dirty="0" err="1"/>
              <a:t>sales.date.year</a:t>
            </a:r>
            <a:r>
              <a:rPr lang="en-US" sz="1400" dirty="0"/>
              <a:t>=2020 and </a:t>
            </a:r>
            <a:r>
              <a:rPr lang="en-US" sz="1400" dirty="0" err="1"/>
              <a:t>sales.date.month_name</a:t>
            </a:r>
            <a:r>
              <a:rPr lang="en-US" sz="1400" dirty="0"/>
              <a:t>="January" and (</a:t>
            </a:r>
            <a:r>
              <a:rPr lang="en-US" sz="1400" dirty="0" err="1"/>
              <a:t>sales.transactions.currency</a:t>
            </a:r>
            <a:r>
              <a:rPr lang="en-US" sz="1400" dirty="0"/>
              <a:t>="INR\r" or </a:t>
            </a:r>
            <a:r>
              <a:rPr lang="en-US" sz="1400" dirty="0" err="1"/>
              <a:t>sales.transactions.currency</a:t>
            </a:r>
            <a:r>
              <a:rPr lang="en-US" sz="1400" dirty="0"/>
              <a:t>="USD\r");</a:t>
            </a:r>
          </a:p>
          <a:p>
            <a:endParaRPr lang="en-US" dirty="0"/>
          </a:p>
        </p:txBody>
      </p:sp>
    </p:spTree>
    <p:extLst>
      <p:ext uri="{BB962C8B-B14F-4D97-AF65-F5344CB8AC3E}">
        <p14:creationId xmlns:p14="http://schemas.microsoft.com/office/powerpoint/2010/main" val="2018049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387</TotalTime>
  <Words>1362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Sales Insights-Data Analysis  Dashboard for AtliQ Hardware</vt:lpstr>
      <vt:lpstr>Problem statement / Project scope</vt:lpstr>
      <vt:lpstr>Solution approach</vt:lpstr>
      <vt:lpstr>PowerPoint Presentation</vt:lpstr>
      <vt:lpstr>Data Analysis using MySQL</vt:lpstr>
      <vt:lpstr>PowerPoint Presentation</vt:lpstr>
      <vt:lpstr>Data modelling in Power Pivot</vt:lpstr>
      <vt:lpstr>Various Queries Used</vt:lpstr>
      <vt:lpstr>Queries:</vt:lpstr>
      <vt:lpstr>Data Cleaning</vt:lpstr>
      <vt:lpstr>Dashboard</vt:lpstr>
      <vt:lpstr>Profit Analysis</vt:lpstr>
      <vt:lpstr>Performance Analysis</vt:lpstr>
      <vt:lpstr>Insights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Raghavan P</dc:creator>
  <cp:lastModifiedBy>MRIDUL TIWARI</cp:lastModifiedBy>
  <cp:revision>38</cp:revision>
  <dcterms:created xsi:type="dcterms:W3CDTF">2022-12-25T12:52:17Z</dcterms:created>
  <dcterms:modified xsi:type="dcterms:W3CDTF">2024-07-18T19:47:03Z</dcterms:modified>
</cp:coreProperties>
</file>