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joQS1Ye5deqSdqhtc3Fc/36m+D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885CA6-D07E-4ADD-99C9-FBD599C8346A}">
  <a:tblStyle styleId="{0A885CA6-D07E-4ADD-99C9-FBD599C8346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c5295c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c5295c6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c5295c6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c5295c6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5295c6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c5295c6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 name="Shape 9"/>
        <p:cNvGrpSpPr/>
        <p:nvPr/>
      </p:nvGrpSpPr>
      <p:grpSpPr>
        <a:xfrm>
          <a:off x="0" y="0"/>
          <a:ext cx="0" cy="0"/>
          <a:chOff x="0" y="0"/>
          <a:chExt cx="0" cy="0"/>
        </a:xfrm>
      </p:grpSpPr>
      <p:sp>
        <p:nvSpPr>
          <p:cNvPr id="10" name="Google Shape;10;p1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 name="Google Shape;12;p1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 name="Google Shape;13;p1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 name="Google Shape;14;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5" name="Google Shape;15;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8"/>
          <p:cNvGrpSpPr/>
          <p:nvPr/>
        </p:nvGrpSpPr>
        <p:grpSpPr>
          <a:xfrm>
            <a:off x="6098378" y="5"/>
            <a:ext cx="3045625" cy="2030570"/>
            <a:chOff x="6098378" y="5"/>
            <a:chExt cx="3045625" cy="2030570"/>
          </a:xfrm>
        </p:grpSpPr>
        <p:sp>
          <p:nvSpPr>
            <p:cNvPr id="71" name="Google Shape;71;p2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8"/>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8"/>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6" name="Shape 16"/>
        <p:cNvGrpSpPr/>
        <p:nvPr/>
      </p:nvGrpSpPr>
      <p:grpSpPr>
        <a:xfrm>
          <a:off x="0" y="0"/>
          <a:ext cx="0" cy="0"/>
          <a:chOff x="0" y="0"/>
          <a:chExt cx="0" cy="0"/>
        </a:xfrm>
      </p:grpSpPr>
      <p:grpSp>
        <p:nvGrpSpPr>
          <p:cNvPr id="17" name="Google Shape;17;p20"/>
          <p:cNvGrpSpPr/>
          <p:nvPr/>
        </p:nvGrpSpPr>
        <p:grpSpPr>
          <a:xfrm>
            <a:off x="6098378" y="5"/>
            <a:ext cx="3045625" cy="2030570"/>
            <a:chOff x="6098378" y="5"/>
            <a:chExt cx="3045625" cy="2030570"/>
          </a:xfrm>
        </p:grpSpPr>
        <p:sp>
          <p:nvSpPr>
            <p:cNvPr id="18" name="Google Shape;18;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0"/>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4" name="Google Shape;24;p20"/>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25" name="Google Shape;25;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grpSp>
        <p:nvGrpSpPr>
          <p:cNvPr id="27" name="Google Shape;27;p21"/>
          <p:cNvGrpSpPr/>
          <p:nvPr/>
        </p:nvGrpSpPr>
        <p:grpSpPr>
          <a:xfrm>
            <a:off x="6098378" y="5"/>
            <a:ext cx="3045625" cy="2030570"/>
            <a:chOff x="6098378" y="5"/>
            <a:chExt cx="3045625" cy="2030570"/>
          </a:xfrm>
        </p:grpSpPr>
        <p:sp>
          <p:nvSpPr>
            <p:cNvPr id="28" name="Google Shape;28;p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21"/>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4" name="Google Shape;34;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grpSp>
        <p:nvGrpSpPr>
          <p:cNvPr id="36" name="Google Shape;36;p22"/>
          <p:cNvGrpSpPr/>
          <p:nvPr/>
        </p:nvGrpSpPr>
        <p:grpSpPr>
          <a:xfrm>
            <a:off x="0" y="3903669"/>
            <a:ext cx="9144000" cy="1239925"/>
            <a:chOff x="0" y="3903669"/>
            <a:chExt cx="9144000" cy="1239925"/>
          </a:xfrm>
        </p:grpSpPr>
        <p:sp>
          <p:nvSpPr>
            <p:cNvPr id="37" name="Google Shape;37;p22"/>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2"/>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2"/>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23"/>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23"/>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25"/>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6" name="Google Shape;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7" name="Shape 57"/>
        <p:cNvGrpSpPr/>
        <p:nvPr/>
      </p:nvGrpSpPr>
      <p:grpSpPr>
        <a:xfrm>
          <a:off x="0" y="0"/>
          <a:ext cx="0" cy="0"/>
          <a:chOff x="0" y="0"/>
          <a:chExt cx="0" cy="0"/>
        </a:xfrm>
      </p:grpSpPr>
      <p:grpSp>
        <p:nvGrpSpPr>
          <p:cNvPr id="58" name="Google Shape;58;p26"/>
          <p:cNvGrpSpPr/>
          <p:nvPr/>
        </p:nvGrpSpPr>
        <p:grpSpPr>
          <a:xfrm>
            <a:off x="6098378" y="5"/>
            <a:ext cx="3045625" cy="2030570"/>
            <a:chOff x="6098378" y="5"/>
            <a:chExt cx="3045625" cy="2030570"/>
          </a:xfrm>
        </p:grpSpPr>
        <p:sp>
          <p:nvSpPr>
            <p:cNvPr id="59" name="Google Shape;59;p26"/>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6"/>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6"/>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6"/>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2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5" name="Google Shape;65;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potr.pythonanywher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Mridul20/Spotr" TargetMode="External"/><Relationship Id="rId4" Type="http://schemas.openxmlformats.org/officeDocument/2006/relationships/hyperlink" Target="http://spotr.pythonanywhere.com/" TargetMode="External"/><Relationship Id="rId5" Type="http://schemas.openxmlformats.org/officeDocument/2006/relationships/hyperlink" Target="https://drive.google.com/file/d/18SAGTVLKhxEa6niJ88rmE9IhOMZ5ri9b/view?usp=sharing" TargetMode="External"/><Relationship Id="rId6" Type="http://schemas.openxmlformats.org/officeDocument/2006/relationships/hyperlink" Target="https://drive.google.com/file/d/163z-XoZ8vkIvMjgFkIGwE6qhFPF_lpPJ/view?usp=sharing" TargetMode="External"/><Relationship Id="rId7" Type="http://schemas.openxmlformats.org/officeDocument/2006/relationships/hyperlink" Target="https://drive.google.com/file/d/1O2B9FK9GyjsqNcEl8hanG8ZTJIfaY775/view?usp=sharing" TargetMode="External"/><Relationship Id="rId8" Type="http://schemas.openxmlformats.org/officeDocument/2006/relationships/hyperlink" Target="https://drive.google.com/file/d/1UGMbKorPcJPkZaPLY9G3uKHoaWi25CCh/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drive.google.com/file/d/1AgJWX6yNdzQCNyfgt5l5wFSWJx4L_klo/view"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nvSpPr>
        <p:spPr>
          <a:xfrm>
            <a:off x="1062800" y="360950"/>
            <a:ext cx="727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86" name="Google Shape;86;p1"/>
          <p:cNvPicPr preferRelativeResize="0"/>
          <p:nvPr/>
        </p:nvPicPr>
        <p:blipFill rotWithShape="1">
          <a:blip r:embed="rId3">
            <a:alphaModFix/>
          </a:blip>
          <a:srcRect b="0" l="0" r="0" t="0"/>
          <a:stretch/>
        </p:blipFill>
        <p:spPr>
          <a:xfrm>
            <a:off x="4824675" y="641688"/>
            <a:ext cx="4109175" cy="3860125"/>
          </a:xfrm>
          <a:prstGeom prst="rect">
            <a:avLst/>
          </a:prstGeom>
          <a:noFill/>
          <a:ln>
            <a:noFill/>
          </a:ln>
        </p:spPr>
      </p:pic>
      <p:sp>
        <p:nvSpPr>
          <p:cNvPr id="87" name="Google Shape;87;p1"/>
          <p:cNvSpPr txBox="1"/>
          <p:nvPr>
            <p:ph type="title"/>
          </p:nvPr>
        </p:nvSpPr>
        <p:spPr>
          <a:xfrm>
            <a:off x="265500" y="360950"/>
            <a:ext cx="4045200" cy="1564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87145"/>
              <a:buNone/>
            </a:pPr>
            <a:r>
              <a:rPr b="1" i="1" lang="en" sz="5355">
                <a:latin typeface="Times New Roman"/>
                <a:ea typeface="Times New Roman"/>
                <a:cs typeface="Times New Roman"/>
                <a:sym typeface="Times New Roman"/>
              </a:rPr>
              <a:t>SPOTR</a:t>
            </a:r>
            <a:r>
              <a:rPr b="1" i="1" lang="en" sz="4755">
                <a:latin typeface="Times New Roman"/>
                <a:ea typeface="Times New Roman"/>
                <a:cs typeface="Times New Roman"/>
                <a:sym typeface="Times New Roman"/>
              </a:rPr>
              <a:t> </a:t>
            </a:r>
            <a:endParaRPr b="1" i="1" sz="4755">
              <a:latin typeface="Times New Roman"/>
              <a:ea typeface="Times New Roman"/>
              <a:cs typeface="Times New Roman"/>
              <a:sym typeface="Times New Roman"/>
            </a:endParaRPr>
          </a:p>
          <a:p>
            <a:pPr indent="0" lvl="0" marL="0" rtl="0" algn="ctr">
              <a:lnSpc>
                <a:spcPct val="100000"/>
              </a:lnSpc>
              <a:spcBef>
                <a:spcPts val="0"/>
              </a:spcBef>
              <a:spcAft>
                <a:spcPts val="0"/>
              </a:spcAft>
              <a:buSzPct val="181089"/>
              <a:buNone/>
            </a:pPr>
            <a:r>
              <a:rPr lang="en" sz="2577">
                <a:latin typeface="Times New Roman"/>
                <a:ea typeface="Times New Roman"/>
                <a:cs typeface="Times New Roman"/>
                <a:sym typeface="Times New Roman"/>
              </a:rPr>
              <a:t>A PROFILE GENERATION WEB APPLICATION</a:t>
            </a:r>
            <a:endParaRPr sz="2577">
              <a:latin typeface="Times New Roman"/>
              <a:ea typeface="Times New Roman"/>
              <a:cs typeface="Times New Roman"/>
              <a:sym typeface="Times New Roman"/>
            </a:endParaRPr>
          </a:p>
        </p:txBody>
      </p:sp>
      <p:sp>
        <p:nvSpPr>
          <p:cNvPr id="88" name="Google Shape;88;p1"/>
          <p:cNvSpPr txBox="1"/>
          <p:nvPr>
            <p:ph idx="1" type="subTitle"/>
          </p:nvPr>
        </p:nvSpPr>
        <p:spPr>
          <a:xfrm>
            <a:off x="265500" y="2571749"/>
            <a:ext cx="4045200" cy="2118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SOFTWARE ENGINEERING PROJECT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PROJECT NO. : 52</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 sz="1400">
                <a:solidFill>
                  <a:srgbClr val="000000"/>
                </a:solidFill>
                <a:highlight>
                  <a:srgbClr val="FFFFFF"/>
                </a:highlight>
                <a:latin typeface="Arial"/>
                <a:ea typeface="Arial"/>
                <a:cs typeface="Arial"/>
                <a:sym typeface="Arial"/>
              </a:rPr>
              <a:t>             (</a:t>
            </a:r>
            <a:r>
              <a:rPr i="1" lang="en" sz="1400">
                <a:solidFill>
                  <a:srgbClr val="1155CC"/>
                </a:solidFill>
                <a:highlight>
                  <a:srgbClr val="FFFFFF"/>
                </a:highlight>
                <a:uFill>
                  <a:noFill/>
                </a:uFill>
                <a:latin typeface="Arial"/>
                <a:ea typeface="Arial"/>
                <a:cs typeface="Arial"/>
                <a:sym typeface="Arial"/>
                <a:hlinkClick r:id="rId4">
                  <a:extLst>
                    <a:ext uri="{A12FA001-AC4F-418D-AE19-62706E023703}">
                      <ahyp:hlinkClr val="tx"/>
                    </a:ext>
                  </a:extLst>
                </a:hlinkClick>
              </a:rPr>
              <a:t>http://spotr.pythonanywhere.com/</a:t>
            </a:r>
            <a:r>
              <a:rPr i="1" lang="en" sz="1400">
                <a:solidFill>
                  <a:srgbClr val="000000"/>
                </a:solidFill>
                <a:highlight>
                  <a:srgbClr val="FFFFFF"/>
                </a:highlight>
                <a:latin typeface="Arial"/>
                <a:ea typeface="Arial"/>
                <a:cs typeface="Arial"/>
                <a:sym typeface="Arial"/>
              </a:rPr>
              <a:t>)</a:t>
            </a:r>
            <a:endParaRPr/>
          </a:p>
        </p:txBody>
      </p:sp>
      <p:sp>
        <p:nvSpPr>
          <p:cNvPr id="89" name="Google Shape;89;p1"/>
          <p:cNvSpPr txBox="1"/>
          <p:nvPr/>
        </p:nvSpPr>
        <p:spPr>
          <a:xfrm>
            <a:off x="162450" y="4589725"/>
            <a:ext cx="42513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1" lang="en" sz="1300" u="none" cap="none" strike="noStrike">
                <a:solidFill>
                  <a:srgbClr val="000000"/>
                </a:solidFill>
                <a:latin typeface="Times New Roman"/>
                <a:ea typeface="Times New Roman"/>
                <a:cs typeface="Times New Roman"/>
                <a:sym typeface="Times New Roman"/>
              </a:rPr>
              <a:t>IV</a:t>
            </a:r>
            <a:r>
              <a:rPr b="0" baseline="30000" i="1" lang="en" sz="1300" u="none" cap="none" strike="noStrike">
                <a:solidFill>
                  <a:srgbClr val="000000"/>
                </a:solidFill>
                <a:latin typeface="Times New Roman"/>
                <a:ea typeface="Times New Roman"/>
                <a:cs typeface="Times New Roman"/>
                <a:sym typeface="Times New Roman"/>
              </a:rPr>
              <a:t>th</a:t>
            </a:r>
            <a:r>
              <a:rPr b="0" i="1" lang="en" sz="1300" u="none" cap="none" strike="noStrike">
                <a:solidFill>
                  <a:srgbClr val="000000"/>
                </a:solidFill>
                <a:latin typeface="Times New Roman"/>
                <a:ea typeface="Times New Roman"/>
                <a:cs typeface="Times New Roman"/>
                <a:sym typeface="Times New Roman"/>
              </a:rPr>
              <a:t> Semester B.Tech, Department of Information Technology, IIIT, Allahabad, INDIA</a:t>
            </a:r>
            <a:endParaRPr b="0" i="1"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ctrTitle"/>
          </p:nvPr>
        </p:nvSpPr>
        <p:spPr>
          <a:xfrm>
            <a:off x="598100" y="441397"/>
            <a:ext cx="8222100" cy="838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Times New Roman"/>
                <a:ea typeface="Times New Roman"/>
                <a:cs typeface="Times New Roman"/>
                <a:sym typeface="Times New Roman"/>
              </a:rPr>
              <a:t>USE CASES </a:t>
            </a:r>
            <a:endParaRPr>
              <a:latin typeface="Times New Roman"/>
              <a:ea typeface="Times New Roman"/>
              <a:cs typeface="Times New Roman"/>
              <a:sym typeface="Times New Roman"/>
            </a:endParaRPr>
          </a:p>
        </p:txBody>
      </p:sp>
      <p:sp>
        <p:nvSpPr>
          <p:cNvPr id="146" name="Google Shape;146;p8"/>
          <p:cNvSpPr txBox="1"/>
          <p:nvPr>
            <p:ph idx="1" type="subTitle"/>
          </p:nvPr>
        </p:nvSpPr>
        <p:spPr>
          <a:xfrm>
            <a:off x="598100" y="1854876"/>
            <a:ext cx="8222100" cy="299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In our project, we have a total of 14 test cases.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These 14 test cases serves various purposes which helps the website work effectively.</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We have implemented all the 14 test cases and they are working fine.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265500" y="1195125"/>
            <a:ext cx="4045200" cy="874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Times New Roman"/>
                <a:ea typeface="Times New Roman"/>
                <a:cs typeface="Times New Roman"/>
                <a:sym typeface="Times New Roman"/>
              </a:rPr>
              <a:t>USER LOGIN</a:t>
            </a:r>
            <a:endParaRPr>
              <a:latin typeface="Times New Roman"/>
              <a:ea typeface="Times New Roman"/>
              <a:cs typeface="Times New Roman"/>
              <a:sym typeface="Times New Roman"/>
            </a:endParaRPr>
          </a:p>
        </p:txBody>
      </p:sp>
      <p:sp>
        <p:nvSpPr>
          <p:cNvPr id="152" name="Google Shape;152;p9"/>
          <p:cNvSpPr txBox="1"/>
          <p:nvPr>
            <p:ph idx="1" type="subTitle"/>
          </p:nvPr>
        </p:nvSpPr>
        <p:spPr>
          <a:xfrm>
            <a:off x="265500" y="2376225"/>
            <a:ext cx="4045200" cy="1662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It helps the already registered user to login and perform the search based on their requirements. </a:t>
            </a:r>
            <a:endParaRPr>
              <a:latin typeface="Times New Roman"/>
              <a:ea typeface="Times New Roman"/>
              <a:cs typeface="Times New Roman"/>
              <a:sym typeface="Times New Roman"/>
            </a:endParaRPr>
          </a:p>
        </p:txBody>
      </p:sp>
      <p:pic>
        <p:nvPicPr>
          <p:cNvPr id="153" name="Google Shape;153;p9"/>
          <p:cNvPicPr preferRelativeResize="0"/>
          <p:nvPr/>
        </p:nvPicPr>
        <p:blipFill rotWithShape="1">
          <a:blip r:embed="rId3">
            <a:alphaModFix/>
          </a:blip>
          <a:srcRect b="0" l="0" r="0" t="0"/>
          <a:stretch/>
        </p:blipFill>
        <p:spPr>
          <a:xfrm>
            <a:off x="4615500" y="413075"/>
            <a:ext cx="4478375" cy="4058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265500" y="872300"/>
            <a:ext cx="4045200" cy="1197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Times New Roman"/>
                <a:ea typeface="Times New Roman"/>
                <a:cs typeface="Times New Roman"/>
                <a:sym typeface="Times New Roman"/>
              </a:rPr>
              <a:t>NEW USER REGISTER</a:t>
            </a:r>
            <a:endParaRPr>
              <a:latin typeface="Times New Roman"/>
              <a:ea typeface="Times New Roman"/>
              <a:cs typeface="Times New Roman"/>
              <a:sym typeface="Times New Roman"/>
            </a:endParaRPr>
          </a:p>
        </p:txBody>
      </p:sp>
      <p:sp>
        <p:nvSpPr>
          <p:cNvPr id="159" name="Google Shape;159;p10"/>
          <p:cNvSpPr txBox="1"/>
          <p:nvPr>
            <p:ph idx="1" type="subTitle"/>
          </p:nvPr>
        </p:nvSpPr>
        <p:spPr>
          <a:xfrm>
            <a:off x="265500" y="2376225"/>
            <a:ext cx="4045200" cy="1662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Here, any new user can register themselves (by entering basic information) and then use the website for their purpose. </a:t>
            </a:r>
            <a:endParaRPr>
              <a:latin typeface="Times New Roman"/>
              <a:ea typeface="Times New Roman"/>
              <a:cs typeface="Times New Roman"/>
              <a:sym typeface="Times New Roman"/>
            </a:endParaRPr>
          </a:p>
        </p:txBody>
      </p:sp>
      <p:pic>
        <p:nvPicPr>
          <p:cNvPr id="160" name="Google Shape;160;p10"/>
          <p:cNvPicPr preferRelativeResize="0"/>
          <p:nvPr/>
        </p:nvPicPr>
        <p:blipFill rotWithShape="1">
          <a:blip r:embed="rId3">
            <a:alphaModFix/>
          </a:blip>
          <a:srcRect b="0" l="0" r="0" t="0"/>
          <a:stretch/>
        </p:blipFill>
        <p:spPr>
          <a:xfrm>
            <a:off x="4632150" y="300800"/>
            <a:ext cx="4421624" cy="4110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265500" y="872300"/>
            <a:ext cx="4045200" cy="1197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Times New Roman"/>
                <a:ea typeface="Times New Roman"/>
                <a:cs typeface="Times New Roman"/>
                <a:sym typeface="Times New Roman"/>
              </a:rPr>
              <a:t>SEARCH USERNAME</a:t>
            </a:r>
            <a:endParaRPr>
              <a:latin typeface="Times New Roman"/>
              <a:ea typeface="Times New Roman"/>
              <a:cs typeface="Times New Roman"/>
              <a:sym typeface="Times New Roman"/>
            </a:endParaRPr>
          </a:p>
        </p:txBody>
      </p:sp>
      <p:sp>
        <p:nvSpPr>
          <p:cNvPr id="166" name="Google Shape;166;p11"/>
          <p:cNvSpPr txBox="1"/>
          <p:nvPr>
            <p:ph idx="1" type="subTitle"/>
          </p:nvPr>
        </p:nvSpPr>
        <p:spPr>
          <a:xfrm>
            <a:off x="265500" y="2376225"/>
            <a:ext cx="4045200" cy="194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Now, you are just “ONE CLICK” away from finding the person.</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Just enter the username and click “OK”.</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You will get the required profile.</a:t>
            </a:r>
            <a:endParaRPr>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b="0" l="0" r="0" t="0"/>
          <a:stretch/>
        </p:blipFill>
        <p:spPr>
          <a:xfrm>
            <a:off x="4572000" y="992600"/>
            <a:ext cx="4528501" cy="288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306775" y="83925"/>
            <a:ext cx="4045200" cy="22923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Times New Roman"/>
                <a:ea typeface="Times New Roman"/>
                <a:cs typeface="Times New Roman"/>
                <a:sym typeface="Times New Roman"/>
              </a:rPr>
              <a:t>Instagram, Reddit, Twitter, Github, Linkedin, CodeForces</a:t>
            </a:r>
            <a:endParaRPr>
              <a:latin typeface="Times New Roman"/>
              <a:ea typeface="Times New Roman"/>
              <a:cs typeface="Times New Roman"/>
              <a:sym typeface="Times New Roman"/>
            </a:endParaRPr>
          </a:p>
        </p:txBody>
      </p:sp>
      <p:sp>
        <p:nvSpPr>
          <p:cNvPr id="173" name="Google Shape;173;p12"/>
          <p:cNvSpPr txBox="1"/>
          <p:nvPr>
            <p:ph idx="1" type="subTitle"/>
          </p:nvPr>
        </p:nvSpPr>
        <p:spPr>
          <a:xfrm>
            <a:off x="273750" y="2747725"/>
            <a:ext cx="4045200" cy="194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These are the platforms where you can find the person.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Just click on the icon and you will see the information.</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i="1" lang="en" sz="1491">
                <a:latin typeface="Times New Roman"/>
                <a:ea typeface="Times New Roman"/>
                <a:cs typeface="Times New Roman"/>
                <a:sym typeface="Times New Roman"/>
              </a:rPr>
              <a:t>(The coloured logo indicates that the username searched exists in these platforms only)</a:t>
            </a:r>
            <a:endParaRPr i="1" sz="1491">
              <a:latin typeface="Times New Roman"/>
              <a:ea typeface="Times New Roman"/>
              <a:cs typeface="Times New Roman"/>
              <a:sym typeface="Times New Roman"/>
            </a:endParaRPr>
          </a:p>
        </p:txBody>
      </p:sp>
      <p:pic>
        <p:nvPicPr>
          <p:cNvPr id="174" name="Google Shape;174;p12"/>
          <p:cNvPicPr preferRelativeResize="0"/>
          <p:nvPr/>
        </p:nvPicPr>
        <p:blipFill rotWithShape="1">
          <a:blip r:embed="rId3">
            <a:alphaModFix/>
          </a:blip>
          <a:srcRect b="0" l="0" r="0" t="0"/>
          <a:stretch/>
        </p:blipFill>
        <p:spPr>
          <a:xfrm>
            <a:off x="4631625" y="1304450"/>
            <a:ext cx="4468874" cy="254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306775" y="83925"/>
            <a:ext cx="4045200" cy="229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Times New Roman"/>
                <a:ea typeface="Times New Roman"/>
                <a:cs typeface="Times New Roman"/>
                <a:sym typeface="Times New Roman"/>
              </a:rPr>
              <a:t>PLATFORM DETAILS </a:t>
            </a:r>
            <a:endParaRPr>
              <a:latin typeface="Times New Roman"/>
              <a:ea typeface="Times New Roman"/>
              <a:cs typeface="Times New Roman"/>
              <a:sym typeface="Times New Roman"/>
            </a:endParaRPr>
          </a:p>
        </p:txBody>
      </p:sp>
      <p:sp>
        <p:nvSpPr>
          <p:cNvPr id="180" name="Google Shape;180;p13"/>
          <p:cNvSpPr txBox="1"/>
          <p:nvPr>
            <p:ph idx="1" type="subTitle"/>
          </p:nvPr>
        </p:nvSpPr>
        <p:spPr>
          <a:xfrm>
            <a:off x="273750" y="2747725"/>
            <a:ext cx="4045200" cy="194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It will show the basic details of the user which is searched.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i="1" lang="en" sz="1491">
                <a:latin typeface="Times New Roman"/>
                <a:ea typeface="Times New Roman"/>
                <a:cs typeface="Times New Roman"/>
                <a:sym typeface="Times New Roman"/>
              </a:rPr>
              <a:t>(It contains “</a:t>
            </a:r>
            <a:r>
              <a:rPr i="1" lang="en" sz="1491" u="sng">
                <a:latin typeface="Times New Roman"/>
                <a:ea typeface="Times New Roman"/>
                <a:cs typeface="Times New Roman"/>
                <a:sym typeface="Times New Roman"/>
              </a:rPr>
              <a:t>Display Profile</a:t>
            </a:r>
            <a:r>
              <a:rPr i="1" lang="en" sz="1491">
                <a:latin typeface="Times New Roman"/>
                <a:ea typeface="Times New Roman"/>
                <a:cs typeface="Times New Roman"/>
                <a:sym typeface="Times New Roman"/>
              </a:rPr>
              <a:t>” and “</a:t>
            </a:r>
            <a:r>
              <a:rPr i="1" lang="en" sz="1491" u="sng">
                <a:latin typeface="Times New Roman"/>
                <a:ea typeface="Times New Roman"/>
                <a:cs typeface="Times New Roman"/>
                <a:sym typeface="Times New Roman"/>
              </a:rPr>
              <a:t>Sentimental Analysis</a:t>
            </a:r>
            <a:r>
              <a:rPr i="1" lang="en" sz="1491">
                <a:latin typeface="Times New Roman"/>
                <a:ea typeface="Times New Roman"/>
                <a:cs typeface="Times New Roman"/>
                <a:sym typeface="Times New Roman"/>
              </a:rPr>
              <a:t>” button which perform the required functions)</a:t>
            </a:r>
            <a:endParaRPr>
              <a:latin typeface="Times New Roman"/>
              <a:ea typeface="Times New Roman"/>
              <a:cs typeface="Times New Roman"/>
              <a:sym typeface="Times New Roman"/>
            </a:endParaRPr>
          </a:p>
        </p:txBody>
      </p:sp>
      <p:pic>
        <p:nvPicPr>
          <p:cNvPr id="181" name="Google Shape;181;p13"/>
          <p:cNvPicPr preferRelativeResize="0"/>
          <p:nvPr/>
        </p:nvPicPr>
        <p:blipFill rotWithShape="1">
          <a:blip r:embed="rId3">
            <a:alphaModFix/>
          </a:blip>
          <a:srcRect b="0" l="0" r="0" t="0"/>
          <a:stretch/>
        </p:blipFill>
        <p:spPr>
          <a:xfrm>
            <a:off x="4953275" y="83925"/>
            <a:ext cx="4014366"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306775" y="83925"/>
            <a:ext cx="4045200" cy="229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Times New Roman"/>
                <a:ea typeface="Times New Roman"/>
                <a:cs typeface="Times New Roman"/>
                <a:sym typeface="Times New Roman"/>
              </a:rPr>
              <a:t>SHOW PROFILE</a:t>
            </a:r>
            <a:endParaRPr>
              <a:latin typeface="Times New Roman"/>
              <a:ea typeface="Times New Roman"/>
              <a:cs typeface="Times New Roman"/>
              <a:sym typeface="Times New Roman"/>
            </a:endParaRPr>
          </a:p>
        </p:txBody>
      </p:sp>
      <p:sp>
        <p:nvSpPr>
          <p:cNvPr id="187" name="Google Shape;187;p14"/>
          <p:cNvSpPr txBox="1"/>
          <p:nvPr>
            <p:ph idx="1" type="subTitle"/>
          </p:nvPr>
        </p:nvSpPr>
        <p:spPr>
          <a:xfrm>
            <a:off x="273750" y="2747725"/>
            <a:ext cx="4045200" cy="194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Redirect user to the platform profile of the username. </a:t>
            </a:r>
            <a:endParaRPr>
              <a:latin typeface="Times New Roman"/>
              <a:ea typeface="Times New Roman"/>
              <a:cs typeface="Times New Roman"/>
              <a:sym typeface="Times New Roman"/>
            </a:endParaRPr>
          </a:p>
        </p:txBody>
      </p:sp>
      <p:pic>
        <p:nvPicPr>
          <p:cNvPr id="188" name="Google Shape;188;p14"/>
          <p:cNvPicPr preferRelativeResize="0"/>
          <p:nvPr/>
        </p:nvPicPr>
        <p:blipFill rotWithShape="1">
          <a:blip r:embed="rId3">
            <a:alphaModFix/>
          </a:blip>
          <a:srcRect b="0" l="0" r="0" t="0"/>
          <a:stretch/>
        </p:blipFill>
        <p:spPr>
          <a:xfrm>
            <a:off x="4647850" y="938800"/>
            <a:ext cx="4430001" cy="2462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283100" y="517125"/>
            <a:ext cx="4045200" cy="11343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Times New Roman"/>
                <a:ea typeface="Times New Roman"/>
                <a:cs typeface="Times New Roman"/>
                <a:sym typeface="Times New Roman"/>
              </a:rPr>
              <a:t>SENTIMENT ANALYSIS</a:t>
            </a:r>
            <a:endParaRPr>
              <a:latin typeface="Times New Roman"/>
              <a:ea typeface="Times New Roman"/>
              <a:cs typeface="Times New Roman"/>
              <a:sym typeface="Times New Roman"/>
            </a:endParaRPr>
          </a:p>
        </p:txBody>
      </p:sp>
      <p:sp>
        <p:nvSpPr>
          <p:cNvPr id="194" name="Google Shape;194;p15"/>
          <p:cNvSpPr txBox="1"/>
          <p:nvPr>
            <p:ph idx="1" type="subTitle"/>
          </p:nvPr>
        </p:nvSpPr>
        <p:spPr>
          <a:xfrm>
            <a:off x="283100" y="2162975"/>
            <a:ext cx="4045200" cy="2173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lang="en">
                <a:latin typeface="Times New Roman"/>
                <a:ea typeface="Times New Roman"/>
                <a:cs typeface="Times New Roman"/>
                <a:sym typeface="Times New Roman"/>
              </a:rPr>
              <a:t>This will show the Sentiment Analysis of the user based on tweets and actions performed.</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52264"/>
              <a:buNone/>
            </a:pPr>
            <a:r>
              <a:rPr i="1" lang="en" sz="1491">
                <a:latin typeface="Times New Roman"/>
                <a:ea typeface="Times New Roman"/>
                <a:cs typeface="Times New Roman"/>
                <a:sym typeface="Times New Roman"/>
              </a:rPr>
              <a:t>(we have used ‘twitter’ for this purpose)</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08108"/>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08108"/>
              <a:buNone/>
            </a:pPr>
            <a:r>
              <a:rPr lang="en">
                <a:latin typeface="Times New Roman"/>
                <a:ea typeface="Times New Roman"/>
                <a:cs typeface="Times New Roman"/>
                <a:sym typeface="Times New Roman"/>
              </a:rPr>
              <a:t>It will show the last 10 tweets, word cloud, bar chart, polarity and subjectivity.</a:t>
            </a:r>
            <a:endParaRPr>
              <a:latin typeface="Times New Roman"/>
              <a:ea typeface="Times New Roman"/>
              <a:cs typeface="Times New Roman"/>
              <a:sym typeface="Times New Roman"/>
            </a:endParaRPr>
          </a:p>
        </p:txBody>
      </p:sp>
      <p:pic>
        <p:nvPicPr>
          <p:cNvPr id="195" name="Google Shape;195;p15"/>
          <p:cNvPicPr preferRelativeResize="0"/>
          <p:nvPr/>
        </p:nvPicPr>
        <p:blipFill rotWithShape="1">
          <a:blip r:embed="rId3">
            <a:alphaModFix/>
          </a:blip>
          <a:srcRect b="0" l="0" r="0" t="0"/>
          <a:stretch/>
        </p:blipFill>
        <p:spPr>
          <a:xfrm>
            <a:off x="4694625" y="40175"/>
            <a:ext cx="4278274" cy="2976724"/>
          </a:xfrm>
          <a:prstGeom prst="rect">
            <a:avLst/>
          </a:prstGeom>
          <a:noFill/>
          <a:ln>
            <a:noFill/>
          </a:ln>
        </p:spPr>
      </p:pic>
      <p:pic>
        <p:nvPicPr>
          <p:cNvPr id="196" name="Google Shape;196;p15"/>
          <p:cNvPicPr preferRelativeResize="0"/>
          <p:nvPr/>
        </p:nvPicPr>
        <p:blipFill rotWithShape="1">
          <a:blip r:embed="rId4">
            <a:alphaModFix/>
          </a:blip>
          <a:srcRect b="0" l="0" r="0" t="0"/>
          <a:stretch/>
        </p:blipFill>
        <p:spPr>
          <a:xfrm>
            <a:off x="5640325" y="3131900"/>
            <a:ext cx="3112974" cy="1821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ctrTitle"/>
          </p:nvPr>
        </p:nvSpPr>
        <p:spPr>
          <a:xfrm>
            <a:off x="504575" y="353747"/>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Times New Roman"/>
                <a:ea typeface="Times New Roman"/>
                <a:cs typeface="Times New Roman"/>
                <a:sym typeface="Times New Roman"/>
              </a:rPr>
              <a:t>WORK DISTRIBUTION</a:t>
            </a:r>
            <a:endParaRPr>
              <a:latin typeface="Times New Roman"/>
              <a:ea typeface="Times New Roman"/>
              <a:cs typeface="Times New Roman"/>
              <a:sym typeface="Times New Roman"/>
            </a:endParaRPr>
          </a:p>
        </p:txBody>
      </p:sp>
      <p:sp>
        <p:nvSpPr>
          <p:cNvPr id="202" name="Google Shape;202;p16"/>
          <p:cNvSpPr txBox="1"/>
          <p:nvPr>
            <p:ph idx="1" type="subTitle"/>
          </p:nvPr>
        </p:nvSpPr>
        <p:spPr>
          <a:xfrm>
            <a:off x="626150" y="1702020"/>
            <a:ext cx="8222100" cy="25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900">
                <a:latin typeface="Times New Roman"/>
                <a:ea typeface="Times New Roman"/>
                <a:cs typeface="Times New Roman"/>
                <a:sym typeface="Times New Roman"/>
              </a:rPr>
              <a:t>PARAS AGRAWAL IIT2019145 - APIs data and Contact Mail</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sz="1900">
                <a:latin typeface="Times New Roman"/>
                <a:ea typeface="Times New Roman"/>
                <a:cs typeface="Times New Roman"/>
                <a:sym typeface="Times New Roman"/>
              </a:rPr>
              <a:t>KSHITIJ KUMAR IIT2019146 - Database and missing data</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sz="1900">
                <a:latin typeface="Times New Roman"/>
                <a:ea typeface="Times New Roman"/>
                <a:cs typeface="Times New Roman"/>
                <a:sym typeface="Times New Roman"/>
              </a:rPr>
              <a:t>PIYUSH GURJAR IIT2019148 - Frontend and Online hosting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sz="1900">
                <a:latin typeface="Times New Roman"/>
                <a:ea typeface="Times New Roman"/>
                <a:cs typeface="Times New Roman"/>
                <a:sym typeface="Times New Roman"/>
              </a:rPr>
              <a:t>MRIDUL MITTAL IIT2019127 - Backend Django, Online hosting, Sentimental analysis </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265500" y="724200"/>
            <a:ext cx="4045200" cy="971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Times New Roman"/>
                <a:ea typeface="Times New Roman"/>
                <a:cs typeface="Times New Roman"/>
                <a:sym typeface="Times New Roman"/>
              </a:rPr>
              <a:t>THANK YOU </a:t>
            </a:r>
            <a:endParaRPr>
              <a:latin typeface="Times New Roman"/>
              <a:ea typeface="Times New Roman"/>
              <a:cs typeface="Times New Roman"/>
              <a:sym typeface="Times New Roman"/>
            </a:endParaRPr>
          </a:p>
        </p:txBody>
      </p:sp>
      <p:sp>
        <p:nvSpPr>
          <p:cNvPr id="208" name="Google Shape;208;p17"/>
          <p:cNvSpPr txBox="1"/>
          <p:nvPr>
            <p:ph idx="1" type="subTitle"/>
          </p:nvPr>
        </p:nvSpPr>
        <p:spPr>
          <a:xfrm>
            <a:off x="265500" y="2768999"/>
            <a:ext cx="4045200" cy="19725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100"/>
              <a:buNone/>
            </a:pPr>
            <a:r>
              <a:rPr lang="en">
                <a:latin typeface="Times New Roman"/>
                <a:ea typeface="Times New Roman"/>
                <a:cs typeface="Times New Roman"/>
                <a:sym typeface="Times New Roman"/>
              </a:rPr>
              <a:t>Group Members -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rPr lang="en">
                <a:latin typeface="Times New Roman"/>
                <a:ea typeface="Times New Roman"/>
                <a:cs typeface="Times New Roman"/>
                <a:sym typeface="Times New Roman"/>
              </a:rPr>
              <a:t>Mridul Mittal  IIT2019127</a:t>
            </a:r>
            <a:endParaRPr>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rPr lang="en">
                <a:latin typeface="Times New Roman"/>
                <a:ea typeface="Times New Roman"/>
                <a:cs typeface="Times New Roman"/>
                <a:sym typeface="Times New Roman"/>
              </a:rPr>
              <a:t>Paras Agarwal  IIT2019145</a:t>
            </a:r>
            <a:endParaRPr>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rPr lang="en">
                <a:latin typeface="Times New Roman"/>
                <a:ea typeface="Times New Roman"/>
                <a:cs typeface="Times New Roman"/>
                <a:sym typeface="Times New Roman"/>
              </a:rPr>
              <a:t>Kshitij Kumar  IIT2019146</a:t>
            </a:r>
            <a:endParaRPr>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rPr lang="en">
                <a:latin typeface="Times New Roman"/>
                <a:ea typeface="Times New Roman"/>
                <a:cs typeface="Times New Roman"/>
                <a:sym typeface="Times New Roman"/>
              </a:rPr>
              <a:t>Piyush Gurjar  IIT2019148</a:t>
            </a:r>
            <a:endParaRPr>
              <a:latin typeface="Times New Roman"/>
              <a:ea typeface="Times New Roman"/>
              <a:cs typeface="Times New Roman"/>
              <a:sym typeface="Times New Roman"/>
            </a:endParaRPr>
          </a:p>
        </p:txBody>
      </p:sp>
      <p:pic>
        <p:nvPicPr>
          <p:cNvPr id="209" name="Google Shape;209;p17"/>
          <p:cNvPicPr preferRelativeResize="0"/>
          <p:nvPr/>
        </p:nvPicPr>
        <p:blipFill rotWithShape="1">
          <a:blip r:embed="rId3">
            <a:alphaModFix/>
          </a:blip>
          <a:srcRect b="0" l="0" r="0" t="0"/>
          <a:stretch/>
        </p:blipFill>
        <p:spPr>
          <a:xfrm>
            <a:off x="4638500" y="273975"/>
            <a:ext cx="4414049" cy="417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ctrTitle"/>
          </p:nvPr>
        </p:nvSpPr>
        <p:spPr>
          <a:xfrm>
            <a:off x="598100" y="90797"/>
            <a:ext cx="8222100" cy="838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95" name="Google Shape;95;p2"/>
          <p:cNvSpPr txBox="1"/>
          <p:nvPr>
            <p:ph idx="1" type="subTitle"/>
          </p:nvPr>
        </p:nvSpPr>
        <p:spPr>
          <a:xfrm>
            <a:off x="598100" y="1283434"/>
            <a:ext cx="8222100" cy="3469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Suppose we want to search the person in that platform where you don’t have your account. Then, in that case it was not possible.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But, “SPOTR” provides you with basic information about the person even in that platform where you don’t have your account.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(But for detailed information you must have an account)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Even, in case of emergency suppose any law official needs to trace a person on social media platforms, then they needs to search every website for clues, but our website will help them to search the required person in just “</a:t>
            </a:r>
            <a:r>
              <a:rPr i="1" lang="en" u="sng">
                <a:latin typeface="Times New Roman"/>
                <a:ea typeface="Times New Roman"/>
                <a:cs typeface="Times New Roman"/>
                <a:sym typeface="Times New Roman"/>
              </a:rPr>
              <a:t>ONE CLICK</a:t>
            </a:r>
            <a:r>
              <a:rPr lang="en">
                <a:latin typeface="Times New Roman"/>
                <a:ea typeface="Times New Roman"/>
                <a:cs typeface="Times New Roman"/>
                <a:sym typeface="Times New Roman"/>
              </a:rPr>
              <a:t>” across various social media platforms.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c5295c6e4_0_0"/>
          <p:cNvSpPr txBox="1"/>
          <p:nvPr>
            <p:ph type="ctrTitle"/>
          </p:nvPr>
        </p:nvSpPr>
        <p:spPr>
          <a:xfrm>
            <a:off x="598100" y="78667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solidFill>
                  <a:srgbClr val="FFFFFF"/>
                </a:solidFill>
                <a:latin typeface="Arial"/>
                <a:ea typeface="Arial"/>
                <a:cs typeface="Arial"/>
                <a:sym typeface="Arial"/>
              </a:rPr>
              <a:t>Challenges</a:t>
            </a:r>
            <a:endParaRPr/>
          </a:p>
        </p:txBody>
      </p:sp>
      <p:sp>
        <p:nvSpPr>
          <p:cNvPr id="101" name="Google Shape;101;gdc5295c6e4_0_0"/>
          <p:cNvSpPr txBox="1"/>
          <p:nvPr>
            <p:ph idx="1" type="subTitle"/>
          </p:nvPr>
        </p:nvSpPr>
        <p:spPr>
          <a:xfrm>
            <a:off x="460950" y="1874100"/>
            <a:ext cx="8222100" cy="2491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API’s of most of the social media platforms are paid so we  left with limited numbers of searches for usernames.</a:t>
            </a:r>
            <a:endParaRPr/>
          </a:p>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
              <a:t>For sentiment analysis we used NLP algorithm of Machine Learning i.e text analysis which was only available in Twitter tweets.Other platforms only provided basic information which were not sufficient for sentiment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dc5295c6e4_1_0"/>
          <p:cNvSpPr txBox="1"/>
          <p:nvPr>
            <p:ph type="ctrTitle"/>
          </p:nvPr>
        </p:nvSpPr>
        <p:spPr>
          <a:xfrm>
            <a:off x="598100" y="3732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07" name="Google Shape;107;gdc5295c6e4_1_0"/>
          <p:cNvSpPr txBox="1"/>
          <p:nvPr>
            <p:ph idx="1" type="subTitle"/>
          </p:nvPr>
        </p:nvSpPr>
        <p:spPr>
          <a:xfrm>
            <a:off x="598100" y="2098126"/>
            <a:ext cx="8222100" cy="21831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 working internet connection and a web browse</a:t>
            </a:r>
            <a:r>
              <a:rPr lang="en" sz="1900">
                <a:latin typeface="Times New Roman"/>
                <a:ea typeface="Times New Roman"/>
                <a:cs typeface="Times New Roman"/>
                <a:sym typeface="Times New Roman"/>
              </a:rPr>
              <a:t>r</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 code editor eg Visual Studio Code or Atom</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Should have account on all the social media sites on which we need to see the profile of user</a:t>
            </a:r>
            <a:endParaRPr sz="1900">
              <a:latin typeface="Times New Roman"/>
              <a:ea typeface="Times New Roman"/>
              <a:cs typeface="Times New Roman"/>
              <a:sym typeface="Times New Roman"/>
            </a:endParaRPr>
          </a:p>
        </p:txBody>
      </p:sp>
      <p:sp>
        <p:nvSpPr>
          <p:cNvPr id="108" name="Google Shape;108;gdc5295c6e4_1_0"/>
          <p:cNvSpPr txBox="1"/>
          <p:nvPr/>
        </p:nvSpPr>
        <p:spPr>
          <a:xfrm>
            <a:off x="720800" y="1318025"/>
            <a:ext cx="43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If using web</a:t>
            </a:r>
            <a:r>
              <a:rPr lang="en">
                <a:latin typeface="Roboto"/>
                <a:ea typeface="Roboto"/>
                <a:cs typeface="Roboto"/>
                <a:sym typeface="Roboto"/>
              </a:rPr>
              <a:t> </a:t>
            </a:r>
            <a:r>
              <a:rPr lang="en">
                <a:solidFill>
                  <a:schemeClr val="lt1"/>
                </a:solidFill>
                <a:latin typeface="Times New Roman"/>
                <a:ea typeface="Times New Roman"/>
                <a:cs typeface="Times New Roman"/>
                <a:sym typeface="Times New Roman"/>
              </a:rPr>
              <a:t>link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dc5295c6e4_0_6"/>
          <p:cNvSpPr txBox="1"/>
          <p:nvPr>
            <p:ph type="ctrTitle"/>
          </p:nvPr>
        </p:nvSpPr>
        <p:spPr>
          <a:xfrm>
            <a:off x="598100" y="878503"/>
            <a:ext cx="8222100" cy="76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t/>
            </a:r>
            <a:endParaRPr/>
          </a:p>
        </p:txBody>
      </p:sp>
      <p:sp>
        <p:nvSpPr>
          <p:cNvPr id="114" name="Google Shape;114;gdc5295c6e4_0_6"/>
          <p:cNvSpPr txBox="1"/>
          <p:nvPr>
            <p:ph idx="1" type="subTitle"/>
          </p:nvPr>
        </p:nvSpPr>
        <p:spPr>
          <a:xfrm>
            <a:off x="598100" y="1645651"/>
            <a:ext cx="8222100" cy="43680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 working internet connection and a web browser</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 code editor eg Visual Studio Code or Atom</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Should have account on all the social media sites on which we need to see the profile of user</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Should have account on Github and git version control installed</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 memory space of at least 21 MB is required to store the datafiles.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All the libraries described in requirements.txt file present on github repo</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latin typeface="Times New Roman"/>
                <a:ea typeface="Times New Roman"/>
                <a:cs typeface="Times New Roman"/>
                <a:sym typeface="Times New Roman"/>
              </a:rPr>
              <a:t>       should be installed</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5" name="Google Shape;115;gdc5295c6e4_0_6"/>
          <p:cNvSpPr txBox="1"/>
          <p:nvPr/>
        </p:nvSpPr>
        <p:spPr>
          <a:xfrm>
            <a:off x="598100" y="977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If  setting up project locally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ctrTitle"/>
          </p:nvPr>
        </p:nvSpPr>
        <p:spPr>
          <a:xfrm>
            <a:off x="511400" y="548426"/>
            <a:ext cx="8308800" cy="1100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Potential customers/users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SzPct val="111111"/>
              <a:buNone/>
            </a:pPr>
            <a:r>
              <a:t/>
            </a:r>
            <a:endParaRPr>
              <a:latin typeface="Times New Roman"/>
              <a:ea typeface="Times New Roman"/>
              <a:cs typeface="Times New Roman"/>
              <a:sym typeface="Times New Roman"/>
            </a:endParaRPr>
          </a:p>
        </p:txBody>
      </p:sp>
      <p:sp>
        <p:nvSpPr>
          <p:cNvPr id="121" name="Google Shape;121;p4"/>
          <p:cNvSpPr txBox="1"/>
          <p:nvPr>
            <p:ph idx="1" type="subTitle"/>
          </p:nvPr>
        </p:nvSpPr>
        <p:spPr>
          <a:xfrm>
            <a:off x="598100" y="2047506"/>
            <a:ext cx="8222100" cy="15453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SzPct val="79999"/>
              <a:buNone/>
            </a:pPr>
            <a:r>
              <a:rPr lang="en" sz="4200">
                <a:latin typeface="Times New Roman"/>
                <a:ea typeface="Times New Roman"/>
                <a:cs typeface="Times New Roman"/>
                <a:sym typeface="Times New Roman"/>
              </a:rPr>
              <a:t>Our Potential customers can be any user who wants to find information about a particular person from his/her username from various social media platforms.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ctrTitle"/>
          </p:nvPr>
        </p:nvSpPr>
        <p:spPr>
          <a:xfrm>
            <a:off x="598100" y="100847"/>
            <a:ext cx="8222100" cy="83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180">
                <a:latin typeface="Times New Roman"/>
                <a:ea typeface="Times New Roman"/>
                <a:cs typeface="Times New Roman"/>
                <a:sym typeface="Times New Roman"/>
              </a:rPr>
              <a:t>GOALS AND POTENTIAL APPLICATION </a:t>
            </a:r>
            <a:endParaRPr sz="3180">
              <a:latin typeface="Times New Roman"/>
              <a:ea typeface="Times New Roman"/>
              <a:cs typeface="Times New Roman"/>
              <a:sym typeface="Times New Roman"/>
            </a:endParaRPr>
          </a:p>
        </p:txBody>
      </p:sp>
      <p:sp>
        <p:nvSpPr>
          <p:cNvPr id="127" name="Google Shape;127;p5"/>
          <p:cNvSpPr txBox="1"/>
          <p:nvPr>
            <p:ph idx="1" type="subTitle"/>
          </p:nvPr>
        </p:nvSpPr>
        <p:spPr>
          <a:xfrm>
            <a:off x="598100" y="1303419"/>
            <a:ext cx="8222100" cy="347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The main goal of the project is to make searching and finding the person across various social media platforms easy and fast efficient.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It is very difficult to search the user having similar username by browsing each and every website. So, in order to reduce the burden and minimise the time taken, “SPOTR” provides a fast and efficient platform to serve this purpose.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
                <a:latin typeface="Times New Roman"/>
                <a:ea typeface="Times New Roman"/>
                <a:cs typeface="Times New Roman"/>
                <a:sym typeface="Times New Roman"/>
              </a:rPr>
              <a:t>We have also implemented ‘Sentiment Analysis’ which will show how the user’s positive, negative and neutral tweets along with the other informations.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ctrTitle"/>
          </p:nvPr>
        </p:nvSpPr>
        <p:spPr>
          <a:xfrm>
            <a:off x="460950" y="371547"/>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Useful Links</a:t>
            </a:r>
            <a:endParaRPr/>
          </a:p>
        </p:txBody>
      </p:sp>
      <p:graphicFrame>
        <p:nvGraphicFramePr>
          <p:cNvPr id="133" name="Google Shape;133;p6"/>
          <p:cNvGraphicFramePr/>
          <p:nvPr/>
        </p:nvGraphicFramePr>
        <p:xfrm>
          <a:off x="952500" y="1428750"/>
          <a:ext cx="3000000" cy="3000000"/>
        </p:xfrm>
        <a:graphic>
          <a:graphicData uri="http://schemas.openxmlformats.org/drawingml/2006/table">
            <a:tbl>
              <a:tblPr>
                <a:noFill/>
                <a:tableStyleId>{0A885CA6-D07E-4ADD-99C9-FBD599C8346A}</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CodeBase</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sng" cap="none" strike="noStrike">
                          <a:solidFill>
                            <a:srgbClr val="FFFFFF"/>
                          </a:solidFill>
                          <a:hlinkClick r:id="rId3">
                            <a:extLst>
                              <a:ext uri="{A12FA001-AC4F-418D-AE19-62706E023703}">
                                <ahyp:hlinkClr val="tx"/>
                              </a:ext>
                            </a:extLst>
                          </a:hlinkClick>
                        </a:rPr>
                        <a:t>Link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LiveLink</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sng" cap="none" strike="noStrike">
                          <a:solidFill>
                            <a:srgbClr val="FFFFFF"/>
                          </a:solidFill>
                          <a:hlinkClick r:id="rId4">
                            <a:extLst>
                              <a:ext uri="{A12FA001-AC4F-418D-AE19-62706E023703}">
                                <ahyp:hlinkClr val="tx"/>
                              </a:ext>
                            </a:extLst>
                          </a:hlinkClick>
                        </a:rPr>
                        <a:t>Link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SRS</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sng" cap="none" strike="noStrike">
                          <a:solidFill>
                            <a:srgbClr val="FFFFFF"/>
                          </a:solidFill>
                          <a:hlinkClick r:id="rId5">
                            <a:extLst>
                              <a:ext uri="{A12FA001-AC4F-418D-AE19-62706E023703}">
                                <ahyp:hlinkClr val="tx"/>
                              </a:ext>
                            </a:extLst>
                          </a:hlinkClick>
                        </a:rPr>
                        <a:t>Link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SDS</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sng" cap="none" strike="noStrike">
                          <a:solidFill>
                            <a:srgbClr val="FFFFFF"/>
                          </a:solidFill>
                          <a:hlinkClick r:id="rId6">
                            <a:extLst>
                              <a:ext uri="{A12FA001-AC4F-418D-AE19-62706E023703}">
                                <ahyp:hlinkClr val="tx"/>
                              </a:ext>
                            </a:extLst>
                          </a:hlinkClick>
                        </a:rPr>
                        <a:t>Link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Traceability Matrix</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sng" cap="none" strike="noStrike">
                          <a:solidFill>
                            <a:srgbClr val="FFFFFF"/>
                          </a:solidFill>
                          <a:hlinkClick r:id="rId7">
                            <a:extLst>
                              <a:ext uri="{A12FA001-AC4F-418D-AE19-62706E023703}">
                                <ahyp:hlinkClr val="tx"/>
                              </a:ext>
                            </a:extLst>
                          </a:hlinkClick>
                        </a:rPr>
                        <a:t>Link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Test Plan</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sng" cap="none" strike="noStrike">
                          <a:solidFill>
                            <a:srgbClr val="FFFFFF"/>
                          </a:solidFill>
                          <a:hlinkClick r:id="rId8">
                            <a:extLst>
                              <a:ext uri="{A12FA001-AC4F-418D-AE19-62706E023703}">
                                <ahyp:hlinkClr val="tx"/>
                              </a:ext>
                            </a:extLst>
                          </a:hlinkClick>
                        </a:rPr>
                        <a:t>Link</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Video</a:t>
            </a:r>
            <a:endParaRPr/>
          </a:p>
        </p:txBody>
      </p:sp>
      <p:sp>
        <p:nvSpPr>
          <p:cNvPr id="139" name="Google Shape;139;p7"/>
          <p:cNvSpPr txBox="1"/>
          <p:nvPr>
            <p:ph idx="2" type="body"/>
          </p:nvPr>
        </p:nvSpPr>
        <p:spPr>
          <a:xfrm>
            <a:off x="5103400" y="1614225"/>
            <a:ext cx="3479100" cy="12534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lnSpc>
                <a:spcPct val="115000"/>
              </a:lnSpc>
              <a:spcBef>
                <a:spcPts val="0"/>
              </a:spcBef>
              <a:spcAft>
                <a:spcPts val="1200"/>
              </a:spcAft>
              <a:buSzPts val="1800"/>
              <a:buNone/>
            </a:pPr>
            <a:r>
              <a:t/>
            </a:r>
            <a:endParaRPr/>
          </a:p>
        </p:txBody>
      </p:sp>
      <p:pic>
        <p:nvPicPr>
          <p:cNvPr id="140" name="Google Shape;140;p7" title="Spotr.mkv">
            <a:hlinkClick r:id="rId3"/>
          </p:cNvPr>
          <p:cNvPicPr preferRelativeResize="0"/>
          <p:nvPr/>
        </p:nvPicPr>
        <p:blipFill>
          <a:blip r:embed="rId4">
            <a:alphaModFix/>
          </a:blip>
          <a:stretch>
            <a:fillRect/>
          </a:stretch>
        </p:blipFill>
        <p:spPr>
          <a:xfrm>
            <a:off x="4572000" y="1241100"/>
            <a:ext cx="4572000" cy="25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