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5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65758894-4FE3-4C80-8207-1B2B24F100A3}" type="datetimeFigureOut">
              <a:rPr lang="en-IN" smtClean="0"/>
              <a:t>31-03-2022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1844FDCB-DF11-4601-961B-DD6B9F4930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6697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58894-4FE3-4C80-8207-1B2B24F100A3}" type="datetimeFigureOut">
              <a:rPr lang="en-IN" smtClean="0"/>
              <a:t>31-03-2022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4FDCB-DF11-4601-961B-DD6B9F4930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6647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58894-4FE3-4C80-8207-1B2B24F100A3}" type="datetimeFigureOut">
              <a:rPr lang="en-IN" smtClean="0"/>
              <a:t>31-03-2022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4FDCB-DF11-4601-961B-DD6B9F4930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32014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58894-4FE3-4C80-8207-1B2B24F100A3}" type="datetimeFigureOut">
              <a:rPr lang="en-IN" smtClean="0"/>
              <a:t>31-03-2022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4FDCB-DF11-4601-961B-DD6B9F493080}" type="slidenum">
              <a:rPr lang="en-IN" smtClean="0"/>
              <a:t>‹#›</a:t>
            </a:fld>
            <a:endParaRPr lang="en-IN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816350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58894-4FE3-4C80-8207-1B2B24F100A3}" type="datetimeFigureOut">
              <a:rPr lang="en-IN" smtClean="0"/>
              <a:t>31-03-2022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4FDCB-DF11-4601-961B-DD6B9F4930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09438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58894-4FE3-4C80-8207-1B2B24F100A3}" type="datetimeFigureOut">
              <a:rPr lang="en-IN" smtClean="0"/>
              <a:t>31-03-2022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4FDCB-DF11-4601-961B-DD6B9F4930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23602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58894-4FE3-4C80-8207-1B2B24F100A3}" type="datetimeFigureOut">
              <a:rPr lang="en-IN" smtClean="0"/>
              <a:t>31-03-2022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4FDCB-DF11-4601-961B-DD6B9F4930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78327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58894-4FE3-4C80-8207-1B2B24F100A3}" type="datetimeFigureOut">
              <a:rPr lang="en-IN" smtClean="0"/>
              <a:t>31-03-2022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4FDCB-DF11-4601-961B-DD6B9F4930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25510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58894-4FE3-4C80-8207-1B2B24F100A3}" type="datetimeFigureOut">
              <a:rPr lang="en-IN" smtClean="0"/>
              <a:t>31-03-2022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4FDCB-DF11-4601-961B-DD6B9F4930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6531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58894-4FE3-4C80-8207-1B2B24F100A3}" type="datetimeFigureOut">
              <a:rPr lang="en-IN" smtClean="0"/>
              <a:t>31-03-2022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4FDCB-DF11-4601-961B-DD6B9F4930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8921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58894-4FE3-4C80-8207-1B2B24F100A3}" type="datetimeFigureOut">
              <a:rPr lang="en-IN" smtClean="0"/>
              <a:t>31-03-2022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4FDCB-DF11-4601-961B-DD6B9F4930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2717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58894-4FE3-4C80-8207-1B2B24F100A3}" type="datetimeFigureOut">
              <a:rPr lang="en-IN" smtClean="0"/>
              <a:t>31-03-2022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4FDCB-DF11-4601-961B-DD6B9F4930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0629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58894-4FE3-4C80-8207-1B2B24F100A3}" type="datetimeFigureOut">
              <a:rPr lang="en-IN" smtClean="0"/>
              <a:t>31-03-2022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4FDCB-DF11-4601-961B-DD6B9F4930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8319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58894-4FE3-4C80-8207-1B2B24F100A3}" type="datetimeFigureOut">
              <a:rPr lang="en-IN" smtClean="0"/>
              <a:t>31-03-2022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4FDCB-DF11-4601-961B-DD6B9F4930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1273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58894-4FE3-4C80-8207-1B2B24F100A3}" type="datetimeFigureOut">
              <a:rPr lang="en-IN" smtClean="0"/>
              <a:t>31-03-2022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4FDCB-DF11-4601-961B-DD6B9F4930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04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58894-4FE3-4C80-8207-1B2B24F100A3}" type="datetimeFigureOut">
              <a:rPr lang="en-IN" smtClean="0"/>
              <a:t>31-03-2022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4FDCB-DF11-4601-961B-DD6B9F4930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7140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58894-4FE3-4C80-8207-1B2B24F100A3}" type="datetimeFigureOut">
              <a:rPr lang="en-IN" smtClean="0"/>
              <a:t>31-03-2022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4FDCB-DF11-4601-961B-DD6B9F4930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2684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758894-4FE3-4C80-8207-1B2B24F100A3}" type="datetimeFigureOut">
              <a:rPr lang="en-IN" smtClean="0"/>
              <a:t>31-03-2022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4FDCB-DF11-4601-961B-DD6B9F4930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29106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59673-BE0E-43FA-ACDD-DA39CD1867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36400" y="342433"/>
            <a:ext cx="8791575" cy="2387600"/>
          </a:xfrm>
        </p:spPr>
        <p:txBody>
          <a:bodyPr/>
          <a:lstStyle/>
          <a:p>
            <a:pPr algn="ctr"/>
            <a:r>
              <a:rPr lang="en-IN" dirty="0"/>
              <a:t>IM39003</a:t>
            </a:r>
            <a:br>
              <a:rPr lang="en-IN" dirty="0"/>
            </a:br>
            <a:r>
              <a:rPr lang="en-IN" dirty="0"/>
              <a:t>OHM LAB TERM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BC6DD8-2B28-4D42-BD9D-D8CCF21267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602037"/>
            <a:ext cx="9974917" cy="2780833"/>
          </a:xfrm>
        </p:spPr>
        <p:txBody>
          <a:bodyPr>
            <a:normAutofit lnSpcReduction="10000"/>
          </a:bodyPr>
          <a:lstStyle/>
          <a:p>
            <a:r>
              <a:rPr lang="en-IN" sz="2500" dirty="0"/>
              <a:t>Optimizing bank lending decisions using metaheuristics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								Mridul Gupta									19IM30025	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9040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035CC-3736-46C2-956C-1E7E6D81F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1CF899-9523-433A-92CD-E824178808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To find optimum bank lending decisions that maximize the bank profit in a credit crunch environment using Genetic Algorithm (GA).</a:t>
            </a:r>
          </a:p>
        </p:txBody>
      </p:sp>
    </p:spTree>
    <p:extLst>
      <p:ext uri="{BB962C8B-B14F-4D97-AF65-F5344CB8AC3E}">
        <p14:creationId xmlns:p14="http://schemas.microsoft.com/office/powerpoint/2010/main" val="2146785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3E1ED-D5AA-46F2-9A39-5E5167E52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9"/>
            <a:ext cx="9905998" cy="878588"/>
          </a:xfrm>
        </p:spPr>
        <p:txBody>
          <a:bodyPr/>
          <a:lstStyle/>
          <a:p>
            <a:pPr algn="ctr"/>
            <a:r>
              <a:rPr lang="en-IN" dirty="0"/>
              <a:t>Formulation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2FC69-9789-4C55-8E96-82C39D8E2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497107"/>
            <a:ext cx="10118259" cy="507402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2200" dirty="0"/>
              <a:t>Variables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800" dirty="0"/>
              <a:t>Loan Interest Rate </a:t>
            </a:r>
            <a:r>
              <a:rPr lang="en-IN" sz="1800"/>
              <a:t>r</a:t>
            </a:r>
            <a:r>
              <a:rPr lang="en-IN" sz="1800" baseline="-25000"/>
              <a:t>L</a:t>
            </a:r>
            <a:endParaRPr lang="en-IN" sz="1800" dirty="0"/>
          </a:p>
          <a:p>
            <a:pPr marL="342900" indent="-342900">
              <a:buFont typeface="+mj-lt"/>
              <a:buAutoNum type="arabicPeriod"/>
            </a:pPr>
            <a:r>
              <a:rPr lang="en-IN" sz="1800" dirty="0"/>
              <a:t>Loan Size L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800" dirty="0"/>
              <a:t>Loss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800" dirty="0"/>
              <a:t>Customer transaction rate </a:t>
            </a:r>
            <a:r>
              <a:rPr lang="en-IN" sz="1800" dirty="0" err="1"/>
              <a:t>r</a:t>
            </a:r>
            <a:r>
              <a:rPr lang="en-IN" sz="1800" baseline="-25000" dirty="0" err="1"/>
              <a:t>T</a:t>
            </a:r>
            <a:endParaRPr lang="en-IN" sz="1800" baseline="-25000" dirty="0"/>
          </a:p>
          <a:p>
            <a:pPr marL="342900" indent="-342900">
              <a:buFont typeface="+mj-lt"/>
              <a:buAutoNum type="arabicPeriod"/>
            </a:pPr>
            <a:r>
              <a:rPr lang="en-IN" sz="1800" dirty="0"/>
              <a:t>Institutional Transaction Cost T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800" dirty="0"/>
              <a:t>Interest rate of bank </a:t>
            </a:r>
            <a:r>
              <a:rPr lang="en-IN" sz="1800" dirty="0" err="1"/>
              <a:t>r</a:t>
            </a:r>
            <a:r>
              <a:rPr lang="en-IN" sz="1800" baseline="-25000" dirty="0" err="1"/>
              <a:t>D</a:t>
            </a:r>
            <a:endParaRPr lang="en-IN" sz="1800" baseline="-25000" dirty="0"/>
          </a:p>
          <a:p>
            <a:pPr marL="342900" indent="-342900">
              <a:buFont typeface="+mj-lt"/>
              <a:buAutoNum type="arabicPeriod"/>
            </a:pPr>
            <a:r>
              <a:rPr lang="en-IN" sz="1800" dirty="0"/>
              <a:t>Financial Institution’s Deposit D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800" dirty="0"/>
              <a:t>Required Reserved Ratio K </a:t>
            </a:r>
            <a:endParaRPr lang="en-IN" sz="1800" baseline="-25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36A32D-25CB-4403-B612-B62E363CAE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7330" y="3048215"/>
            <a:ext cx="182896" cy="205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8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EF6B4-5312-44CF-8BF9-0CA69C94F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322926"/>
            <a:ext cx="9905998" cy="1187024"/>
          </a:xfrm>
        </p:spPr>
        <p:txBody>
          <a:bodyPr>
            <a:normAutofit/>
          </a:bodyPr>
          <a:lstStyle/>
          <a:p>
            <a:pPr algn="ctr"/>
            <a:r>
              <a:rPr lang="en-IN" sz="3000" dirty="0"/>
              <a:t>Objective Function</a:t>
            </a:r>
            <a:br>
              <a:rPr lang="en-IN" sz="3000" dirty="0"/>
            </a:br>
            <a:r>
              <a:rPr lang="en-IN" sz="2000" dirty="0"/>
              <a:t>maximize </a:t>
            </a:r>
            <a:r>
              <a:rPr lang="en-IN" sz="2000" dirty="0" err="1"/>
              <a:t>F</a:t>
            </a:r>
            <a:r>
              <a:rPr lang="en-IN" sz="2000" baseline="-25000" dirty="0" err="1"/>
              <a:t>x</a:t>
            </a:r>
            <a:endParaRPr lang="en-IN" sz="3000" baseline="-250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7A3A3A1-A843-4AA6-9CFB-8B42194F8C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04418" y="1509950"/>
            <a:ext cx="2657101" cy="84626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BCD511D-0A17-4E8D-A3F2-9DBB3CB133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1335" y="2703846"/>
            <a:ext cx="1577477" cy="71634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0A228F6-6A05-4ADD-9DE6-0D60AC2677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6174" y="2703846"/>
            <a:ext cx="2380589" cy="6033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7A747DE-DC6E-4FC7-9056-91E8F5C3E1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44827" y="2677395"/>
            <a:ext cx="1344317" cy="73396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5F467D5-3E8A-4CA6-AE51-1F2ED3DE04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23794" y="2703846"/>
            <a:ext cx="1246871" cy="68106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153BFBD-8BBC-4B33-802A-D4A5A0D0222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97381" y="2915084"/>
            <a:ext cx="220278" cy="258588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AAD482F-D0E3-4456-9996-65B1494E7DAD}"/>
              </a:ext>
            </a:extLst>
          </p:cNvPr>
          <p:cNvSpPr txBox="1"/>
          <p:nvPr/>
        </p:nvSpPr>
        <p:spPr>
          <a:xfrm>
            <a:off x="2303929" y="4150659"/>
            <a:ext cx="689385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000" dirty="0">
                <a:latin typeface="+mj-lt"/>
              </a:rPr>
              <a:t>Constraint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846F3852-E6F3-4288-B543-3AE8FAB4766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68147" y="4964234"/>
            <a:ext cx="1965422" cy="686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825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8E639-5DC4-4452-8580-9DDA481FF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7954" y="421294"/>
            <a:ext cx="9141105" cy="511035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Steps for genetic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A4A639-431B-442B-8AA8-81DB0FC260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048871"/>
            <a:ext cx="9905999" cy="474233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dirty="0"/>
              <a:t>1. Start</a:t>
            </a:r>
          </a:p>
          <a:p>
            <a:pPr marL="0" indent="0">
              <a:buNone/>
            </a:pPr>
            <a:r>
              <a:rPr lang="en-IN" dirty="0"/>
              <a:t>2. Initialize GA parameters </a:t>
            </a:r>
          </a:p>
          <a:p>
            <a:pPr marL="0" indent="0">
              <a:buNone/>
            </a:pPr>
            <a:r>
              <a:rPr lang="en-IN" dirty="0"/>
              <a:t>3. Generate random population and check validation</a:t>
            </a:r>
          </a:p>
          <a:p>
            <a:pPr marL="0" indent="0">
              <a:buNone/>
            </a:pPr>
            <a:r>
              <a:rPr lang="en-IN" dirty="0"/>
              <a:t>4. Calculate fitness of each individual and select the best</a:t>
            </a:r>
          </a:p>
          <a:p>
            <a:pPr marL="0" indent="0">
              <a:buNone/>
            </a:pPr>
            <a:r>
              <a:rPr lang="en-IN" dirty="0"/>
              <a:t>5. For </a:t>
            </a:r>
            <a:r>
              <a:rPr lang="en-IN" dirty="0" err="1"/>
              <a:t>i</a:t>
            </a:r>
            <a:r>
              <a:rPr lang="en-IN" dirty="0"/>
              <a:t> = 1 to population size</a:t>
            </a:r>
          </a:p>
          <a:p>
            <a:r>
              <a:rPr lang="en-IN" sz="1600" dirty="0"/>
              <a:t>Selecting Parents using </a:t>
            </a:r>
            <a:r>
              <a:rPr lang="en-IN" sz="1600" dirty="0" err="1"/>
              <a:t>Roulett</a:t>
            </a:r>
            <a:r>
              <a:rPr lang="en-IN" sz="1600" dirty="0"/>
              <a:t> Wheel Selection</a:t>
            </a:r>
          </a:p>
          <a:p>
            <a:r>
              <a:rPr lang="en-IN" sz="1600" dirty="0"/>
              <a:t>One point crossover</a:t>
            </a:r>
          </a:p>
          <a:p>
            <a:r>
              <a:rPr lang="en-IN" sz="1600" dirty="0"/>
              <a:t>Bitwise Mutation</a:t>
            </a:r>
          </a:p>
          <a:p>
            <a:r>
              <a:rPr lang="en-IN" sz="1600" dirty="0"/>
              <a:t>Validation of the solution</a:t>
            </a:r>
          </a:p>
          <a:p>
            <a:r>
              <a:rPr lang="en-IN" sz="1600" dirty="0"/>
              <a:t>Update the population with </a:t>
            </a:r>
            <a:r>
              <a:rPr lang="en-IN" sz="1600" dirty="0" err="1"/>
              <a:t>childrens</a:t>
            </a:r>
            <a:endParaRPr lang="en-IN" sz="1600" dirty="0"/>
          </a:p>
          <a:p>
            <a:r>
              <a:rPr lang="en-IN" sz="1600" dirty="0"/>
              <a:t>Finding best solution by evaluating fitness</a:t>
            </a:r>
          </a:p>
          <a:p>
            <a:pPr marL="0" indent="0">
              <a:buNone/>
            </a:pPr>
            <a:r>
              <a:rPr lang="en-IN" dirty="0"/>
              <a:t>6. Check for termination criteria if fulfilled then end else continue from step 5</a:t>
            </a:r>
          </a:p>
          <a:p>
            <a:pPr marL="342900" indent="-342900">
              <a:buFont typeface="+mj-lt"/>
              <a:buAutoNum type="arabicPeriod"/>
            </a:pPr>
            <a:endParaRPr lang="en-IN" sz="1600" dirty="0"/>
          </a:p>
          <a:p>
            <a:pPr marL="342900" indent="-342900">
              <a:buFont typeface="+mj-lt"/>
              <a:buAutoNum type="arabicPeriod"/>
            </a:pPr>
            <a:endParaRPr lang="en-IN" sz="1600" dirty="0"/>
          </a:p>
          <a:p>
            <a:pPr marL="342900" indent="-342900">
              <a:buFont typeface="+mj-lt"/>
              <a:buAutoNum type="arabicPeriod"/>
            </a:pPr>
            <a:endParaRPr lang="en-IN" sz="1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3861536-35EC-48CD-ACE0-2E62072508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9081" y="1066799"/>
            <a:ext cx="2491956" cy="1044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122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0E050-A35A-4215-9885-1C85B02CB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2024" y="363328"/>
            <a:ext cx="9311434" cy="627576"/>
          </a:xfrm>
        </p:spPr>
        <p:txBody>
          <a:bodyPr/>
          <a:lstStyle/>
          <a:p>
            <a:pPr algn="ctr"/>
            <a:r>
              <a:rPr lang="en-IN" dirty="0"/>
              <a:t>Results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3FD238-11AD-422E-A930-8D0BA6E765D1}"/>
              </a:ext>
            </a:extLst>
          </p:cNvPr>
          <p:cNvSpPr txBox="1"/>
          <p:nvPr/>
        </p:nvSpPr>
        <p:spPr>
          <a:xfrm>
            <a:off x="959224" y="1246094"/>
            <a:ext cx="3926542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Best solution found is to choose customers 1, 3, 4, 6, 9 and 10 for lending loan.</a:t>
            </a:r>
          </a:p>
          <a:p>
            <a:endParaRPr lang="en-IN" dirty="0"/>
          </a:p>
          <a:p>
            <a:r>
              <a:rPr lang="en-IN" dirty="0"/>
              <a:t>Objective Function value with the above best solution = 3.1854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Graph between fitness value versus iteration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46AB1F0-A847-4F6D-ADFD-77DAE9CEF6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7326" y="1246094"/>
            <a:ext cx="4961050" cy="154699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88C2922-FE57-4834-BA49-F1DD9FA5F1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5844" y="3048278"/>
            <a:ext cx="4792532" cy="362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657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92BC2-E517-42E1-840C-6ADC2C860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0684" y="188211"/>
            <a:ext cx="10225834" cy="878588"/>
          </a:xfrm>
        </p:spPr>
        <p:txBody>
          <a:bodyPr>
            <a:normAutofit/>
          </a:bodyPr>
          <a:lstStyle/>
          <a:p>
            <a:pPr algn="ctr"/>
            <a:r>
              <a:rPr lang="en-IN" sz="2600" dirty="0"/>
              <a:t>Steps for genetic algorithm + particle Swarm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A47E0-B267-4B9D-9FF5-68CB5EE528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995082"/>
            <a:ext cx="10575459" cy="567470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dirty="0"/>
              <a:t>1. Start</a:t>
            </a:r>
          </a:p>
          <a:p>
            <a:pPr marL="0" indent="0">
              <a:buNone/>
            </a:pPr>
            <a:r>
              <a:rPr lang="en-IN" dirty="0"/>
              <a:t>2. Initialize GA parameters and PSO parameters</a:t>
            </a:r>
          </a:p>
          <a:p>
            <a:pPr marL="0" indent="0">
              <a:buNone/>
            </a:pPr>
            <a:r>
              <a:rPr lang="en-IN" dirty="0"/>
              <a:t>3. For </a:t>
            </a:r>
            <a:r>
              <a:rPr lang="en-IN" dirty="0" err="1"/>
              <a:t>i</a:t>
            </a:r>
            <a:r>
              <a:rPr lang="en-IN" dirty="0"/>
              <a:t> = 1 to </a:t>
            </a:r>
            <a:r>
              <a:rPr lang="en-IN" dirty="0" err="1"/>
              <a:t>maxrun</a:t>
            </a:r>
            <a:r>
              <a:rPr lang="en-IN" dirty="0"/>
              <a:t> </a:t>
            </a:r>
          </a:p>
          <a:p>
            <a:r>
              <a:rPr lang="en-IN" dirty="0"/>
              <a:t>Generate random population and check validation</a:t>
            </a:r>
          </a:p>
          <a:p>
            <a:r>
              <a:rPr lang="en-IN" dirty="0"/>
              <a:t>Calculate fitness of each individual and initialize the velocity, local best and global best solution</a:t>
            </a:r>
          </a:p>
          <a:p>
            <a:r>
              <a:rPr lang="en-IN" dirty="0"/>
              <a:t>While </a:t>
            </a:r>
            <a:r>
              <a:rPr lang="en-IN" dirty="0" err="1"/>
              <a:t>no_of_iteration</a:t>
            </a:r>
            <a:r>
              <a:rPr lang="en-IN" dirty="0"/>
              <a:t> &lt;= </a:t>
            </a:r>
            <a:r>
              <a:rPr lang="en-IN" dirty="0" err="1"/>
              <a:t>max_iteration</a:t>
            </a:r>
            <a:endParaRPr lang="en-IN" dirty="0"/>
          </a:p>
          <a:p>
            <a:pPr>
              <a:buFont typeface="Wingdings" panose="05000000000000000000" pitchFamily="2" charset="2"/>
              <a:buChar char="§"/>
            </a:pPr>
            <a:r>
              <a:rPr lang="en-IN" sz="1600" dirty="0"/>
              <a:t>Update inertia weight, velocity and position of each individual.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1600" dirty="0"/>
              <a:t>Check for boundary violations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1600" dirty="0"/>
              <a:t>One point crossover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1600" dirty="0"/>
              <a:t>Bitwise Mutation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1600" dirty="0"/>
              <a:t>Validation of the solution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1600" dirty="0"/>
              <a:t>Evaluating fitness and updating global and local best solution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1600" dirty="0"/>
              <a:t>Check for termination criteria (</a:t>
            </a:r>
            <a:r>
              <a:rPr lang="en-IN" sz="1600" dirty="0" err="1"/>
              <a:t>no_of_iteration</a:t>
            </a:r>
            <a:r>
              <a:rPr lang="en-IN" sz="1600" dirty="0"/>
              <a:t> &gt; </a:t>
            </a:r>
            <a:r>
              <a:rPr lang="en-IN" sz="1600" dirty="0" err="1"/>
              <a:t>max_iteration</a:t>
            </a:r>
            <a:r>
              <a:rPr lang="en-IN" sz="1600" dirty="0"/>
              <a:t>) if fulfilled then end else continue</a:t>
            </a:r>
          </a:p>
          <a:p>
            <a:pPr marL="0" indent="0">
              <a:buNone/>
            </a:pPr>
            <a:r>
              <a:rPr lang="en-IN" dirty="0"/>
              <a:t>6. Check for termination criteria (</a:t>
            </a:r>
            <a:r>
              <a:rPr lang="en-IN" dirty="0" err="1"/>
              <a:t>i</a:t>
            </a:r>
            <a:r>
              <a:rPr lang="en-IN" dirty="0"/>
              <a:t> &gt; </a:t>
            </a:r>
            <a:r>
              <a:rPr lang="en-IN" dirty="0" err="1"/>
              <a:t>maxrun</a:t>
            </a:r>
            <a:r>
              <a:rPr lang="en-IN" dirty="0"/>
              <a:t>) if satisfied then end else continue from step 3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DB9C80D-FFFC-4B2B-9B78-62045FBB6E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4587" y="1291106"/>
            <a:ext cx="2491956" cy="81541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16DA804-5CEC-46A1-B5A7-6671EA06FC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9141" y="3652759"/>
            <a:ext cx="4762913" cy="1470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402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0E050-A35A-4215-9885-1C85B02CB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2024" y="363328"/>
            <a:ext cx="9311434" cy="627576"/>
          </a:xfrm>
        </p:spPr>
        <p:txBody>
          <a:bodyPr/>
          <a:lstStyle/>
          <a:p>
            <a:pPr algn="ctr"/>
            <a:r>
              <a:rPr lang="en-IN" dirty="0"/>
              <a:t>Results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3FD238-11AD-422E-A930-8D0BA6E765D1}"/>
              </a:ext>
            </a:extLst>
          </p:cNvPr>
          <p:cNvSpPr txBox="1"/>
          <p:nvPr/>
        </p:nvSpPr>
        <p:spPr>
          <a:xfrm>
            <a:off x="959224" y="1246094"/>
            <a:ext cx="3926542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Best solution found is to choose customers 1, 3, 4, 6, 9 and 10 for lending loan.</a:t>
            </a:r>
          </a:p>
          <a:p>
            <a:endParaRPr lang="en-IN" dirty="0"/>
          </a:p>
          <a:p>
            <a:r>
              <a:rPr lang="en-IN" dirty="0"/>
              <a:t>Objective Function value with the above best solution = 3.1854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Graph between fitness value versus iteration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C5EB4E-511D-40B0-AD4A-154DF5FAA0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8899" y="1309480"/>
            <a:ext cx="5654530" cy="9221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DBC12DE-2AE9-4F54-AAD4-8C24BD95E0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1759" y="3256248"/>
            <a:ext cx="4471088" cy="3351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8339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D81CF-2432-47C1-8183-855CFB346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24117"/>
            <a:ext cx="9905998" cy="995082"/>
          </a:xfrm>
        </p:spPr>
        <p:txBody>
          <a:bodyPr>
            <a:normAutofit fontScale="90000"/>
          </a:bodyPr>
          <a:lstStyle/>
          <a:p>
            <a:r>
              <a:rPr lang="en-IN" sz="2500" dirty="0"/>
              <a:t>          Comparison in result between GA and </a:t>
            </a:r>
            <a:r>
              <a:rPr lang="en-IN" sz="2500" dirty="0" err="1"/>
              <a:t>Ga+PSO</a:t>
            </a:r>
            <a:r>
              <a:rPr lang="en-IN" sz="2500" dirty="0"/>
              <a:t> Code</a:t>
            </a:r>
            <a:br>
              <a:rPr lang="en-IN" sz="2500" dirty="0"/>
            </a:br>
            <a:br>
              <a:rPr lang="en-IN" sz="2500" dirty="0"/>
            </a:br>
            <a:r>
              <a:rPr lang="en-IN" sz="2500" dirty="0"/>
              <a:t>	      GA Code				      GA + PSO Code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36F3FD3-5B01-4F65-B9D5-19CC412838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574" y="1347447"/>
            <a:ext cx="4120760" cy="311939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2AAAC22-9279-4CA5-BA10-3CC24650FD62}"/>
              </a:ext>
            </a:extLst>
          </p:cNvPr>
          <p:cNvSpPr txBox="1"/>
          <p:nvPr/>
        </p:nvSpPr>
        <p:spPr>
          <a:xfrm>
            <a:off x="1276572" y="4910388"/>
            <a:ext cx="96514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 err="1"/>
              <a:t>Convergance</a:t>
            </a:r>
            <a:r>
              <a:rPr lang="en-IN" dirty="0"/>
              <a:t> rate is slightly better in case of GA + PSO code in comparison to GA code only.</a:t>
            </a:r>
          </a:p>
          <a:p>
            <a:r>
              <a:rPr lang="en-IN" dirty="0"/>
              <a:t>Both the algorithm gave same optimal solution having fitness value of 3.1854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1C85102-A4EE-434C-93F7-C1B52FEE00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3774" y="1343049"/>
            <a:ext cx="4208810" cy="3155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9145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431</TotalTime>
  <Words>442</Words>
  <Application>Microsoft Office PowerPoint</Application>
  <PresentationFormat>Widescreen</PresentationFormat>
  <Paragraphs>74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Tw Cen MT</vt:lpstr>
      <vt:lpstr>Wingdings</vt:lpstr>
      <vt:lpstr>Circuit</vt:lpstr>
      <vt:lpstr>IM39003 OHM LAB TERM PROJECT</vt:lpstr>
      <vt:lpstr>Objective</vt:lpstr>
      <vt:lpstr>Formulation</vt:lpstr>
      <vt:lpstr>Objective Function maximize Fx</vt:lpstr>
      <vt:lpstr>Steps for genetic algorithm</vt:lpstr>
      <vt:lpstr>Results</vt:lpstr>
      <vt:lpstr>Steps for genetic algorithm + particle Swarm Optimization</vt:lpstr>
      <vt:lpstr>Results</vt:lpstr>
      <vt:lpstr>          Comparison in result between GA and Ga+PSO Code         GA Code          GA + PSO 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Mridul Gupta</dc:creator>
  <cp:lastModifiedBy>Mridul Gupta</cp:lastModifiedBy>
  <cp:revision>10</cp:revision>
  <dcterms:created xsi:type="dcterms:W3CDTF">2022-03-30T12:43:43Z</dcterms:created>
  <dcterms:modified xsi:type="dcterms:W3CDTF">2022-03-31T10:15:31Z</dcterms:modified>
</cp:coreProperties>
</file>