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nite" initials="G" lastIdx="2" clrIdx="0">
    <p:extLst>
      <p:ext uri="{19B8F6BF-5375-455C-9EA6-DF929625EA0E}">
        <p15:presenceInfo xmlns:p15="http://schemas.microsoft.com/office/powerpoint/2012/main" userId="Grani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6T13:43:51.398" idx="1">
    <p:pos x="6970" y="1340"/>
    <p:text/>
    <p:extLst>
      <p:ext uri="{C676402C-5697-4E1C-873F-D02D1690AC5C}">
        <p15:threadingInfo xmlns:p15="http://schemas.microsoft.com/office/powerpoint/2012/main" timeZoneBias="-360"/>
      </p:ext>
    </p:extLst>
  </p:cm>
  <p:cm authorId="1" dt="2020-03-16T13:43:52.714" idx="2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3017-FFD6-4E4B-9403-44EB80714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26E0D-777D-4078-B5EF-C59E623E1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9ABBF-FC71-4AD6-81FB-361264CD1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0E93-A593-4608-9109-DED286FFA6C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897B6-5CA3-4E62-A934-F752AC0E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FE325-57E5-4AE8-9C82-F1AF09C0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9535-1D60-4C78-936A-BC49D60C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0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7A36-6998-4F0D-99F8-B40884A3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165BC-5A0D-4C2B-889F-CF87B0C52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A74C5-4ADA-4811-844D-30158C5B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0E93-A593-4608-9109-DED286FFA6C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BBFA9-2F83-4B39-A9E3-A6A1BB69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CA28D-497E-4789-BE2C-E1DC9930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9535-1D60-4C78-936A-BC49D60C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5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1101E-0096-4A3C-8433-CB4318F29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CF2DD-F450-482B-975D-192B02D27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0D77E-C12A-4745-949A-730C5AF5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0E93-A593-4608-9109-DED286FFA6C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C2BBB-064C-478E-9EC2-52044A71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51F5A-25B7-482E-A198-C4551B46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9535-1D60-4C78-936A-BC49D60C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3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7238-6E02-421D-AD1E-A7D21811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9C902-0437-4B68-BC48-2D110F8D2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7579E-C970-4923-80AB-79EDAB07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0E93-A593-4608-9109-DED286FFA6C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32A24-B711-48F1-B648-E139647D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EEFA7-9BCF-4FAC-9AB6-F0A33085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9535-1D60-4C78-936A-BC49D60C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6BE6-6B57-4AED-A1D4-E50A6355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4B6AA-917C-4766-86D3-1680303B7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917A2-D6FF-4874-85B9-F7162FC2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0E93-A593-4608-9109-DED286FFA6C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0F3F9-96D0-4850-B2ED-AA3E4321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4BF53-6A1B-4129-8140-DD07196B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9535-1D60-4C78-936A-BC49D60C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8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3243-95DE-4ED4-987D-260309ED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1452C-AF31-41B9-BD79-F9E9EFFCC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F4556-4872-4B42-B587-7EEFC13DC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19021-6E3F-4393-8DAE-19DD7C96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0E93-A593-4608-9109-DED286FFA6C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FF752-41BE-413C-ABC9-BE0DE50D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2FF5E-4788-4A3E-BB18-2F6CB527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9535-1D60-4C78-936A-BC49D60C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9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EE71-BBB2-4B2F-9D6A-87E9F38C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BB41F-13DF-4086-8DC1-72F566F92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14E29-75CD-4F7D-8E59-15B31A9D4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89A4C-2450-4CD1-8F62-CD243952C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A243C-865A-4559-A3E0-54A3A35AA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82FC42-2EB2-4592-82AB-22183876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0E93-A593-4608-9109-DED286FFA6C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9EF36-B686-41AE-BAA8-17FF6AB6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DC4AF-D6E4-499D-99AD-11ECE3D1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9535-1D60-4C78-936A-BC49D60C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0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F3F5-0A8F-474B-8617-FB1FFB8B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521F9-1AF1-40F9-9FD2-CA9AB44B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0E93-A593-4608-9109-DED286FFA6C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E2770-8091-4026-8B8A-7A849D67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06457-C6CE-442E-A49E-770C9A17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9535-1D60-4C78-936A-BC49D60C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3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DEAA1-78F9-4216-9A87-23F193F8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0E93-A593-4608-9109-DED286FFA6C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18CB6-FCC6-45A2-BADA-E502E3C7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E01F0-E077-463E-8CAF-CA933C50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9535-1D60-4C78-936A-BC49D60C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3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3B0A-225B-4543-AF51-F594E9CD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D2951-2BEC-422C-A137-CCA4DCF7F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B711E-3739-4AB8-B59E-3F42034D0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1BDAF-453B-4DD1-92AC-AA26D891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0E93-A593-4608-9109-DED286FFA6C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AF62F-612E-4B05-83A6-1EC59EC1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539FF-A76C-4BF3-8B18-00158B9B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9535-1D60-4C78-936A-BC49D60C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4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DCFE-3BFF-45B7-A0B2-8E100C33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D6364-D417-4BD4-BA9D-856F1D6C4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D5554-410A-44FD-BCE7-85F92A96E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FF098-2B90-49BB-9CA2-C1B3FED2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0E93-A593-4608-9109-DED286FFA6C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2CE20-1FAB-4169-89C0-9B662745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A87E3-67D5-4EFD-8FAB-4EA2795C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9535-1D60-4C78-936A-BC49D60C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5446E-14E0-476C-A6F0-AFEA5115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D1744-B346-4884-A750-BE84EC160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01A2E-872C-4A17-AE08-3D24E5BE3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40E93-A593-4608-9109-DED286FFA6C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91EB7-C962-4808-9F50-C6C8FB262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01AEB-4FAF-4ADD-B189-23FA6B88B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B9535-1D60-4C78-936A-BC49D60C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5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504.0808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7F7A-906B-4402-A271-A84EC409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420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Fast R-CNN</a:t>
            </a:r>
            <a:br>
              <a:rPr lang="en-US" dirty="0"/>
            </a:br>
            <a:r>
              <a:rPr lang="en-US" sz="1300" dirty="0">
                <a:hlinkClick r:id="rId2"/>
              </a:rPr>
              <a:t>https://arxiv.org/abs/1504.08083</a:t>
            </a:r>
            <a:br>
              <a:rPr lang="en-US" sz="1300" dirty="0"/>
            </a:br>
            <a:br>
              <a:rPr lang="en-US" sz="1300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C21A3A-5C1E-468F-8316-8927AE43B592}"/>
              </a:ext>
            </a:extLst>
          </p:cNvPr>
          <p:cNvSpPr/>
          <p:nvPr/>
        </p:nvSpPr>
        <p:spPr>
          <a:xfrm>
            <a:off x="0" y="6488668"/>
            <a:ext cx="2900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Mahmud-Un-Nabi (1720307)</a:t>
            </a:r>
          </a:p>
        </p:txBody>
      </p:sp>
    </p:spTree>
    <p:extLst>
      <p:ext uri="{BB962C8B-B14F-4D97-AF65-F5344CB8AC3E}">
        <p14:creationId xmlns:p14="http://schemas.microsoft.com/office/powerpoint/2010/main" val="197990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8B03DD-0EFC-4929-A8EE-FD6F68716FE0}"/>
              </a:ext>
            </a:extLst>
          </p:cNvPr>
          <p:cNvSpPr txBox="1"/>
          <p:nvPr/>
        </p:nvSpPr>
        <p:spPr>
          <a:xfrm>
            <a:off x="1694576" y="1191237"/>
            <a:ext cx="4472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 classification: </a:t>
            </a:r>
            <a:r>
              <a:rPr lang="en-US" b="1" dirty="0" err="1"/>
              <a:t>softmax</a:t>
            </a:r>
            <a:r>
              <a:rPr lang="en-US" b="1" dirty="0"/>
              <a:t> cross-entropy Loss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A08C1-58F3-4465-98E5-B83F235B5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47" y="1904915"/>
            <a:ext cx="7563906" cy="12193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EDDDB7-2312-4631-8E95-06D38D0ECCB6}"/>
              </a:ext>
            </a:extLst>
          </p:cNvPr>
          <p:cNvSpPr txBox="1"/>
          <p:nvPr/>
        </p:nvSpPr>
        <p:spPr>
          <a:xfrm>
            <a:off x="1694576" y="3837963"/>
            <a:ext cx="1687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Multi-task Loss: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587323-DD18-4229-8EDD-74AF3A44D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37" y="4361126"/>
            <a:ext cx="9658525" cy="1390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7D7E0C-6366-4DA7-BD63-D29252C12461}"/>
              </a:ext>
            </a:extLst>
          </p:cNvPr>
          <p:cNvSpPr txBox="1"/>
          <p:nvPr/>
        </p:nvSpPr>
        <p:spPr>
          <a:xfrm>
            <a:off x="3193408" y="5905801"/>
            <a:ext cx="580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*by convention the value of u = 0 , for background class </a:t>
            </a:r>
          </a:p>
        </p:txBody>
      </p:sp>
    </p:spTree>
    <p:extLst>
      <p:ext uri="{BB962C8B-B14F-4D97-AF65-F5344CB8AC3E}">
        <p14:creationId xmlns:p14="http://schemas.microsoft.com/office/powerpoint/2010/main" val="326857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580F2D-6AA8-4045-B9F8-C4321C828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694" y="1818313"/>
            <a:ext cx="4865615" cy="3640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6142C2-7E1E-4475-A3D5-603E3E911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9" y="1578397"/>
            <a:ext cx="5972961" cy="3880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C97C74-7BBF-44CF-8410-C21151F7AB6D}"/>
              </a:ext>
            </a:extLst>
          </p:cNvPr>
          <p:cNvSpPr txBox="1"/>
          <p:nvPr/>
        </p:nvSpPr>
        <p:spPr>
          <a:xfrm>
            <a:off x="1477860" y="914400"/>
            <a:ext cx="326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R-CNN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C877E3-7B0A-43B7-A6AA-911BB29DE7DF}"/>
              </a:ext>
            </a:extLst>
          </p:cNvPr>
          <p:cNvSpPr txBox="1"/>
          <p:nvPr/>
        </p:nvSpPr>
        <p:spPr>
          <a:xfrm>
            <a:off x="7491369" y="704675"/>
            <a:ext cx="326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R-CNN</a:t>
            </a:r>
          </a:p>
        </p:txBody>
      </p:sp>
    </p:spTree>
    <p:extLst>
      <p:ext uri="{BB962C8B-B14F-4D97-AF65-F5344CB8AC3E}">
        <p14:creationId xmlns:p14="http://schemas.microsoft.com/office/powerpoint/2010/main" val="145138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DAAFAD-13A9-43B0-BB4F-078D1D96521D}"/>
              </a:ext>
            </a:extLst>
          </p:cNvPr>
          <p:cNvSpPr txBox="1"/>
          <p:nvPr/>
        </p:nvSpPr>
        <p:spPr>
          <a:xfrm>
            <a:off x="4506286" y="912722"/>
            <a:ext cx="317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Changes in Fast R-CNN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ED457-7A31-491A-9B78-1FCBA940246C}"/>
              </a:ext>
            </a:extLst>
          </p:cNvPr>
          <p:cNvSpPr txBox="1"/>
          <p:nvPr/>
        </p:nvSpPr>
        <p:spPr>
          <a:xfrm>
            <a:off x="1140694" y="2344292"/>
            <a:ext cx="99106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Instead of using CNN for every 2000 regions proposed by region proposal method, they used CNN for detecting and classifying image in a single forward pass 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For classification, they have used </a:t>
            </a:r>
            <a:r>
              <a:rPr lang="en-US" dirty="0" err="1"/>
              <a:t>softmax</a:t>
            </a:r>
            <a:r>
              <a:rPr lang="en-US" dirty="0"/>
              <a:t> instead of SVM .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Instead of warping image before feeding into the network, they used </a:t>
            </a:r>
            <a:r>
              <a:rPr lang="en-US" b="1" dirty="0"/>
              <a:t>ROI pooling layer </a:t>
            </a:r>
            <a:r>
              <a:rPr lang="en-US" dirty="0"/>
              <a:t>on the </a:t>
            </a:r>
          </a:p>
          <a:p>
            <a:r>
              <a:rPr lang="en-US" dirty="0"/>
              <a:t>       extracted feature map.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4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ABAF4-5C95-47E0-880E-48BA9F197BB3}"/>
              </a:ext>
            </a:extLst>
          </p:cNvPr>
          <p:cNvSpPr txBox="1"/>
          <p:nvPr/>
        </p:nvSpPr>
        <p:spPr>
          <a:xfrm>
            <a:off x="1686187" y="1082180"/>
            <a:ext cx="692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of Interest Pooling: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5E8669-3DCA-4357-95CE-08019D28D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691" y="1621159"/>
            <a:ext cx="7910819" cy="36156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A8BE3D-962E-4CF0-A71D-9FF2788E83CE}"/>
              </a:ext>
            </a:extLst>
          </p:cNvPr>
          <p:cNvSpPr txBox="1"/>
          <p:nvPr/>
        </p:nvSpPr>
        <p:spPr>
          <a:xfrm>
            <a:off x="2583809" y="5721292"/>
            <a:ext cx="777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ROI being used on the </a:t>
            </a:r>
            <a:r>
              <a:rPr lang="en-US" dirty="0">
                <a:solidFill>
                  <a:srgbClr val="C00000"/>
                </a:solidFill>
              </a:rPr>
              <a:t>60 x 40 x 512 </a:t>
            </a:r>
            <a:r>
              <a:rPr lang="en-US" dirty="0"/>
              <a:t>feature maps to convert them to </a:t>
            </a:r>
            <a:r>
              <a:rPr lang="en-US" dirty="0">
                <a:solidFill>
                  <a:srgbClr val="FF0000"/>
                </a:solidFill>
              </a:rPr>
              <a:t>7 x 7 x 512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2ED78F-AE25-483F-B582-A32E760B5E8D}"/>
              </a:ext>
            </a:extLst>
          </p:cNvPr>
          <p:cNvCxnSpPr/>
          <p:nvPr/>
        </p:nvCxnSpPr>
        <p:spPr>
          <a:xfrm flipV="1">
            <a:off x="5217952" y="4521666"/>
            <a:ext cx="159391" cy="1199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77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02D171-7971-45BE-ADCB-BA0DD7A6F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375" y="775765"/>
            <a:ext cx="3549650" cy="354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FEA3D7-6C5D-4868-AE0D-D8E56E481B6E}"/>
              </a:ext>
            </a:extLst>
          </p:cNvPr>
          <p:cNvSpPr txBox="1"/>
          <p:nvPr/>
        </p:nvSpPr>
        <p:spPr>
          <a:xfrm>
            <a:off x="1498600" y="4539565"/>
            <a:ext cx="325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 image from the Pascal VOC dataset annotated with region proposals (the pink rectangles)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9776553-E408-4DCB-BFFF-AF76DADE7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745534"/>
              </p:ext>
            </p:extLst>
          </p:nvPr>
        </p:nvGraphicFramePr>
        <p:xfrm>
          <a:off x="7944200" y="995680"/>
          <a:ext cx="354964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706">
                  <a:extLst>
                    <a:ext uri="{9D8B030D-6E8A-4147-A177-3AD203B41FA5}">
                      <a16:colId xmlns:a16="http://schemas.microsoft.com/office/drawing/2014/main" val="259646583"/>
                    </a:ext>
                  </a:extLst>
                </a:gridCol>
                <a:gridCol w="443706">
                  <a:extLst>
                    <a:ext uri="{9D8B030D-6E8A-4147-A177-3AD203B41FA5}">
                      <a16:colId xmlns:a16="http://schemas.microsoft.com/office/drawing/2014/main" val="2367520287"/>
                    </a:ext>
                  </a:extLst>
                </a:gridCol>
                <a:gridCol w="443706">
                  <a:extLst>
                    <a:ext uri="{9D8B030D-6E8A-4147-A177-3AD203B41FA5}">
                      <a16:colId xmlns:a16="http://schemas.microsoft.com/office/drawing/2014/main" val="2705753623"/>
                    </a:ext>
                  </a:extLst>
                </a:gridCol>
                <a:gridCol w="443706">
                  <a:extLst>
                    <a:ext uri="{9D8B030D-6E8A-4147-A177-3AD203B41FA5}">
                      <a16:colId xmlns:a16="http://schemas.microsoft.com/office/drawing/2014/main" val="3203469900"/>
                    </a:ext>
                  </a:extLst>
                </a:gridCol>
                <a:gridCol w="443706">
                  <a:extLst>
                    <a:ext uri="{9D8B030D-6E8A-4147-A177-3AD203B41FA5}">
                      <a16:colId xmlns:a16="http://schemas.microsoft.com/office/drawing/2014/main" val="690515890"/>
                    </a:ext>
                  </a:extLst>
                </a:gridCol>
                <a:gridCol w="443706">
                  <a:extLst>
                    <a:ext uri="{9D8B030D-6E8A-4147-A177-3AD203B41FA5}">
                      <a16:colId xmlns:a16="http://schemas.microsoft.com/office/drawing/2014/main" val="4152645372"/>
                    </a:ext>
                  </a:extLst>
                </a:gridCol>
                <a:gridCol w="443706">
                  <a:extLst>
                    <a:ext uri="{9D8B030D-6E8A-4147-A177-3AD203B41FA5}">
                      <a16:colId xmlns:a16="http://schemas.microsoft.com/office/drawing/2014/main" val="4029771965"/>
                    </a:ext>
                  </a:extLst>
                </a:gridCol>
                <a:gridCol w="443706">
                  <a:extLst>
                    <a:ext uri="{9D8B030D-6E8A-4147-A177-3AD203B41FA5}">
                      <a16:colId xmlns:a16="http://schemas.microsoft.com/office/drawing/2014/main" val="23322025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845759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766086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668333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460177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92005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177038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017607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58551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63DCEE-0E6E-4040-A14F-6EB65D736180}"/>
              </a:ext>
            </a:extLst>
          </p:cNvPr>
          <p:cNvCxnSpPr/>
          <p:nvPr/>
        </p:nvCxnSpPr>
        <p:spPr>
          <a:xfrm>
            <a:off x="5201174" y="2281806"/>
            <a:ext cx="2340529" cy="209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351F9C-75CF-4664-9863-073FFE3E3F09}"/>
              </a:ext>
            </a:extLst>
          </p:cNvPr>
          <p:cNvSpPr txBox="1"/>
          <p:nvPr/>
        </p:nvSpPr>
        <p:spPr>
          <a:xfrm>
            <a:off x="7944200" y="4216400"/>
            <a:ext cx="354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Same Region imposed on</a:t>
            </a:r>
          </a:p>
          <a:p>
            <a:pPr algn="ctr"/>
            <a:r>
              <a:rPr lang="en-US" b="1" dirty="0"/>
              <a:t>8 x 8 feature map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C71DE8-71B5-42BE-B376-6BE8846E9DE7}"/>
              </a:ext>
            </a:extLst>
          </p:cNvPr>
          <p:cNvSpPr/>
          <p:nvPr/>
        </p:nvSpPr>
        <p:spPr>
          <a:xfrm>
            <a:off x="962527" y="5462895"/>
            <a:ext cx="107000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Each ROI is defined by a four-tuple (</a:t>
            </a:r>
            <a:r>
              <a:rPr lang="en-US" sz="2400" b="1" dirty="0" err="1">
                <a:latin typeface="+mj-lt"/>
              </a:rPr>
              <a:t>r,c,h,w</a:t>
            </a:r>
            <a:r>
              <a:rPr lang="en-US" sz="2400" b="1" dirty="0">
                <a:latin typeface="+mj-lt"/>
              </a:rPr>
              <a:t>) that specifies its top-left corner(</a:t>
            </a:r>
            <a:r>
              <a:rPr lang="en-US" sz="2400" b="1" dirty="0" err="1">
                <a:latin typeface="+mj-lt"/>
              </a:rPr>
              <a:t>r,c</a:t>
            </a:r>
            <a:r>
              <a:rPr lang="en-US" sz="2400" b="1" dirty="0">
                <a:latin typeface="+mj-lt"/>
              </a:rPr>
              <a:t>) and its height and width(</a:t>
            </a:r>
            <a:r>
              <a:rPr lang="en-US" sz="2400" b="1" dirty="0" err="1">
                <a:latin typeface="+mj-lt"/>
              </a:rPr>
              <a:t>h,w</a:t>
            </a:r>
            <a:r>
              <a:rPr lang="en-US" sz="2400" b="1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31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633A64-91BC-4E5F-A278-80F86C233652}"/>
              </a:ext>
            </a:extLst>
          </p:cNvPr>
          <p:cNvSpPr/>
          <p:nvPr/>
        </p:nvSpPr>
        <p:spPr>
          <a:xfrm>
            <a:off x="1022684" y="1227779"/>
            <a:ext cx="101466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Each ROI is defined by a four-tuple (</a:t>
            </a:r>
            <a:r>
              <a:rPr lang="en-US" sz="2400" b="1" dirty="0" err="1">
                <a:latin typeface="+mj-lt"/>
              </a:rPr>
              <a:t>r,c,h,w</a:t>
            </a:r>
            <a:r>
              <a:rPr lang="en-US" sz="2400" b="1" dirty="0">
                <a:latin typeface="+mj-lt"/>
              </a:rPr>
              <a:t>) that specifies its top-left corner(</a:t>
            </a:r>
            <a:r>
              <a:rPr lang="en-US" sz="2400" b="1" dirty="0" err="1">
                <a:latin typeface="+mj-lt"/>
              </a:rPr>
              <a:t>r,c</a:t>
            </a:r>
            <a:r>
              <a:rPr lang="en-US" sz="2400" b="1" dirty="0">
                <a:latin typeface="+mj-lt"/>
              </a:rPr>
              <a:t>) and its height and width(</a:t>
            </a:r>
            <a:r>
              <a:rPr lang="en-US" sz="2400" b="1" dirty="0" err="1">
                <a:latin typeface="+mj-lt"/>
              </a:rPr>
              <a:t>h,w</a:t>
            </a:r>
            <a:r>
              <a:rPr lang="en-US" sz="2400" b="1" dirty="0">
                <a:latin typeface="+mj-lt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BA44A-DEBF-4565-8621-4C6F9E9A7DB6}"/>
              </a:ext>
            </a:extLst>
          </p:cNvPr>
          <p:cNvSpPr txBox="1"/>
          <p:nvPr/>
        </p:nvSpPr>
        <p:spPr>
          <a:xfrm>
            <a:off x="1610392" y="3429000"/>
            <a:ext cx="87919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RoI</a:t>
            </a:r>
            <a:r>
              <a:rPr lang="en-US" b="1" dirty="0"/>
              <a:t> layer parameters =  (pooled height , pooled width , spatial scale)</a:t>
            </a:r>
          </a:p>
          <a:p>
            <a:endParaRPr lang="en-US" b="1" dirty="0"/>
          </a:p>
          <a:p>
            <a:r>
              <a:rPr lang="en-US" b="1" dirty="0"/>
              <a:t>spatial scale </a:t>
            </a:r>
            <a:r>
              <a:rPr lang="en-US" dirty="0"/>
              <a:t>= </a:t>
            </a:r>
            <a:r>
              <a:rPr lang="en-US" b="1" dirty="0"/>
              <a:t>1/ (input image size/feature map size)</a:t>
            </a:r>
          </a:p>
          <a:p>
            <a:endParaRPr lang="en-US" dirty="0"/>
          </a:p>
          <a:p>
            <a:r>
              <a:rPr lang="en-US" b="1" dirty="0"/>
              <a:t>top-left corner on feature map </a:t>
            </a:r>
            <a:r>
              <a:rPr lang="en-US" dirty="0"/>
              <a:t>= (</a:t>
            </a:r>
            <a:r>
              <a:rPr lang="en-US" b="1" dirty="0"/>
              <a:t>r</a:t>
            </a:r>
            <a:r>
              <a:rPr lang="en-US" dirty="0"/>
              <a:t> * </a:t>
            </a:r>
            <a:r>
              <a:rPr lang="en-US" b="1" dirty="0"/>
              <a:t>spatial scale 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 * </a:t>
            </a:r>
            <a:r>
              <a:rPr lang="en-US" b="1" dirty="0"/>
              <a:t>spatial scale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Height and width of the region on feature map = (h*spatial scale , w*spatial scale)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6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1D5373-6444-4353-A265-7085A44F7CF5}"/>
              </a:ext>
            </a:extLst>
          </p:cNvPr>
          <p:cNvSpPr txBox="1"/>
          <p:nvPr/>
        </p:nvSpPr>
        <p:spPr>
          <a:xfrm>
            <a:off x="2828488" y="973123"/>
            <a:ext cx="653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Calculating Spatial scale for VGG-16 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B96EB-5660-4FF6-AAF4-2D8F94673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47" y="1997806"/>
            <a:ext cx="5268835" cy="2862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2137A9-E150-4176-8CC3-889489591857}"/>
              </a:ext>
            </a:extLst>
          </p:cNvPr>
          <p:cNvSpPr txBox="1"/>
          <p:nvPr/>
        </p:nvSpPr>
        <p:spPr>
          <a:xfrm>
            <a:off x="7298421" y="2402219"/>
            <a:ext cx="4538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Size of each input image = 224 x 224  = </a:t>
            </a:r>
            <a:r>
              <a:rPr lang="en-US" b="1" dirty="0" err="1"/>
              <a:t>s_i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Size of feature map before last max-pooling layer = 14 x 14 = </a:t>
            </a:r>
            <a:r>
              <a:rPr lang="en-US" b="1" dirty="0" err="1"/>
              <a:t>s_f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dirty="0"/>
              <a:t>Spatial scale = 1/(</a:t>
            </a:r>
            <a:r>
              <a:rPr lang="en-US" b="1" dirty="0" err="1"/>
              <a:t>s_i</a:t>
            </a:r>
            <a:r>
              <a:rPr lang="en-US" b="1" dirty="0"/>
              <a:t>/</a:t>
            </a:r>
            <a:r>
              <a:rPr lang="en-US" b="1" dirty="0" err="1"/>
              <a:t>s_f</a:t>
            </a:r>
            <a:r>
              <a:rPr lang="en-US" b="1" dirty="0"/>
              <a:t>) = 1/16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BA38BE-4248-4BF0-857A-151DE1C98BA7}"/>
              </a:ext>
            </a:extLst>
          </p:cNvPr>
          <p:cNvCxnSpPr/>
          <p:nvPr/>
        </p:nvCxnSpPr>
        <p:spPr>
          <a:xfrm>
            <a:off x="1837189" y="2306972"/>
            <a:ext cx="5335398" cy="335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A2578F-C48A-4AA1-A88E-D81AAC9E64BC}"/>
              </a:ext>
            </a:extLst>
          </p:cNvPr>
          <p:cNvCxnSpPr>
            <a:cxnSpLocks/>
          </p:cNvCxnSpPr>
          <p:nvPr/>
        </p:nvCxnSpPr>
        <p:spPr>
          <a:xfrm>
            <a:off x="4437776" y="3501830"/>
            <a:ext cx="28606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76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C7DC67-B5C5-4F11-A15D-D1591A751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33" y="534906"/>
            <a:ext cx="3485625" cy="26142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C244E4-CF29-4206-9896-45573CF456E8}"/>
              </a:ext>
            </a:extLst>
          </p:cNvPr>
          <p:cNvSpPr txBox="1"/>
          <p:nvPr/>
        </p:nvSpPr>
        <p:spPr>
          <a:xfrm>
            <a:off x="1057363" y="2964459"/>
            <a:ext cx="190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 x 8 feature map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0EE8B-9AAF-4B30-9827-449C53B62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607" y="568462"/>
            <a:ext cx="3557282" cy="26679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8C1099-EE79-4223-ACCE-4DA37BEDD2AE}"/>
              </a:ext>
            </a:extLst>
          </p:cNvPr>
          <p:cNvSpPr txBox="1"/>
          <p:nvPr/>
        </p:nvSpPr>
        <p:spPr>
          <a:xfrm>
            <a:off x="4261607" y="3090619"/>
            <a:ext cx="3389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Region proposed on feature map</a:t>
            </a:r>
          </a:p>
          <a:p>
            <a:pPr algn="ctr"/>
            <a:r>
              <a:rPr lang="en-US" b="1" dirty="0"/>
              <a:t>for a class ‘X’</a:t>
            </a:r>
          </a:p>
          <a:p>
            <a:pPr algn="ctr"/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04893A-22F4-49D2-8F5E-3FAB35DB6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285" y="545286"/>
            <a:ext cx="3974982" cy="27434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5AA8FB-E3EA-46FD-9889-BC5752F95405}"/>
              </a:ext>
            </a:extLst>
          </p:cNvPr>
          <p:cNvSpPr txBox="1"/>
          <p:nvPr/>
        </p:nvSpPr>
        <p:spPr>
          <a:xfrm>
            <a:off x="8709871" y="3149125"/>
            <a:ext cx="258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Pooling region calculated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D3E6A2-BD23-4AA7-8F33-DB4CFB1195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800" y="3906156"/>
            <a:ext cx="2048661" cy="20486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C1B68E-E7AA-474B-9DBE-F8B9547C9263}"/>
              </a:ext>
            </a:extLst>
          </p:cNvPr>
          <p:cNvSpPr txBox="1"/>
          <p:nvPr/>
        </p:nvSpPr>
        <p:spPr>
          <a:xfrm>
            <a:off x="4380800" y="5920206"/>
            <a:ext cx="204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Max-Pooled output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4C0C96-A0B5-4845-B41B-70DBD7CCA742}"/>
              </a:ext>
            </a:extLst>
          </p:cNvPr>
          <p:cNvCxnSpPr/>
          <p:nvPr/>
        </p:nvCxnSpPr>
        <p:spPr>
          <a:xfrm>
            <a:off x="3688358" y="1979802"/>
            <a:ext cx="9423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83F1A5-9E87-4FB7-85FE-683237F7A8FC}"/>
              </a:ext>
            </a:extLst>
          </p:cNvPr>
          <p:cNvCxnSpPr>
            <a:cxnSpLocks/>
          </p:cNvCxnSpPr>
          <p:nvPr/>
        </p:nvCxnSpPr>
        <p:spPr>
          <a:xfrm>
            <a:off x="7448374" y="1914088"/>
            <a:ext cx="11419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89D64BA-0A0B-47AE-BF66-3C83D6603B41}"/>
              </a:ext>
            </a:extLst>
          </p:cNvPr>
          <p:cNvSpPr txBox="1"/>
          <p:nvPr/>
        </p:nvSpPr>
        <p:spPr>
          <a:xfrm>
            <a:off x="1057363" y="4480916"/>
            <a:ext cx="273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Pooled width = 2</a:t>
            </a:r>
          </a:p>
          <a:p>
            <a:r>
              <a:rPr lang="en-US" b="1" dirty="0"/>
              <a:t>Pooled height = 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44A487-E1E9-433E-801B-A8A765D84D8C}"/>
              </a:ext>
            </a:extLst>
          </p:cNvPr>
          <p:cNvCxnSpPr>
            <a:cxnSpLocks/>
          </p:cNvCxnSpPr>
          <p:nvPr/>
        </p:nvCxnSpPr>
        <p:spPr>
          <a:xfrm flipH="1">
            <a:off x="5871071" y="2726422"/>
            <a:ext cx="4237663" cy="2699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F7B6F6-DA82-41F1-9376-636F655C9442}"/>
              </a:ext>
            </a:extLst>
          </p:cNvPr>
          <p:cNvCxnSpPr>
            <a:cxnSpLocks/>
          </p:cNvCxnSpPr>
          <p:nvPr/>
        </p:nvCxnSpPr>
        <p:spPr>
          <a:xfrm flipH="1">
            <a:off x="5107709" y="2541876"/>
            <a:ext cx="3975496" cy="2670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4DFA30-7893-4654-8938-B5119880D728}"/>
              </a:ext>
            </a:extLst>
          </p:cNvPr>
          <p:cNvSpPr txBox="1"/>
          <p:nvPr/>
        </p:nvSpPr>
        <p:spPr>
          <a:xfrm>
            <a:off x="7406427" y="5212519"/>
            <a:ext cx="4785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  = round(region height / pooled height)</a:t>
            </a:r>
          </a:p>
          <a:p>
            <a:endParaRPr lang="en-US" b="1" dirty="0"/>
          </a:p>
          <a:p>
            <a:r>
              <a:rPr lang="en-US" b="1" dirty="0"/>
              <a:t>Width  = round(region width / pooled width)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069589-2A42-489C-8A10-6B237909152C}"/>
              </a:ext>
            </a:extLst>
          </p:cNvPr>
          <p:cNvCxnSpPr>
            <a:cxnSpLocks/>
          </p:cNvCxnSpPr>
          <p:nvPr/>
        </p:nvCxnSpPr>
        <p:spPr>
          <a:xfrm flipH="1">
            <a:off x="5796265" y="1902443"/>
            <a:ext cx="4573755" cy="2578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F555BD-41E7-4BF0-B25A-B4B74F3231E3}"/>
              </a:ext>
            </a:extLst>
          </p:cNvPr>
          <p:cNvCxnSpPr>
            <a:cxnSpLocks/>
          </p:cNvCxnSpPr>
          <p:nvPr/>
        </p:nvCxnSpPr>
        <p:spPr>
          <a:xfrm flipH="1">
            <a:off x="5107709" y="1979802"/>
            <a:ext cx="4203199" cy="2287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58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C43F0F-64CA-494A-9697-D6E1DEE86B57}"/>
              </a:ext>
            </a:extLst>
          </p:cNvPr>
          <p:cNvSpPr txBox="1"/>
          <p:nvPr/>
        </p:nvSpPr>
        <p:spPr>
          <a:xfrm>
            <a:off x="2181137" y="1040235"/>
            <a:ext cx="4211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Loss Function:</a:t>
            </a:r>
          </a:p>
          <a:p>
            <a:endParaRPr lang="en-US" b="1" dirty="0"/>
          </a:p>
          <a:p>
            <a:r>
              <a:rPr lang="en-US" b="1" dirty="0"/>
              <a:t>Smooth l1 loss for regression: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8EC29-A169-4483-B404-BE40154B7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900" y="2127509"/>
            <a:ext cx="8551178" cy="3472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2D4AF2-4C08-4FC9-B5D8-86A328E08D45}"/>
              </a:ext>
            </a:extLst>
          </p:cNvPr>
          <p:cNvSpPr txBox="1"/>
          <p:nvPr/>
        </p:nvSpPr>
        <p:spPr>
          <a:xfrm>
            <a:off x="4817525" y="5994400"/>
            <a:ext cx="394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*to prevent exploding gradient</a:t>
            </a:r>
          </a:p>
        </p:txBody>
      </p:sp>
    </p:spTree>
    <p:extLst>
      <p:ext uri="{BB962C8B-B14F-4D97-AF65-F5344CB8AC3E}">
        <p14:creationId xmlns:p14="http://schemas.microsoft.com/office/powerpoint/2010/main" val="240416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410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Fast R-CNN https://arxiv.org/abs/1504.08083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and Faster R-CNN</dc:title>
  <dc:creator>Granite</dc:creator>
  <cp:lastModifiedBy>Granite</cp:lastModifiedBy>
  <cp:revision>17</cp:revision>
  <dcterms:created xsi:type="dcterms:W3CDTF">2020-03-16T04:56:16Z</dcterms:created>
  <dcterms:modified xsi:type="dcterms:W3CDTF">2020-03-16T07:51:25Z</dcterms:modified>
</cp:coreProperties>
</file>