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73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ATWAR SRAVAN" initials="AS" lastIdx="1" clrIdx="0">
    <p:extLst>
      <p:ext uri="{19B8F6BF-5375-455C-9EA6-DF929625EA0E}">
        <p15:presenceInfo xmlns:p15="http://schemas.microsoft.com/office/powerpoint/2012/main" userId="ALSATWAR SRA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21:03:48.2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1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9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7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5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409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8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7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8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8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9B68-1B57-4F3D-8DE3-67878635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-1737783"/>
            <a:ext cx="4620584" cy="4567137"/>
          </a:xfrm>
        </p:spPr>
        <p:txBody>
          <a:bodyPr>
            <a:noAutofit/>
          </a:bodyPr>
          <a:lstStyle/>
          <a:p>
            <a:r>
              <a:rPr lang="en-US" b="1" i="0" dirty="0">
                <a:latin typeface="Alegreya Sans Black" panose="00000A00000000000000" pitchFamily="50" charset="0"/>
              </a:rPr>
              <a:t>Target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B745-7381-4E2C-B3B3-43FABB70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829354"/>
            <a:ext cx="5264052" cy="2142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Young ACHIEVERS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Active millennials </a:t>
            </a:r>
            <a:r>
              <a:rPr lang="en-US" sz="2000" dirty="0" err="1"/>
              <a:t>attributal</a:t>
            </a:r>
            <a:r>
              <a:rPr lang="en-US" sz="2000" dirty="0"/>
              <a:t> of</a:t>
            </a:r>
          </a:p>
          <a:p>
            <a:r>
              <a:rPr lang="en-US" sz="2000" dirty="0"/>
              <a:t>     Latest technology and trendy LIFESTYLE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89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D9E-2726-40D3-AF81-EF594F28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08" y="-762557"/>
            <a:ext cx="6501384" cy="4096512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gency FB" panose="020B0503020202020204" pitchFamily="34" charset="0"/>
              </a:rPr>
              <a:t>Key insights from consumer survey defines our 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5D47-52CB-4119-8A82-B2636E86EC8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25938" y="2097088"/>
            <a:ext cx="7866062" cy="3063875"/>
          </a:xfrm>
        </p:spPr>
        <p:txBody>
          <a:bodyPr>
            <a:normAutofit/>
          </a:bodyPr>
          <a:lstStyle/>
          <a:p>
            <a:r>
              <a:rPr lang="en-US" sz="1600" b="1" dirty="0"/>
              <a:t>Segment</a:t>
            </a:r>
            <a:r>
              <a:rPr lang="en-US" sz="2400" b="1" dirty="0"/>
              <a:t> </a:t>
            </a:r>
            <a:r>
              <a:rPr lang="en-US" sz="1600" b="1" dirty="0"/>
              <a:t>Demographic</a:t>
            </a:r>
            <a:r>
              <a:rPr lang="en-US" sz="2400" b="1" dirty="0"/>
              <a:t>             </a:t>
            </a:r>
            <a:r>
              <a:rPr lang="en-US" sz="1600" dirty="0"/>
              <a:t>&lt; 30 year old who upgrade their phones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every 24 months</a:t>
            </a:r>
          </a:p>
          <a:p>
            <a:r>
              <a:rPr lang="en-US" sz="1600" b="1" dirty="0"/>
              <a:t>Marketing </a:t>
            </a:r>
            <a:r>
              <a:rPr lang="en-US" sz="1600" b="1" dirty="0" err="1"/>
              <a:t>Oppurtunity</a:t>
            </a:r>
            <a:r>
              <a:rPr lang="en-US" sz="1600" b="1" dirty="0"/>
              <a:t> 1</a:t>
            </a:r>
            <a:r>
              <a:rPr lang="en-US" sz="1600" dirty="0"/>
              <a:t>                   Low upfront and Total costs</a:t>
            </a:r>
          </a:p>
          <a:p>
            <a:r>
              <a:rPr lang="en-US" sz="1600" b="1" dirty="0"/>
              <a:t>Marketing </a:t>
            </a:r>
            <a:r>
              <a:rPr lang="en-US" sz="1600" b="1" dirty="0" err="1"/>
              <a:t>Oppurtunity</a:t>
            </a:r>
            <a:r>
              <a:rPr lang="en-US" sz="1600" b="1" dirty="0"/>
              <a:t> 2                   </a:t>
            </a:r>
            <a:r>
              <a:rPr lang="en-US" sz="1600" dirty="0"/>
              <a:t>Cost savings with frequent upgrades</a:t>
            </a:r>
          </a:p>
          <a:p>
            <a:r>
              <a:rPr lang="en-US" sz="1600" b="1" dirty="0"/>
              <a:t>Marketing </a:t>
            </a:r>
            <a:r>
              <a:rPr lang="en-US" sz="1600" b="1" dirty="0" err="1"/>
              <a:t>Oppurtunity</a:t>
            </a:r>
            <a:r>
              <a:rPr lang="en-US" sz="1600" b="1" dirty="0"/>
              <a:t> 3                   </a:t>
            </a:r>
            <a:r>
              <a:rPr lang="en-US" sz="1600" dirty="0"/>
              <a:t>Inclusive of Insurance</a:t>
            </a:r>
          </a:p>
        </p:txBody>
      </p:sp>
    </p:spTree>
    <p:extLst>
      <p:ext uri="{BB962C8B-B14F-4D97-AF65-F5344CB8AC3E}">
        <p14:creationId xmlns:p14="http://schemas.microsoft.com/office/powerpoint/2010/main" val="37070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7B57-48BE-4FCC-8649-3F7CABECA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10515600" cy="585787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+mn-lt"/>
              </a:rPr>
              <a:t>Market ‘SIM-Only + Leasing’ plan as “Save &amp; Upgrade”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5670-3DFD-4FDB-A478-F754CA6DE26D}"/>
              </a:ext>
            </a:extLst>
          </p:cNvPr>
          <p:cNvSpPr txBox="1"/>
          <p:nvPr/>
        </p:nvSpPr>
        <p:spPr>
          <a:xfrm>
            <a:off x="372862" y="1163576"/>
            <a:ext cx="94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proposed changes required to the current SIM-Only + Leasing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76AFF-B80E-43AF-B193-8CDC5BD23B99}"/>
              </a:ext>
            </a:extLst>
          </p:cNvPr>
          <p:cNvSpPr txBox="1"/>
          <p:nvPr/>
        </p:nvSpPr>
        <p:spPr>
          <a:xfrm>
            <a:off x="372862" y="1846552"/>
            <a:ext cx="1112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amount paid by customer            Existing 24 month Plan                     Save &amp; Upgrade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9B8FA-287D-42CF-8D44-BF215D7CC4DC}"/>
              </a:ext>
            </a:extLst>
          </p:cNvPr>
          <p:cNvCxnSpPr/>
          <p:nvPr/>
        </p:nvCxnSpPr>
        <p:spPr>
          <a:xfrm>
            <a:off x="470517" y="221588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20C871-319E-472B-9C4C-217D47BE7FA4}"/>
              </a:ext>
            </a:extLst>
          </p:cNvPr>
          <p:cNvSpPr txBox="1"/>
          <p:nvPr/>
        </p:nvSpPr>
        <p:spPr>
          <a:xfrm>
            <a:off x="4913792" y="2234843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D41-45BA-4BDF-893C-B38FEEAD60F3}"/>
              </a:ext>
            </a:extLst>
          </p:cNvPr>
          <p:cNvSpPr txBox="1"/>
          <p:nvPr/>
        </p:nvSpPr>
        <p:spPr>
          <a:xfrm>
            <a:off x="8204446" y="2256128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1D21E-BADD-4E4B-9A8D-9C413D4CDF64}"/>
              </a:ext>
            </a:extLst>
          </p:cNvPr>
          <p:cNvSpPr txBox="1"/>
          <p:nvPr/>
        </p:nvSpPr>
        <p:spPr>
          <a:xfrm>
            <a:off x="10462334" y="224251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6C67-1721-4545-8F7A-CD36FE35BCA4}"/>
              </a:ext>
            </a:extLst>
          </p:cNvPr>
          <p:cNvSpPr txBox="1"/>
          <p:nvPr/>
        </p:nvSpPr>
        <p:spPr>
          <a:xfrm>
            <a:off x="372862" y="2573318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phone every 12 months                         $1,689                                               $1,308                              22.56%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6B1F-1A60-4B75-8B63-6A2FE2349236}"/>
              </a:ext>
            </a:extLst>
          </p:cNvPr>
          <p:cNvSpPr txBox="1"/>
          <p:nvPr/>
        </p:nvSpPr>
        <p:spPr>
          <a:xfrm>
            <a:off x="372862" y="2864554"/>
            <a:ext cx="109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24 months                         $1,190                                               $1,108                              6.89%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814BD-8F5E-454A-8525-F71F15FFE993}"/>
              </a:ext>
            </a:extLst>
          </p:cNvPr>
          <p:cNvSpPr txBox="1"/>
          <p:nvPr/>
        </p:nvSpPr>
        <p:spPr>
          <a:xfrm>
            <a:off x="372862" y="3149763"/>
            <a:ext cx="1104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36 months                         $1,173                                               $1,041                              11.25%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4EE1D-0C3C-4CBC-89A3-70EAF3F23A2E}"/>
              </a:ext>
            </a:extLst>
          </p:cNvPr>
          <p:cNvCxnSpPr/>
          <p:nvPr/>
        </p:nvCxnSpPr>
        <p:spPr>
          <a:xfrm>
            <a:off x="4998128" y="2573318"/>
            <a:ext cx="62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7399AA-5E4A-42C5-BFE8-B0B76A03F4AA}"/>
              </a:ext>
            </a:extLst>
          </p:cNvPr>
          <p:cNvSpPr txBox="1"/>
          <p:nvPr/>
        </p:nvSpPr>
        <p:spPr>
          <a:xfrm>
            <a:off x="372862" y="3644889"/>
            <a:ext cx="109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Matrix Existing                            24 month Plan              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147A3D-4CEF-43A7-94A0-A6CAA1957D6B}"/>
              </a:ext>
            </a:extLst>
          </p:cNvPr>
          <p:cNvCxnSpPr/>
          <p:nvPr/>
        </p:nvCxnSpPr>
        <p:spPr>
          <a:xfrm>
            <a:off x="507503" y="4019532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44CF00-6013-4524-BBBC-9ABDDE242EE9}"/>
              </a:ext>
            </a:extLst>
          </p:cNvPr>
          <p:cNvSpPr txBox="1"/>
          <p:nvPr/>
        </p:nvSpPr>
        <p:spPr>
          <a:xfrm>
            <a:off x="395056" y="4078330"/>
            <a:ext cx="101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2C084-2662-4B6A-9899-C24135B44B13}"/>
              </a:ext>
            </a:extLst>
          </p:cNvPr>
          <p:cNvSpPr txBox="1"/>
          <p:nvPr/>
        </p:nvSpPr>
        <p:spPr>
          <a:xfrm>
            <a:off x="372862" y="4412740"/>
            <a:ext cx="1069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Average cost per GB of data                                   High ($18.76)                                                     Low ($16.01)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BB152-AFC4-4BA4-8507-885C1B8E75B3}"/>
              </a:ext>
            </a:extLst>
          </p:cNvPr>
          <p:cNvSpPr txBox="1"/>
          <p:nvPr/>
        </p:nvSpPr>
        <p:spPr>
          <a:xfrm>
            <a:off x="395056" y="4968024"/>
            <a:ext cx="9684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24month upgraders enticed to                                 No                                                                     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7CF22-6059-4AE2-82F8-EBAF3918547E}"/>
              </a:ext>
            </a:extLst>
          </p:cNvPr>
          <p:cNvSpPr txBox="1"/>
          <p:nvPr/>
        </p:nvSpPr>
        <p:spPr>
          <a:xfrm>
            <a:off x="372862" y="5535346"/>
            <a:ext cx="979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Damages covered by insurance                               No                                                                    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94E8E-D35D-44D5-92D6-39BD1A7742FB}"/>
              </a:ext>
            </a:extLst>
          </p:cNvPr>
          <p:cNvSpPr txBox="1"/>
          <p:nvPr/>
        </p:nvSpPr>
        <p:spPr>
          <a:xfrm>
            <a:off x="1233997" y="4666664"/>
            <a:ext cx="256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(excl. calls and SMS)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47B67-F971-433E-BBAA-5E8EA413FEF9}"/>
              </a:ext>
            </a:extLst>
          </p:cNvPr>
          <p:cNvSpPr txBox="1"/>
          <p:nvPr/>
        </p:nvSpPr>
        <p:spPr>
          <a:xfrm>
            <a:off x="883328" y="5230565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1800226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Agency FB</vt:lpstr>
      <vt:lpstr>Alegreya Sans Black</vt:lpstr>
      <vt:lpstr>Arial</vt:lpstr>
      <vt:lpstr>Calisto MT</vt:lpstr>
      <vt:lpstr>Century Gothic</vt:lpstr>
      <vt:lpstr>Elephant</vt:lpstr>
      <vt:lpstr>Wingdings 2</vt:lpstr>
      <vt:lpstr>BrushVTI</vt:lpstr>
      <vt:lpstr>Slate</vt:lpstr>
      <vt:lpstr>Target Market</vt:lpstr>
      <vt:lpstr>Key insights from consumer survey defines our target market</vt:lpstr>
      <vt:lpstr>Market ‘SIM-Only + Leasing’ plan as “Save &amp; Upgrade”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Market</dc:title>
  <dc:creator>ALSATWAR SRAVAN</dc:creator>
  <cp:lastModifiedBy>Mridul Jajodia</cp:lastModifiedBy>
  <cp:revision>8</cp:revision>
  <dcterms:created xsi:type="dcterms:W3CDTF">2020-05-19T14:57:28Z</dcterms:created>
  <dcterms:modified xsi:type="dcterms:W3CDTF">2021-06-07T10:26:53Z</dcterms:modified>
</cp:coreProperties>
</file>