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5"/>
  </p:notesMasterIdLst>
  <p:sldIdLst>
    <p:sldId id="260" r:id="rId5"/>
    <p:sldId id="257"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186" y="114"/>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3F774C-70F7-4ED4-813C-739E51CF8487}" type="datetimeFigureOut">
              <a:rPr lang="en-US" smtClean="0"/>
              <a:t>7/4/2024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24A772-5D94-4F12-8B86-44D4FB26368F}" type="slidenum">
              <a:rPr lang="en-US" smtClean="0"/>
              <a:t>‹#›</a:t>
            </a:fld>
            <a:endParaRPr lang="en-US" dirty="0"/>
          </a:p>
        </p:txBody>
      </p:sp>
    </p:spTree>
    <p:extLst>
      <p:ext uri="{BB962C8B-B14F-4D97-AF65-F5344CB8AC3E}">
        <p14:creationId xmlns:p14="http://schemas.microsoft.com/office/powerpoint/2010/main" val="268842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F2E34D-57B0-41D5-A7AF-DF10D1068115}" type="datetime1">
              <a:rPr lang="en-US" smtClean="0"/>
              <a:t>7/4/2024</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6E8327-77F4-4A2B-9238-101C8E3404E4}" type="datetime1">
              <a:rPr lang="en-US" smtClean="0"/>
              <a:t>7/4/2024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87327A-3B7B-4F18-AD00-4892CF91FF9D}" type="datetime1">
              <a:rPr lang="en-US" smtClean="0"/>
              <a:t>7/4/2024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398241-E647-4007-AB01-BB30869910EB}" type="datetime1">
              <a:rPr lang="en-US" smtClean="0"/>
              <a:t>7/4/2024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9F5554-C941-4C3B-A197-75ED448862A0}" type="datetime1">
              <a:rPr lang="en-US" smtClean="0"/>
              <a:t>7/4/2024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6B44A0-C3F8-4023-9352-7CF7C034B2C8}" type="datetime1">
              <a:rPr lang="en-US" smtClean="0"/>
              <a:t>7/4/2024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C3DC5B-471F-47EA-B884-FE923235A560}" type="datetime1">
              <a:rPr lang="en-US" smtClean="0"/>
              <a:t>7/4/2024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8C408-3247-4796-93FF-B91D6887AEC0}" type="datetime1">
              <a:rPr lang="en-US" smtClean="0"/>
              <a:t>7/4/2024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A1D282-CC74-49F4-B876-75084EFB56F1}" type="datetime1">
              <a:rPr lang="en-US" smtClean="0"/>
              <a:t>7/4/2024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56EAF9-2583-4989-8D87-13F548ED6E0C}" type="datetime1">
              <a:rPr lang="en-US" smtClean="0"/>
              <a:t>7/4/2024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0E3CFB-BB1B-4B2A-ADF6-B1A4609854C4}" type="datetime1">
              <a:rPr lang="en-US" smtClean="0"/>
              <a:t>7/4/2024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3AEAA8-1A97-412E-935C-2E918F139579}" type="datetime1">
              <a:rPr lang="en-US" smtClean="0"/>
              <a:t>7/4/2024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8B0DF1-CA1F-4E36-8C65-C52A9896A8FB}" type="datetime1">
              <a:rPr lang="en-US" smtClean="0"/>
              <a:t>7/4/2024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6173FD-197A-4AD6-8D60-38B6A76F0734}" type="datetime1">
              <a:rPr lang="en-US" smtClean="0"/>
              <a:t>7/4/2024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DC3949-07FA-4C7A-A990-D6D1043EED71}" type="datetime1">
              <a:rPr lang="en-US" smtClean="0"/>
              <a:t>7/4/2024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9E2DE8-6D13-4218-A974-D45AA7B6E4FF}" type="datetime1">
              <a:rPr lang="en-US" smtClean="0"/>
              <a:t>7/4/2024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DAB7D7-4BDA-4ABC-B31D-66201C69A314}" type="datetime1">
              <a:rPr lang="en-US" smtClean="0"/>
              <a:t>7/4/2024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E3F0A0B-291C-4112-A023-023C51AB2E85}" type="datetime1">
              <a:rPr lang="en-US" smtClean="0"/>
              <a:t>7/4/2024</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www.i-tecnico.pt/phishing-o-que-e-tenha-cuidado/" TargetMode="External"/><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www.forbes.com/sites/nathanvardi/2016/02/08/how-a-tech-billionaires-company-misplaced-46-7-million-and-didnt-know-it/#3d02ba0c50b3" TargetMode="External"/><Relationship Id="rId2" Type="http://schemas.openxmlformats.org/officeDocument/2006/relationships/hyperlink" Target="https://www.cnbc.com/2019/03/27/phishing-email-scam-stole-100-million-from-facebook-and-google.html"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1213500" y="462116"/>
            <a:ext cx="8174971" cy="3285866"/>
          </a:xfrm>
        </p:spPr>
        <p:txBody>
          <a:bodyPr>
            <a:normAutofit/>
          </a:bodyPr>
          <a:lstStyle/>
          <a:p>
            <a:pPr algn="l"/>
            <a:r>
              <a:rPr lang="en-IN" sz="4800" dirty="0"/>
              <a:t>Phishing Awareness Training</a:t>
            </a:r>
            <a:endParaRPr lang="en-US" sz="4800" dirty="0"/>
          </a:p>
        </p:txBody>
      </p:sp>
      <p:sp>
        <p:nvSpPr>
          <p:cNvPr id="3" name="Subtitle 2">
            <a:extLst>
              <a:ext uri="{FF2B5EF4-FFF2-40B4-BE49-F238E27FC236}">
                <a16:creationId xmlns:a16="http://schemas.microsoft.com/office/drawing/2014/main" id="{1FBBDE4E-FFA3-44D5-BA0B-7575E2214B7C}"/>
              </a:ext>
            </a:extLst>
          </p:cNvPr>
          <p:cNvSpPr>
            <a:spLocks noGrp="1"/>
          </p:cNvSpPr>
          <p:nvPr>
            <p:ph type="subTitle" idx="1"/>
          </p:nvPr>
        </p:nvSpPr>
        <p:spPr>
          <a:xfrm>
            <a:off x="5799436" y="4287861"/>
            <a:ext cx="7178070" cy="863348"/>
          </a:xfrm>
        </p:spPr>
        <p:txBody>
          <a:bodyPr>
            <a:normAutofit/>
          </a:bodyPr>
          <a:lstStyle/>
          <a:p>
            <a:pPr algn="l"/>
            <a:r>
              <a:rPr lang="en-US" dirty="0"/>
              <a:t>BY : MRIDUL KHANNA</a:t>
            </a:r>
          </a:p>
        </p:txBody>
      </p:sp>
    </p:spTree>
    <p:extLst>
      <p:ext uri="{BB962C8B-B14F-4D97-AF65-F5344CB8AC3E}">
        <p14:creationId xmlns:p14="http://schemas.microsoft.com/office/powerpoint/2010/main" val="3884466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1AB1A1B-90DE-4E1A-BA79-60AA5D8E9C98}"/>
              </a:ext>
            </a:extLst>
          </p:cNvPr>
          <p:cNvSpPr>
            <a:spLocks noGrp="1"/>
          </p:cNvSpPr>
          <p:nvPr>
            <p:ph type="title"/>
          </p:nvPr>
        </p:nvSpPr>
        <p:spPr>
          <a:xfrm>
            <a:off x="1358477" y="2615268"/>
            <a:ext cx="10018713" cy="1752599"/>
          </a:xfrm>
        </p:spPr>
        <p:txBody>
          <a:bodyPr/>
          <a:lstStyle/>
          <a:p>
            <a:r>
              <a:rPr lang="en-GB" dirty="0"/>
              <a:t>THANK YOU</a:t>
            </a:r>
            <a:endParaRPr lang="en-IN" dirty="0"/>
          </a:p>
        </p:txBody>
      </p:sp>
    </p:spTree>
    <p:extLst>
      <p:ext uri="{BB962C8B-B14F-4D97-AF65-F5344CB8AC3E}">
        <p14:creationId xmlns:p14="http://schemas.microsoft.com/office/powerpoint/2010/main" val="3999819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p:txBody>
          <a:bodyPr>
            <a:normAutofit/>
          </a:bodyPr>
          <a:lstStyle/>
          <a:p>
            <a:pPr algn="l"/>
            <a:r>
              <a:rPr lang="en-IN" dirty="0"/>
              <a:t>What is Phishing?</a:t>
            </a:r>
            <a:endParaRPr lang="en-US" dirty="0"/>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sz="half" idx="1"/>
          </p:nvPr>
        </p:nvSpPr>
        <p:spPr>
          <a:xfrm>
            <a:off x="1484311" y="2281105"/>
            <a:ext cx="4966822" cy="4119695"/>
          </a:xfrm>
        </p:spPr>
        <p:txBody>
          <a:bodyPr anchor="t">
            <a:normAutofit/>
          </a:bodyPr>
          <a:lstStyle/>
          <a:p>
            <a:endParaRPr lang="en-GB" sz="2000" dirty="0"/>
          </a:p>
          <a:p>
            <a:r>
              <a:rPr lang="en-GB" sz="2000" dirty="0"/>
              <a:t>Phishing is a type of cyber attack where attackers disguise themselves as legitimate entities, typically through emails, to deceive individuals into revealing sensitive information such as passwords, credit card numbers, or personal details. These attacks aim to steal data or gain access to systems, often leading to financial loss or identity theft for the victims.</a:t>
            </a:r>
          </a:p>
          <a:p>
            <a:endParaRPr lang="en-US" sz="2000" dirty="0"/>
          </a:p>
        </p:txBody>
      </p:sp>
      <p:pic>
        <p:nvPicPr>
          <p:cNvPr id="6" name="Content Placeholder 5">
            <a:extLst>
              <a:ext uri="{FF2B5EF4-FFF2-40B4-BE49-F238E27FC236}">
                <a16:creationId xmlns:a16="http://schemas.microsoft.com/office/drawing/2014/main" id="{D9944964-71BA-4AFC-B4BF-D8EF255270D9}"/>
              </a:ext>
            </a:extLst>
          </p:cNvPr>
          <p:cNvPicPr>
            <a:picLocks noGrp="1" noChangeAspect="1"/>
          </p:cNvPicPr>
          <p:nvPr>
            <p:ph sz="half" idx="2"/>
          </p:nvPr>
        </p:nvPicPr>
        <p:blipFill>
          <a:blip r:embed="rId2">
            <a:extLst>
              <a:ext uri="{837473B0-CC2E-450A-ABE3-18F120FF3D39}">
                <a1611:picAttrSrcUrl xmlns:a1611="http://schemas.microsoft.com/office/drawing/2016/11/main" r:id="rId3"/>
              </a:ext>
            </a:extLst>
          </a:blip>
          <a:stretch>
            <a:fillRect/>
          </a:stretch>
        </p:blipFill>
        <p:spPr>
          <a:xfrm>
            <a:off x="6625875" y="2667000"/>
            <a:ext cx="4858450" cy="3124200"/>
          </a:xfrm>
        </p:spPr>
      </p:pic>
    </p:spTree>
    <p:extLst>
      <p:ext uri="{BB962C8B-B14F-4D97-AF65-F5344CB8AC3E}">
        <p14:creationId xmlns:p14="http://schemas.microsoft.com/office/powerpoint/2010/main" val="990684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613F8-AEF1-4346-BA00-98BD203FD75E}"/>
              </a:ext>
            </a:extLst>
          </p:cNvPr>
          <p:cNvSpPr>
            <a:spLocks noGrp="1"/>
          </p:cNvSpPr>
          <p:nvPr>
            <p:ph type="title"/>
          </p:nvPr>
        </p:nvSpPr>
        <p:spPr/>
        <p:txBody>
          <a:bodyPr/>
          <a:lstStyle/>
          <a:p>
            <a:r>
              <a:rPr lang="en-IN" dirty="0"/>
              <a:t>Why Phishing Awareness Matters</a:t>
            </a:r>
          </a:p>
        </p:txBody>
      </p:sp>
      <p:sp>
        <p:nvSpPr>
          <p:cNvPr id="3" name="Content Placeholder 2">
            <a:extLst>
              <a:ext uri="{FF2B5EF4-FFF2-40B4-BE49-F238E27FC236}">
                <a16:creationId xmlns:a16="http://schemas.microsoft.com/office/drawing/2014/main" id="{87CC3EF6-C00A-42A2-BB54-48AA24A44A6A}"/>
              </a:ext>
            </a:extLst>
          </p:cNvPr>
          <p:cNvSpPr>
            <a:spLocks noGrp="1"/>
          </p:cNvSpPr>
          <p:nvPr>
            <p:ph idx="1"/>
          </p:nvPr>
        </p:nvSpPr>
        <p:spPr/>
        <p:txBody>
          <a:bodyPr>
            <a:normAutofit fontScale="85000" lnSpcReduction="10000"/>
          </a:bodyPr>
          <a:lstStyle/>
          <a:p>
            <a:r>
              <a:rPr lang="en-GB" dirty="0"/>
              <a:t>Phishing awareness is crucial for the following reasons:</a:t>
            </a:r>
          </a:p>
          <a:p>
            <a:endParaRPr lang="en-GB" dirty="0"/>
          </a:p>
          <a:p>
            <a:r>
              <a:rPr lang="en-GB" dirty="0"/>
              <a:t>1. </a:t>
            </a:r>
            <a:r>
              <a:rPr lang="en-GB" b="1" dirty="0"/>
              <a:t>Data Protection: </a:t>
            </a:r>
            <a:r>
              <a:rPr lang="en-GB" dirty="0"/>
              <a:t>Prevents unauthorized access to personal and sensitive information.</a:t>
            </a:r>
          </a:p>
          <a:p>
            <a:r>
              <a:rPr lang="en-GB" dirty="0"/>
              <a:t>2. </a:t>
            </a:r>
            <a:r>
              <a:rPr lang="en-GB" b="1" dirty="0"/>
              <a:t>Financial Security: </a:t>
            </a:r>
            <a:r>
              <a:rPr lang="en-GB" dirty="0"/>
              <a:t>Reduces the risk of financial losses due to fraud and theft.</a:t>
            </a:r>
          </a:p>
          <a:p>
            <a:r>
              <a:rPr lang="en-GB" dirty="0"/>
              <a:t>3. </a:t>
            </a:r>
            <a:r>
              <a:rPr lang="en-GB" b="1" dirty="0"/>
              <a:t>Reputation Management: </a:t>
            </a:r>
            <a:r>
              <a:rPr lang="en-GB" dirty="0"/>
              <a:t>Protects individuals and organizations from reputational damage.</a:t>
            </a:r>
          </a:p>
          <a:p>
            <a:r>
              <a:rPr lang="en-GB" b="1" dirty="0"/>
              <a:t>4. Legal Compliance: </a:t>
            </a:r>
            <a:r>
              <a:rPr lang="en-GB" dirty="0"/>
              <a:t>Ensures adherence to data protection laws and regulations.</a:t>
            </a:r>
          </a:p>
          <a:p>
            <a:r>
              <a:rPr lang="en-GB" b="1" dirty="0"/>
              <a:t>5. Cybersecurity Resilience: </a:t>
            </a:r>
            <a:r>
              <a:rPr lang="en-GB" dirty="0"/>
              <a:t>Enhances overall security posture against evolving threats.</a:t>
            </a:r>
            <a:endParaRPr lang="en-IN" dirty="0"/>
          </a:p>
        </p:txBody>
      </p:sp>
    </p:spTree>
    <p:extLst>
      <p:ext uri="{BB962C8B-B14F-4D97-AF65-F5344CB8AC3E}">
        <p14:creationId xmlns:p14="http://schemas.microsoft.com/office/powerpoint/2010/main" val="115862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021D5-4697-4C66-9C18-16F4DBF306D3}"/>
              </a:ext>
            </a:extLst>
          </p:cNvPr>
          <p:cNvSpPr>
            <a:spLocks noGrp="1"/>
          </p:cNvSpPr>
          <p:nvPr>
            <p:ph type="title"/>
          </p:nvPr>
        </p:nvSpPr>
        <p:spPr/>
        <p:txBody>
          <a:bodyPr/>
          <a:lstStyle/>
          <a:p>
            <a:r>
              <a:rPr lang="en-IN"/>
              <a:t>Common Phishing Techniques</a:t>
            </a:r>
          </a:p>
        </p:txBody>
      </p:sp>
      <p:sp>
        <p:nvSpPr>
          <p:cNvPr id="3" name="Content Placeholder 2">
            <a:extLst>
              <a:ext uri="{FF2B5EF4-FFF2-40B4-BE49-F238E27FC236}">
                <a16:creationId xmlns:a16="http://schemas.microsoft.com/office/drawing/2014/main" id="{366A3555-F5E3-46DA-A26B-9C4B0FDA8009}"/>
              </a:ext>
            </a:extLst>
          </p:cNvPr>
          <p:cNvSpPr>
            <a:spLocks noGrp="1"/>
          </p:cNvSpPr>
          <p:nvPr>
            <p:ph sz="half" idx="1"/>
          </p:nvPr>
        </p:nvSpPr>
        <p:spPr>
          <a:xfrm>
            <a:off x="1585519" y="2298583"/>
            <a:ext cx="4731392" cy="3993160"/>
          </a:xfrm>
        </p:spPr>
        <p:txBody>
          <a:bodyPr>
            <a:normAutofit fontScale="77500" lnSpcReduction="20000"/>
          </a:bodyPr>
          <a:lstStyle/>
          <a:p>
            <a:pPr>
              <a:buFont typeface="+mj-lt"/>
              <a:buAutoNum type="arabicPeriod"/>
            </a:pPr>
            <a:r>
              <a:rPr lang="en-GB" sz="2000" b="1" dirty="0"/>
              <a:t>Email Phishing: </a:t>
            </a:r>
            <a:r>
              <a:rPr lang="en-GB" sz="2000" dirty="0"/>
              <a:t>Attackers send fraudulent emails that appear to be from legitimate sources to trick recipients into revealing personal information.</a:t>
            </a:r>
          </a:p>
          <a:p>
            <a:pPr>
              <a:buFont typeface="+mj-lt"/>
              <a:buAutoNum type="arabicPeriod"/>
            </a:pPr>
            <a:r>
              <a:rPr lang="en-GB" sz="2000" b="1" dirty="0"/>
              <a:t>Spear Phishing: </a:t>
            </a:r>
            <a:r>
              <a:rPr lang="en-GB" sz="2000" dirty="0"/>
              <a:t>Targeted phishing attacks directed at specific individuals or organizations, often using personalized information.</a:t>
            </a:r>
          </a:p>
          <a:p>
            <a:pPr>
              <a:buFont typeface="+mj-lt"/>
              <a:buAutoNum type="arabicPeriod"/>
            </a:pPr>
            <a:r>
              <a:rPr lang="en-GB" sz="2000" b="1" dirty="0"/>
              <a:t>Clone Phishing: </a:t>
            </a:r>
            <a:r>
              <a:rPr lang="en-GB" sz="2000" dirty="0"/>
              <a:t>An attack where a legitimate email with an attachment or link is cloned and altered to include malicious content.</a:t>
            </a:r>
          </a:p>
          <a:p>
            <a:pPr>
              <a:buFont typeface="+mj-lt"/>
              <a:buAutoNum type="arabicPeriod"/>
            </a:pPr>
            <a:r>
              <a:rPr lang="en-GB" sz="2000" b="1" dirty="0"/>
              <a:t>Whaling: </a:t>
            </a:r>
            <a:r>
              <a:rPr lang="en-GB" sz="2000" dirty="0"/>
              <a:t>A type of phishing targeting high-profile individuals like executives or politicians, often for significant gains.</a:t>
            </a:r>
          </a:p>
          <a:p>
            <a:pPr>
              <a:buFont typeface="+mj-lt"/>
              <a:buAutoNum type="arabicPeriod"/>
            </a:pPr>
            <a:r>
              <a:rPr lang="en-GB" sz="2000" b="1" dirty="0"/>
              <a:t>Smishing: </a:t>
            </a:r>
            <a:r>
              <a:rPr lang="en-GB" sz="2000" dirty="0"/>
              <a:t>Phishing attempts conducted via SMS, where attackers send text messages that appear to be from trusted sources.</a:t>
            </a:r>
          </a:p>
          <a:p>
            <a:endParaRPr lang="en-IN" sz="2000" dirty="0"/>
          </a:p>
        </p:txBody>
      </p:sp>
      <p:pic>
        <p:nvPicPr>
          <p:cNvPr id="1026" name="Picture 2" descr="Types of Phishing: A Comprehensive Guide">
            <a:extLst>
              <a:ext uri="{FF2B5EF4-FFF2-40B4-BE49-F238E27FC236}">
                <a16:creationId xmlns:a16="http://schemas.microsoft.com/office/drawing/2014/main" id="{0838A45B-4F58-46A3-B3C8-4CB6D796E3E0}"/>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607175" y="2983097"/>
            <a:ext cx="4895850" cy="2492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0474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215EC-8D3A-41DF-B0C6-85806DBC7A69}"/>
              </a:ext>
            </a:extLst>
          </p:cNvPr>
          <p:cNvSpPr>
            <a:spLocks noGrp="1"/>
          </p:cNvSpPr>
          <p:nvPr>
            <p:ph type="title"/>
          </p:nvPr>
        </p:nvSpPr>
        <p:spPr/>
        <p:txBody>
          <a:bodyPr/>
          <a:lstStyle/>
          <a:p>
            <a:r>
              <a:rPr lang="en-IN" dirty="0"/>
              <a:t>Identifying Phishing Emails</a:t>
            </a:r>
          </a:p>
        </p:txBody>
      </p:sp>
      <p:sp>
        <p:nvSpPr>
          <p:cNvPr id="4" name="Rectangle 1">
            <a:extLst>
              <a:ext uri="{FF2B5EF4-FFF2-40B4-BE49-F238E27FC236}">
                <a16:creationId xmlns:a16="http://schemas.microsoft.com/office/drawing/2014/main" id="{6A59571D-4E86-4731-8D71-358DA207DF19}"/>
              </a:ext>
            </a:extLst>
          </p:cNvPr>
          <p:cNvSpPr>
            <a:spLocks noGrp="1" noChangeArrowheads="1"/>
          </p:cNvSpPr>
          <p:nvPr>
            <p:ph sz="half" idx="1"/>
          </p:nvPr>
        </p:nvSpPr>
        <p:spPr bwMode="auto">
          <a:xfrm>
            <a:off x="2029595" y="2438399"/>
            <a:ext cx="3700085" cy="319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rmAutofit fontScale="55000" lnSpcReduction="20000"/>
          </a:bodyPr>
          <a:lstStyle/>
          <a:p>
            <a:r>
              <a:rPr lang="en-GB" sz="4000" dirty="0"/>
              <a:t>Suspicious sender email address.</a:t>
            </a:r>
          </a:p>
          <a:p>
            <a:r>
              <a:rPr lang="en-GB" sz="4000" dirty="0"/>
              <a:t>- Urgent or threatening language.</a:t>
            </a:r>
          </a:p>
          <a:p>
            <a:r>
              <a:rPr lang="en-GB" sz="4000" dirty="0"/>
              <a:t>- Requests for sensitive information.</a:t>
            </a:r>
          </a:p>
          <a:p>
            <a:r>
              <a:rPr lang="en-GB" sz="4000" dirty="0"/>
              <a:t>- Poor grammar and spelling.</a:t>
            </a:r>
          </a:p>
          <a:p>
            <a:r>
              <a:rPr lang="en-GB" sz="4000" dirty="0"/>
              <a:t>- Fake links or attachments.</a:t>
            </a:r>
          </a:p>
        </p:txBody>
      </p:sp>
      <p:pic>
        <p:nvPicPr>
          <p:cNvPr id="2051" name="Picture 3" descr="10 Tips To Identify Phishing Emails - GeeksforGeeks">
            <a:extLst>
              <a:ext uri="{FF2B5EF4-FFF2-40B4-BE49-F238E27FC236}">
                <a16:creationId xmlns:a16="http://schemas.microsoft.com/office/drawing/2014/main" id="{9855655B-E6F4-4D68-B15B-EE11AD113B8B}"/>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607175" y="2954139"/>
            <a:ext cx="4895850" cy="2549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2861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57CAF-12CF-43A1-87A4-61EF8D69FE9B}"/>
              </a:ext>
            </a:extLst>
          </p:cNvPr>
          <p:cNvSpPr>
            <a:spLocks noGrp="1"/>
          </p:cNvSpPr>
          <p:nvPr>
            <p:ph type="title"/>
          </p:nvPr>
        </p:nvSpPr>
        <p:spPr/>
        <p:txBody>
          <a:bodyPr/>
          <a:lstStyle/>
          <a:p>
            <a:r>
              <a:rPr lang="en-GB" dirty="0"/>
              <a:t>Case Studies of Phishing Attacks</a:t>
            </a:r>
            <a:endParaRPr lang="en-IN" dirty="0"/>
          </a:p>
        </p:txBody>
      </p:sp>
      <p:sp>
        <p:nvSpPr>
          <p:cNvPr id="3" name="Content Placeholder 2">
            <a:extLst>
              <a:ext uri="{FF2B5EF4-FFF2-40B4-BE49-F238E27FC236}">
                <a16:creationId xmlns:a16="http://schemas.microsoft.com/office/drawing/2014/main" id="{F03303EB-0EBD-49A1-AA34-4625605519B6}"/>
              </a:ext>
            </a:extLst>
          </p:cNvPr>
          <p:cNvSpPr>
            <a:spLocks noGrp="1"/>
          </p:cNvSpPr>
          <p:nvPr>
            <p:ph sz="half" idx="1"/>
          </p:nvPr>
        </p:nvSpPr>
        <p:spPr>
          <a:xfrm>
            <a:off x="1484312" y="2667000"/>
            <a:ext cx="5123655" cy="3012348"/>
          </a:xfrm>
        </p:spPr>
        <p:txBody>
          <a:bodyPr>
            <a:normAutofit fontScale="77500" lnSpcReduction="20000"/>
          </a:bodyPr>
          <a:lstStyle/>
          <a:p>
            <a:pPr algn="l"/>
            <a:r>
              <a:rPr lang="en-GB" b="1" i="0" dirty="0">
                <a:effectLst/>
              </a:rPr>
              <a:t>Facebook and Google </a:t>
            </a:r>
          </a:p>
          <a:p>
            <a:pPr marL="0" indent="0" algn="l">
              <a:buNone/>
            </a:pPr>
            <a:r>
              <a:rPr lang="en-GB" b="0" i="0" dirty="0">
                <a:effectLst/>
              </a:rPr>
              <a:t>Between 2013 and 2015, </a:t>
            </a:r>
            <a:r>
              <a:rPr lang="en-GB" b="0" i="0" u="none" strike="noStrike" dirty="0">
                <a:effectLst/>
                <a:hlinkClick r:id="rId2">
                  <a:extLst>
                    <a:ext uri="{A12FA001-AC4F-418D-AE19-62706E023703}">
                      <ahyp:hlinkClr xmlns:ahyp="http://schemas.microsoft.com/office/drawing/2018/hyperlinkcolor" val="tx"/>
                    </a:ext>
                  </a:extLst>
                </a:hlinkClick>
              </a:rPr>
              <a:t>Facebook and Google were tricked out of $100 million</a:t>
            </a:r>
            <a:r>
              <a:rPr lang="en-GB" b="0" i="0" dirty="0">
                <a:effectLst/>
              </a:rPr>
              <a:t> due to an extended phishing campaign. The phisher took advantage of the fact that both companies used Quanta, a Taiwan-based company, as a vendor. The attacker sent a series of fake invoices to the company that impersonated Quanta, which both Facebook and Google </a:t>
            </a:r>
            <a:r>
              <a:rPr lang="en-GB" b="0" i="0" dirty="0" err="1">
                <a:effectLst/>
              </a:rPr>
              <a:t>paid.Eventually</a:t>
            </a:r>
            <a:r>
              <a:rPr lang="en-GB" b="0" i="0" dirty="0">
                <a:effectLst/>
              </a:rPr>
              <a:t>, the scam was discovered, and Facebook and Google took action through the US legal system. The attacker was arrested and extradited from Lithuania, and, as a result of the legal proceedings, Facebook and Google were able to recover $49.7 million of the $100 million stolen from them.</a:t>
            </a:r>
          </a:p>
          <a:p>
            <a:endParaRPr lang="en-IN" dirty="0"/>
          </a:p>
        </p:txBody>
      </p:sp>
      <p:sp>
        <p:nvSpPr>
          <p:cNvPr id="4" name="Content Placeholder 3">
            <a:extLst>
              <a:ext uri="{FF2B5EF4-FFF2-40B4-BE49-F238E27FC236}">
                <a16:creationId xmlns:a16="http://schemas.microsoft.com/office/drawing/2014/main" id="{5EE5073D-0D1C-4A2F-83A5-3749D82DDF5A}"/>
              </a:ext>
            </a:extLst>
          </p:cNvPr>
          <p:cNvSpPr>
            <a:spLocks noGrp="1"/>
          </p:cNvSpPr>
          <p:nvPr>
            <p:ph sz="half" idx="2"/>
          </p:nvPr>
        </p:nvSpPr>
        <p:spPr/>
        <p:txBody>
          <a:bodyPr>
            <a:normAutofit fontScale="77500" lnSpcReduction="20000"/>
          </a:bodyPr>
          <a:lstStyle/>
          <a:p>
            <a:pPr algn="l"/>
            <a:r>
              <a:rPr lang="en-GB" b="1" i="0" dirty="0">
                <a:effectLst/>
              </a:rPr>
              <a:t>Ubiquiti Networks</a:t>
            </a:r>
          </a:p>
          <a:p>
            <a:pPr marL="0" indent="0" algn="l">
              <a:buNone/>
            </a:pPr>
            <a:r>
              <a:rPr lang="en-GB" b="0" i="0" dirty="0">
                <a:effectLst/>
              </a:rPr>
              <a:t>In 2015, Ubiquiti Networks, a computer networking company based in the US, was the victim of </a:t>
            </a:r>
            <a:r>
              <a:rPr lang="en-GB" b="0" i="0" u="none" strike="noStrike" dirty="0">
                <a:effectLst/>
                <a:hlinkClick r:id="rId3">
                  <a:extLst>
                    <a:ext uri="{A12FA001-AC4F-418D-AE19-62706E023703}">
                      <ahyp:hlinkClr xmlns:ahyp="http://schemas.microsoft.com/office/drawing/2018/hyperlinkcolor" val="tx"/>
                    </a:ext>
                  </a:extLst>
                </a:hlinkClick>
              </a:rPr>
              <a:t>a BEC attack that cost the company $46.7 million</a:t>
            </a:r>
            <a:r>
              <a:rPr lang="en-GB" b="0" i="0" dirty="0">
                <a:effectLst/>
              </a:rPr>
              <a:t> (of which they expected to recover at least $15 million). The attacker impersonated the company’s CEO and lawyer and instructed the company’s Chief Accounting Officer to make a series of transfers to close a secret acquisition. Over the course of 17 days, the company made 14 wire transfers to accounts in Russia, Hungary, China, and Poland. The incident only came to Ubiquiti’s attention when it was notified by the FBI that the company’s Hong Kong bank account may have been the victim of fraud. This enabled the company to stop any future transfers and attempt to recover as much of the $46.7 million stolen as possible (which represented roughly 10% of the company’s cash position).</a:t>
            </a:r>
          </a:p>
        </p:txBody>
      </p:sp>
    </p:spTree>
    <p:extLst>
      <p:ext uri="{BB962C8B-B14F-4D97-AF65-F5344CB8AC3E}">
        <p14:creationId xmlns:p14="http://schemas.microsoft.com/office/powerpoint/2010/main" val="3808814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223B3-53BD-45D0-96A6-CD7D47D1C08D}"/>
              </a:ext>
            </a:extLst>
          </p:cNvPr>
          <p:cNvSpPr>
            <a:spLocks noGrp="1"/>
          </p:cNvSpPr>
          <p:nvPr>
            <p:ph type="title"/>
          </p:nvPr>
        </p:nvSpPr>
        <p:spPr/>
        <p:txBody>
          <a:bodyPr/>
          <a:lstStyle/>
          <a:p>
            <a:r>
              <a:rPr lang="en-IN" dirty="0"/>
              <a:t>How to Protect Yourself</a:t>
            </a:r>
          </a:p>
        </p:txBody>
      </p:sp>
      <p:sp>
        <p:nvSpPr>
          <p:cNvPr id="3" name="Content Placeholder 2">
            <a:extLst>
              <a:ext uri="{FF2B5EF4-FFF2-40B4-BE49-F238E27FC236}">
                <a16:creationId xmlns:a16="http://schemas.microsoft.com/office/drawing/2014/main" id="{429B4474-FB86-4A2D-9DC0-7827BEC4435E}"/>
              </a:ext>
            </a:extLst>
          </p:cNvPr>
          <p:cNvSpPr>
            <a:spLocks noGrp="1"/>
          </p:cNvSpPr>
          <p:nvPr>
            <p:ph sz="half" idx="1"/>
          </p:nvPr>
        </p:nvSpPr>
        <p:spPr/>
        <p:txBody>
          <a:bodyPr/>
          <a:lstStyle/>
          <a:p>
            <a:r>
              <a:rPr lang="en-GB" dirty="0"/>
              <a:t> Do not click on suspicious links or attachments.</a:t>
            </a:r>
          </a:p>
          <a:p>
            <a:r>
              <a:rPr lang="en-GB" dirty="0"/>
              <a:t>Verify the sender’s email address.</a:t>
            </a:r>
          </a:p>
          <a:p>
            <a:r>
              <a:rPr lang="en-GB" dirty="0"/>
              <a:t>Use two-factor authentication.</a:t>
            </a:r>
          </a:p>
          <a:p>
            <a:r>
              <a:rPr lang="en-GB" dirty="0"/>
              <a:t> Keep software and security measures up to date.</a:t>
            </a:r>
          </a:p>
          <a:p>
            <a:endParaRPr lang="en-IN" dirty="0"/>
          </a:p>
        </p:txBody>
      </p:sp>
      <p:pic>
        <p:nvPicPr>
          <p:cNvPr id="3076" name="Picture 4" descr="Protect Yourself from Phishing Scams - Furia Rubel Communications">
            <a:extLst>
              <a:ext uri="{FF2B5EF4-FFF2-40B4-BE49-F238E27FC236}">
                <a16:creationId xmlns:a16="http://schemas.microsoft.com/office/drawing/2014/main" id="{A4D3EA81-0D68-42DE-A3BA-FF331007811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625167" y="2667000"/>
            <a:ext cx="4859866" cy="312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3195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D7DAF-EE43-414C-BB14-6E4169F840D3}"/>
              </a:ext>
            </a:extLst>
          </p:cNvPr>
          <p:cNvSpPr>
            <a:spLocks noGrp="1"/>
          </p:cNvSpPr>
          <p:nvPr>
            <p:ph type="title"/>
          </p:nvPr>
        </p:nvSpPr>
        <p:spPr/>
        <p:txBody>
          <a:bodyPr/>
          <a:lstStyle/>
          <a:p>
            <a:r>
              <a:rPr lang="en-IN" dirty="0"/>
              <a:t>Useful Tools and Resources</a:t>
            </a:r>
          </a:p>
        </p:txBody>
      </p:sp>
      <p:sp>
        <p:nvSpPr>
          <p:cNvPr id="6" name="Content Placeholder 5">
            <a:extLst>
              <a:ext uri="{FF2B5EF4-FFF2-40B4-BE49-F238E27FC236}">
                <a16:creationId xmlns:a16="http://schemas.microsoft.com/office/drawing/2014/main" id="{37A44BC3-FD24-46E6-9FFF-81A6E6D6A82A}"/>
              </a:ext>
            </a:extLst>
          </p:cNvPr>
          <p:cNvSpPr>
            <a:spLocks noGrp="1"/>
          </p:cNvSpPr>
          <p:nvPr>
            <p:ph sz="half" idx="1"/>
          </p:nvPr>
        </p:nvSpPr>
        <p:spPr/>
        <p:txBody>
          <a:bodyPr>
            <a:normAutofit fontScale="85000" lnSpcReduction="10000"/>
          </a:bodyPr>
          <a:lstStyle/>
          <a:p>
            <a:r>
              <a:rPr lang="en-IN" dirty="0" err="1"/>
              <a:t>PhishTank</a:t>
            </a:r>
            <a:r>
              <a:rPr lang="en-IN" dirty="0"/>
              <a:t>: Community-based phishing URL database for tracking and reporting phishing sites.</a:t>
            </a:r>
          </a:p>
          <a:p>
            <a:r>
              <a:rPr lang="en-IN" b="1" dirty="0"/>
              <a:t>Mimecast: </a:t>
            </a:r>
            <a:r>
              <a:rPr lang="en-IN" dirty="0"/>
              <a:t>Provides comprehensive email security solutions to block phishing attacks.</a:t>
            </a:r>
          </a:p>
          <a:p>
            <a:r>
              <a:rPr lang="en-IN" b="1" dirty="0" err="1"/>
              <a:t>Netcraft</a:t>
            </a:r>
            <a:r>
              <a:rPr lang="en-IN" b="1" dirty="0"/>
              <a:t> Anti-Phishing Extension: </a:t>
            </a:r>
            <a:r>
              <a:rPr lang="en-IN" dirty="0"/>
              <a:t>Browser extension for real-time protection against phishing sites.</a:t>
            </a:r>
          </a:p>
          <a:p>
            <a:r>
              <a:rPr lang="en-IN" b="1" dirty="0" err="1"/>
              <a:t>StaySafeOnline</a:t>
            </a:r>
            <a:r>
              <a:rPr lang="en-IN" b="1" dirty="0"/>
              <a:t> by NCSA: </a:t>
            </a:r>
            <a:r>
              <a:rPr lang="en-IN" dirty="0"/>
              <a:t>Offers resources and tips for recognizing and avoiding phishing scams.</a:t>
            </a:r>
          </a:p>
          <a:p>
            <a:r>
              <a:rPr lang="en-IN" b="1" dirty="0" err="1"/>
              <a:t>ReportPhishing</a:t>
            </a:r>
            <a:r>
              <a:rPr lang="en-IN" b="1" dirty="0"/>
              <a:t>: </a:t>
            </a:r>
            <a:r>
              <a:rPr lang="en-IN" dirty="0"/>
              <a:t>Platform for reporting phishing attempts and contributing to a central phishing database.</a:t>
            </a:r>
          </a:p>
        </p:txBody>
      </p:sp>
      <p:pic>
        <p:nvPicPr>
          <p:cNvPr id="4100" name="Picture 4" descr="Top 8 Different Phishing Tools with Features [2023]">
            <a:extLst>
              <a:ext uri="{FF2B5EF4-FFF2-40B4-BE49-F238E27FC236}">
                <a16:creationId xmlns:a16="http://schemas.microsoft.com/office/drawing/2014/main" id="{C4BDF419-2CB1-4069-A14A-73D5002DBC07}"/>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607175" y="2869142"/>
            <a:ext cx="4895850" cy="2719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6463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5AB99-3110-48A0-BACF-723EE2FA3003}"/>
              </a:ext>
            </a:extLst>
          </p:cNvPr>
          <p:cNvSpPr>
            <a:spLocks noGrp="1"/>
          </p:cNvSpPr>
          <p:nvPr>
            <p:ph type="title"/>
          </p:nvPr>
        </p:nvSpPr>
        <p:spPr/>
        <p:txBody>
          <a:bodyPr/>
          <a:lstStyle/>
          <a:p>
            <a:r>
              <a:rPr lang="en-GB" dirty="0"/>
              <a:t>CONCLUSION </a:t>
            </a:r>
            <a:endParaRPr lang="en-IN" dirty="0"/>
          </a:p>
        </p:txBody>
      </p:sp>
      <p:sp>
        <p:nvSpPr>
          <p:cNvPr id="3" name="Content Placeholder 2">
            <a:extLst>
              <a:ext uri="{FF2B5EF4-FFF2-40B4-BE49-F238E27FC236}">
                <a16:creationId xmlns:a16="http://schemas.microsoft.com/office/drawing/2014/main" id="{C7FBB53C-F6E9-47B1-B995-4F47E72EA9BE}"/>
              </a:ext>
            </a:extLst>
          </p:cNvPr>
          <p:cNvSpPr>
            <a:spLocks noGrp="1"/>
          </p:cNvSpPr>
          <p:nvPr>
            <p:ph idx="1"/>
          </p:nvPr>
        </p:nvSpPr>
        <p:spPr/>
        <p:txBody>
          <a:bodyPr>
            <a:noAutofit/>
          </a:bodyPr>
          <a:lstStyle/>
          <a:p>
            <a:pPr marL="0" indent="0">
              <a:buNone/>
            </a:pPr>
            <a:r>
              <a:rPr lang="en-GB" sz="2000" dirty="0"/>
              <a:t>In conclusion, phishing remains one of the most prevalent and damaging cyber threats that can affect individuals and organizations alike. The increasing sophistication of phishing techniques highlights the importance of continual vigilance and proactive measures. By understanding the common tactics used by phishers, recognizing the warning signs of phishing attempts, and utilizing effective tools and resources, we can significantly mitigate the risks. Implementing robust security protocols, educating employees and stakeholders, and fostering a culture of cybersecurity awareness are crucial steps in defending against these attacks. Remember, staying informed and alert is our best </a:t>
            </a:r>
            <a:r>
              <a:rPr lang="en-GB" sz="2000" dirty="0" err="1"/>
              <a:t>defense</a:t>
            </a:r>
            <a:r>
              <a:rPr lang="en-GB" sz="2000" dirty="0"/>
              <a:t> against phishing and its potentially devastating consequences. Together, we can create a safer digital environment for everyone.</a:t>
            </a:r>
            <a:endParaRPr lang="en-IN" sz="2000" dirty="0"/>
          </a:p>
        </p:txBody>
      </p:sp>
    </p:spTree>
    <p:extLst>
      <p:ext uri="{BB962C8B-B14F-4D97-AF65-F5344CB8AC3E}">
        <p14:creationId xmlns:p14="http://schemas.microsoft.com/office/powerpoint/2010/main" val="2121829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7023227-530E-4024-91EF-312A851A758C}">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3315AA3-EAE3-44ED-8368-BAC2FFFB4817}">
  <ds:schemaRefs>
    <ds:schemaRef ds:uri="http://schemas.microsoft.com/sharepoint/v3/contenttype/forms"/>
  </ds:schemaRefs>
</ds:datastoreItem>
</file>

<file path=customXml/itemProps3.xml><?xml version="1.0" encoding="utf-8"?>
<ds:datastoreItem xmlns:ds="http://schemas.openxmlformats.org/officeDocument/2006/customXml" ds:itemID="{627C19A7-3107-4CB2-BD0D-F7C79BE028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TM03457496[[fn=Parallax]]</Template>
  <TotalTime>24</TotalTime>
  <Words>819</Words>
  <Application>Microsoft Office PowerPoint</Application>
  <PresentationFormat>Widescreen</PresentationFormat>
  <Paragraphs>44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Corbel</vt:lpstr>
      <vt:lpstr>Parallax</vt:lpstr>
      <vt:lpstr>Phishing Awareness Training</vt:lpstr>
      <vt:lpstr>What is Phishing?</vt:lpstr>
      <vt:lpstr>Why Phishing Awareness Matters</vt:lpstr>
      <vt:lpstr>Common Phishing Techniques</vt:lpstr>
      <vt:lpstr>Identifying Phishing Emails</vt:lpstr>
      <vt:lpstr>Case Studies of Phishing Attacks</vt:lpstr>
      <vt:lpstr>How to Protect Yourself</vt:lpstr>
      <vt:lpstr>Useful Tools and Resources</vt:lpstr>
      <vt:lpstr>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Phishing Awareness Training</dc:title>
  <dc:creator>Mridul Khanna</dc:creator>
  <cp:lastModifiedBy>Mridul Khanna</cp:lastModifiedBy>
  <cp:revision>1</cp:revision>
  <dcterms:created xsi:type="dcterms:W3CDTF">2024-07-03T19:07:00Z</dcterms:created>
  <dcterms:modified xsi:type="dcterms:W3CDTF">2024-07-03T19:31:11Z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