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uptalky.com/indian-startups-funding-investors-data-2022/#Indian_Startups_Funding_Data_-_January_202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DB66-3E28-251C-BD64-551F3EF6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1642189"/>
            <a:ext cx="8561747" cy="774440"/>
          </a:xfrm>
        </p:spPr>
        <p:txBody>
          <a:bodyPr>
            <a:normAutofit/>
          </a:bodyPr>
          <a:lstStyle/>
          <a:p>
            <a:r>
              <a:rPr lang="en-US" sz="4400" b="0" i="0" dirty="0">
                <a:solidFill>
                  <a:srgbClr val="1F1F1F"/>
                </a:solidFill>
                <a:effectLst/>
                <a:latin typeface="Google Sans"/>
              </a:rPr>
              <a:t>Analyzing Startup Trends in 2022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A0EB9-5966-5715-1B28-F26A221A1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Review of Key Trends Shaping the Startup Landscape</a:t>
            </a: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-Mridula MB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25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B50D-E59A-5F45-7348-C085776E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688379"/>
          </a:xfrm>
        </p:spPr>
        <p:txBody>
          <a:bodyPr/>
          <a:lstStyle/>
          <a:p>
            <a:r>
              <a:rPr lang="en-IN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5E6EF-6F03-4E55-DED0-5CC0452CE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608" y="2015732"/>
            <a:ext cx="9711246" cy="4123811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Diverse Funding Stages: </a:t>
            </a:r>
            <a:r>
              <a:rPr lang="en-US" b="0" i="0" dirty="0">
                <a:effectLst/>
                <a:latin typeface="Söhne"/>
              </a:rPr>
              <a:t>The funding landscape exhibited diversity across different stages, emphasizing the importance of early-stage support and late-stage scaling. Year 2022 marked a distinct preference for Seed and Series Funding, highlighting a collective focus on supporting startups at their initial and subsequent growth phases.</a:t>
            </a:r>
            <a:endParaRPr lang="en-US" b="1" i="0" dirty="0">
              <a:effectLst/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Monthly Funding Dynamics: </a:t>
            </a:r>
            <a:r>
              <a:rPr lang="en-US" b="0" i="0" dirty="0">
                <a:effectLst/>
                <a:latin typeface="Söhne"/>
              </a:rPr>
              <a:t>Analysis of funding by month revealed distinct patterns and fluctuations throughout the year. Peaks and troughs provided insights into the dynamic nature of investor sentiments and market trends.</a:t>
            </a:r>
          </a:p>
          <a:p>
            <a:r>
              <a:rPr lang="en-US" b="1" i="0" dirty="0">
                <a:effectLst/>
                <a:latin typeface="Söhne"/>
              </a:rPr>
              <a:t>Investors Impact: </a:t>
            </a:r>
            <a:r>
              <a:rPr lang="en-US" b="0" i="0" dirty="0">
                <a:effectLst/>
                <a:latin typeface="Söhne"/>
              </a:rPr>
              <a:t>The influence of the investors in shaping the startup landscape was undeniable. Their strategic investments contributed significantly to the success of various ventures across diverse sectors.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endParaRPr lang="en-US" b="0" i="0" dirty="0"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endParaRPr lang="en-US" b="0" i="0" dirty="0"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37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6B6D-DF45-28C9-119B-4B2B47166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034" y="972471"/>
            <a:ext cx="6041762" cy="669718"/>
          </a:xfrm>
        </p:spPr>
        <p:txBody>
          <a:bodyPr/>
          <a:lstStyle/>
          <a:p>
            <a:r>
              <a:rPr lang="en-IN" dirty="0"/>
              <a:t>Resources used to get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8150-14D5-F497-C36A-AF31A474C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6" y="2341984"/>
            <a:ext cx="11560628" cy="3124361"/>
          </a:xfrm>
        </p:spPr>
        <p:txBody>
          <a:bodyPr>
            <a:normAutofit/>
          </a:bodyPr>
          <a:lstStyle/>
          <a:p>
            <a:r>
              <a:rPr lang="en-IN" sz="24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https://startuptalky.com/indian-startups-funding-investors-data-2022/#Indian_Startups_Funding_Data_-_January_2022</a:t>
            </a:r>
            <a:r>
              <a:rPr lang="en-IN" sz="2400" dirty="0"/>
              <a:t> </a:t>
            </a:r>
          </a:p>
          <a:p>
            <a:r>
              <a:rPr lang="en-US" sz="2400" b="0" i="0" dirty="0">
                <a:effectLst/>
                <a:latin typeface="Söhne"/>
              </a:rPr>
              <a:t>In this extensive research, many companies in this analysis have opted not to publicly disclose comprehensive funding details, including specific amounts, stages, and investor identities. Non-disclosure is common, especially among early-stage firms or those not subject to regulatory reporting.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477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13E3-9627-DC4B-3A04-5DB1D093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704" y="942390"/>
            <a:ext cx="9520158" cy="737119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5484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0422-6CEE-893F-B5D4-9908676C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2433"/>
            <a:ext cx="9520158" cy="709126"/>
          </a:xfrm>
        </p:spPr>
        <p:txBody>
          <a:bodyPr>
            <a:normAutofit/>
          </a:bodyPr>
          <a:lstStyle/>
          <a:p>
            <a:r>
              <a:rPr lang="en-US" sz="2800" b="1" i="0" dirty="0">
                <a:effectLst/>
                <a:latin typeface="Söhne"/>
              </a:rPr>
              <a:t>Navigating the Innovation Landscape: Startup Trends in 2022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5CB9-0331-0446-D4B6-77D5EA11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276669"/>
            <a:ext cx="9520158" cy="3189676"/>
          </a:xfrm>
        </p:spPr>
        <p:txBody>
          <a:bodyPr/>
          <a:lstStyle/>
          <a:p>
            <a:r>
              <a:rPr lang="en-US" b="0" i="1" dirty="0">
                <a:effectLst/>
                <a:latin typeface="Söhne"/>
              </a:rPr>
              <a:t>As the global economy continues to evolve, startups are at the forefront of innovation, driving change across industries. </a:t>
            </a:r>
          </a:p>
          <a:p>
            <a:r>
              <a:rPr lang="en-US" b="0" i="1" dirty="0">
                <a:effectLst/>
                <a:latin typeface="Söhne"/>
              </a:rPr>
              <a:t>Our focus will be on key metrics, including the top-earning companies, predominant sectors attracting investments, the distribution of funding across different stages, monthly variations in funding activity, and the most influential investors shaping the financial landscape.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32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6D9D-6F25-BD89-9916-2EB574C9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4645"/>
            <a:ext cx="9520158" cy="559837"/>
          </a:xfrm>
        </p:spPr>
        <p:txBody>
          <a:bodyPr/>
          <a:lstStyle/>
          <a:p>
            <a:pPr algn="ctr"/>
            <a:r>
              <a:rPr lang="en-IN" dirty="0"/>
              <a:t>Top 10 Highest Funded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94C0-3EA1-53FD-8F44-EB43BCFD7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B808A9-F37A-EFF1-442E-2B603196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1" y="668241"/>
            <a:ext cx="10590245" cy="54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9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6D9D-6F25-BD89-9916-2EB574C9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65314"/>
            <a:ext cx="9520158" cy="587829"/>
          </a:xfrm>
        </p:spPr>
        <p:txBody>
          <a:bodyPr/>
          <a:lstStyle/>
          <a:p>
            <a:pPr algn="ctr"/>
            <a:r>
              <a:rPr lang="en-IN" dirty="0"/>
              <a:t>Top 10 Highest Funded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94C0-3EA1-53FD-8F44-EB43BCFD7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404DA3-5411-BF40-7FB6-6D34658A1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16" y="785859"/>
            <a:ext cx="10357574" cy="49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9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C69-4DC4-1C09-E68F-B6B39177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83978"/>
            <a:ext cx="9520157" cy="48519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Top 5 Highest Funded Sector and the Stage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68CFF-C37E-2662-E593-DEAD59B83B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B0DB73-7732-85D9-E942-C67BA4173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413" y="834488"/>
            <a:ext cx="5796114" cy="504135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83B698-6D5B-A675-7822-C4300C2B5E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27EF34-EA7D-7D05-79FE-3DE3BFCD6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22" y="834488"/>
            <a:ext cx="6095999" cy="504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4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B480-DA40-D449-B6FB-D6E730CD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3977"/>
            <a:ext cx="9520158" cy="578496"/>
          </a:xfrm>
        </p:spPr>
        <p:txBody>
          <a:bodyPr/>
          <a:lstStyle/>
          <a:p>
            <a:pPr algn="ctr"/>
            <a:r>
              <a:rPr lang="en-IN" dirty="0"/>
              <a:t>Funds by Months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BE509-4450-E0D5-6481-3FC7CF009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771"/>
            <a:ext cx="12191999" cy="521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4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7280-F63E-8238-5FE9-66161AD1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1"/>
            <a:ext cx="9520158" cy="550505"/>
          </a:xfrm>
        </p:spPr>
        <p:txBody>
          <a:bodyPr/>
          <a:lstStyle/>
          <a:p>
            <a:pPr algn="ctr"/>
            <a:r>
              <a:rPr lang="en-IN" dirty="0"/>
              <a:t>Top 20 Investors in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40AED-5321-C9A6-844C-0DF3EC396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0" y="550506"/>
            <a:ext cx="9125338" cy="55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2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A88F-E12B-5997-29C4-ED058F7EE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4646"/>
            <a:ext cx="9520158" cy="625150"/>
          </a:xfrm>
        </p:spPr>
        <p:txBody>
          <a:bodyPr/>
          <a:lstStyle/>
          <a:p>
            <a:pPr algn="ctr"/>
            <a:r>
              <a:rPr lang="en-IN" dirty="0"/>
              <a:t>2022 Funding Distribution by Geography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502A9-4E9C-3CC3-5215-0FE33000E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7" y="811763"/>
            <a:ext cx="11234057" cy="52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5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B50D-E59A-5F45-7348-C085776E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688379"/>
          </a:xfrm>
        </p:spPr>
        <p:txBody>
          <a:bodyPr/>
          <a:lstStyle/>
          <a:p>
            <a:r>
              <a:rPr lang="en-IN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5E6EF-6F03-4E55-DED0-5CC0452CE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608" y="2015732"/>
            <a:ext cx="9711246" cy="4123811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Bangalore as a Startup Hub: </a:t>
            </a:r>
            <a:r>
              <a:rPr lang="en-US" b="0" i="0" dirty="0">
                <a:effectLst/>
                <a:latin typeface="Söhne"/>
              </a:rPr>
              <a:t>Bangalore solidified its position as a thriving startup hub, with a surge in funding activities. The city's ecosystem continued to foster innovation and draw attention from investors globally.</a:t>
            </a:r>
          </a:p>
          <a:p>
            <a:r>
              <a:rPr lang="en-US" b="1" i="0" dirty="0">
                <a:effectLst/>
                <a:latin typeface="Söhne"/>
              </a:rPr>
              <a:t>Highest-Funded Companies: </a:t>
            </a:r>
            <a:r>
              <a:rPr lang="en-US" b="0" i="0" dirty="0">
                <a:effectLst/>
                <a:latin typeface="Söhne"/>
              </a:rPr>
              <a:t>Examining the details of the highest-funded companies uncovered notable success stories. These companies demonstrated the ability to secure substantial investments, often due to disruptive technologies or innovative business models.</a:t>
            </a:r>
          </a:p>
          <a:p>
            <a:r>
              <a:rPr lang="en-US" b="1" i="0" dirty="0">
                <a:effectLst/>
                <a:latin typeface="Söhne"/>
              </a:rPr>
              <a:t>Fintech Dominance: </a:t>
            </a:r>
            <a:r>
              <a:rPr lang="en-US" b="0" i="0" dirty="0">
                <a:effectLst/>
                <a:latin typeface="Söhne"/>
              </a:rPr>
              <a:t>Fintech emerged as a standout sector, witnessing substantial growth in funding throughout 2022. The sector showcased resilience and innovation, attracting significant investor interest.</a:t>
            </a:r>
          </a:p>
          <a:p>
            <a:endParaRPr lang="en-US" b="0" i="0" dirty="0">
              <a:effectLst/>
              <a:latin typeface="Söhne"/>
            </a:endParaRPr>
          </a:p>
          <a:p>
            <a:endParaRPr lang="en-US" b="0" i="0" dirty="0"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endParaRPr lang="en-US" b="0" i="0" dirty="0"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endParaRPr lang="en-US" b="0" i="0" dirty="0"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928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148</TotalTime>
  <Words>413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Google Sans</vt:lpstr>
      <vt:lpstr>Palatino Linotype</vt:lpstr>
      <vt:lpstr>Söhne</vt:lpstr>
      <vt:lpstr>Gallery</vt:lpstr>
      <vt:lpstr>Analyzing Startup Trends in 2022</vt:lpstr>
      <vt:lpstr>Navigating the Innovation Landscape: Startup Trends in 2022</vt:lpstr>
      <vt:lpstr>Top 10 Highest Funded Cities</vt:lpstr>
      <vt:lpstr>Top 10 Highest Funded Companies</vt:lpstr>
      <vt:lpstr>Top 5 Highest Funded Sector and the Stage</vt:lpstr>
      <vt:lpstr>Funds by Months</vt:lpstr>
      <vt:lpstr>Top 20 Investors in 2022</vt:lpstr>
      <vt:lpstr>2022 Funding Distribution by Geography</vt:lpstr>
      <vt:lpstr>Conclusions </vt:lpstr>
      <vt:lpstr>Conclusions </vt:lpstr>
      <vt:lpstr>Resources used to get the data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Startup Trends in 2022</dc:title>
  <dc:creator>mridulamb4@gmail.com</dc:creator>
  <cp:lastModifiedBy>mridulamb4@gmail.com</cp:lastModifiedBy>
  <cp:revision>1</cp:revision>
  <dcterms:created xsi:type="dcterms:W3CDTF">2023-12-03T05:51:47Z</dcterms:created>
  <dcterms:modified xsi:type="dcterms:W3CDTF">2023-12-03T08:20:26Z</dcterms:modified>
</cp:coreProperties>
</file>