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9" r:id="rId23"/>
    <p:sldId id="277" r:id="rId24"/>
    <p:sldId id="288" r:id="rId25"/>
    <p:sldId id="278" r:id="rId26"/>
    <p:sldId id="279" r:id="rId27"/>
    <p:sldId id="284" r:id="rId28"/>
    <p:sldId id="280" r:id="rId29"/>
    <p:sldId id="281" r:id="rId30"/>
    <p:sldId id="287" r:id="rId31"/>
    <p:sldId id="282" r:id="rId32"/>
    <p:sldId id="283" r:id="rId33"/>
    <p:sldId id="28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EF8814-D774-46AB-A474-8384EE895F72}"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F8814-D774-46AB-A474-8384EE895F72}"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F8814-D774-46AB-A474-8384EE895F72}"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EF8814-D774-46AB-A474-8384EE895F72}"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EF8814-D774-46AB-A474-8384EE895F72}" type="datetimeFigureOut">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EF8814-D774-46AB-A474-8384EE895F72}" type="datetimeFigureOut">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EF8814-D774-46AB-A474-8384EE895F72}" type="datetimeFigureOut">
              <a:rPr lang="en-US" smtClean="0"/>
              <a:pPr/>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EF8814-D774-46AB-A474-8384EE895F72}" type="datetimeFigureOut">
              <a:rPr lang="en-US" smtClean="0"/>
              <a:pPr/>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F8814-D774-46AB-A474-8384EE895F72}" type="datetimeFigureOut">
              <a:rPr lang="en-US" smtClean="0"/>
              <a:pPr/>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EF8814-D774-46AB-A474-8384EE895F72}" type="datetimeFigureOut">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EF8814-D774-46AB-A474-8384EE895F72}" type="datetimeFigureOut">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6189B-9832-4D04-986C-A42203C5BD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F8814-D774-46AB-A474-8384EE895F72}" type="datetimeFigureOut">
              <a:rPr lang="en-US" smtClean="0"/>
              <a:pPr/>
              <a:t>7/16/2019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6189B-9832-4D04-986C-A42203C5B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009650"/>
          </a:xfrm>
        </p:spPr>
        <p:txBody>
          <a:bodyPr/>
          <a:lstStyle/>
          <a:p>
            <a:r>
              <a:rPr lang="en-US" dirty="0" smtClean="0"/>
              <a:t>Algorithm</a:t>
            </a:r>
            <a:endParaRPr lang="en-US" dirty="0"/>
          </a:p>
        </p:txBody>
      </p:sp>
      <p:sp>
        <p:nvSpPr>
          <p:cNvPr id="3" name="Subtitle 2"/>
          <p:cNvSpPr>
            <a:spLocks noGrp="1"/>
          </p:cNvSpPr>
          <p:nvPr>
            <p:ph type="subTitle" idx="1"/>
          </p:nvPr>
        </p:nvSpPr>
        <p:spPr>
          <a:xfrm>
            <a:off x="1371600" y="2819400"/>
            <a:ext cx="6400800" cy="2819400"/>
          </a:xfrm>
        </p:spPr>
        <p:txBody>
          <a:bodyPr/>
          <a:lstStyle/>
          <a:p>
            <a:r>
              <a:rPr lang="en-US" dirty="0" smtClean="0"/>
              <a:t>An algorithm is a finite set of instructions that accomplishes a particular task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Space Complexity of an algorithm is the amount of memory it needs to run to completion.</a:t>
            </a:r>
          </a:p>
          <a:p>
            <a:pPr algn="just"/>
            <a:r>
              <a:rPr lang="en-US" dirty="0" smtClean="0"/>
              <a:t>Time Complexity is the amount of computer time it needs to run to completion.</a:t>
            </a:r>
          </a:p>
          <a:p>
            <a:pPr algn="just"/>
            <a:r>
              <a:rPr lang="en-US" dirty="0" smtClean="0"/>
              <a:t>Performance Evaluation is divided into two major phases:</a:t>
            </a:r>
          </a:p>
          <a:p>
            <a:pPr lvl="1" algn="just"/>
            <a:r>
              <a:rPr lang="en-US" dirty="0" smtClean="0"/>
              <a:t>A priori estimates (performance analysis)</a:t>
            </a:r>
          </a:p>
          <a:p>
            <a:pPr lvl="1" algn="just"/>
            <a:r>
              <a:rPr lang="en-US" dirty="0" smtClean="0"/>
              <a:t>A posteriori testing (performance measurement)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583363"/>
          </a:xfrm>
        </p:spPr>
        <p:txBody>
          <a:bodyPr>
            <a:normAutofit fontScale="92500" lnSpcReduction="10000"/>
          </a:bodyPr>
          <a:lstStyle/>
          <a:p>
            <a:r>
              <a:rPr lang="en-US" dirty="0" smtClean="0"/>
              <a:t>Space Complexity:</a:t>
            </a:r>
          </a:p>
          <a:p>
            <a:pPr lvl="1"/>
            <a:r>
              <a:rPr lang="en-US" dirty="0" smtClean="0"/>
              <a:t>Space needed is sum of following components:</a:t>
            </a:r>
          </a:p>
          <a:p>
            <a:pPr lvl="2" algn="just"/>
            <a:r>
              <a:rPr lang="en-US" dirty="0" smtClean="0"/>
              <a:t>Fixed part that is independent of characteristics of inputs and outputs (instance characteristics). For </a:t>
            </a:r>
            <a:r>
              <a:rPr lang="en-US" dirty="0" err="1" smtClean="0"/>
              <a:t>eg</a:t>
            </a:r>
            <a:r>
              <a:rPr lang="en-US" dirty="0" smtClean="0"/>
              <a:t>. Space for code, space for constants.</a:t>
            </a:r>
          </a:p>
          <a:p>
            <a:pPr lvl="2" algn="just"/>
            <a:r>
              <a:rPr lang="en-US" dirty="0" smtClean="0"/>
              <a:t>Variable part consists of space needed by variables whose size is dependent on particular problem instance.</a:t>
            </a:r>
          </a:p>
          <a:p>
            <a:pPr lvl="2" algn="just"/>
            <a:r>
              <a:rPr lang="en-US" dirty="0" smtClean="0"/>
              <a:t>S(P) = </a:t>
            </a:r>
            <a:r>
              <a:rPr lang="en-US" dirty="0" err="1" smtClean="0"/>
              <a:t>c+Sp</a:t>
            </a:r>
            <a:r>
              <a:rPr lang="en-US" dirty="0" smtClean="0"/>
              <a:t> where c is constant and Sp depends on instance characteristics. Focus is basically on Sp (instance characteristics). It is also important to determine which instance characteristics to use to measure space requirements.</a:t>
            </a:r>
          </a:p>
          <a:p>
            <a:pPr lvl="2" algn="just"/>
            <a:r>
              <a:rPr lang="en-US" dirty="0" smtClean="0"/>
              <a:t>Example:</a:t>
            </a:r>
          </a:p>
          <a:p>
            <a:pPr lvl="1">
              <a:buNone/>
            </a:pPr>
            <a:r>
              <a:rPr lang="en-US" dirty="0" smtClean="0"/>
              <a:t>			</a:t>
            </a:r>
            <a:r>
              <a:rPr lang="en-US" sz="2200" dirty="0" smtClean="0"/>
              <a:t>1.  Algorithm </a:t>
            </a:r>
            <a:r>
              <a:rPr lang="en-US" sz="2200" dirty="0" err="1" smtClean="0"/>
              <a:t>abc</a:t>
            </a:r>
            <a:r>
              <a:rPr lang="en-US" sz="2200" dirty="0" smtClean="0"/>
              <a:t>(</a:t>
            </a:r>
            <a:r>
              <a:rPr lang="en-US" sz="2200" dirty="0" err="1" smtClean="0"/>
              <a:t>a,b,c</a:t>
            </a:r>
            <a:r>
              <a:rPr lang="en-US" sz="2200" dirty="0" smtClean="0"/>
              <a:t>)</a:t>
            </a:r>
          </a:p>
          <a:p>
            <a:pPr lvl="1">
              <a:buNone/>
            </a:pPr>
            <a:r>
              <a:rPr lang="en-US" sz="2200" dirty="0" smtClean="0"/>
              <a:t>    			2.  {</a:t>
            </a:r>
          </a:p>
          <a:p>
            <a:pPr lvl="1">
              <a:buNone/>
            </a:pPr>
            <a:r>
              <a:rPr lang="en-US" sz="2200" dirty="0" smtClean="0"/>
              <a:t>    			3.      return </a:t>
            </a:r>
            <a:r>
              <a:rPr lang="en-US" sz="2200" dirty="0" err="1" smtClean="0"/>
              <a:t>a+b+b</a:t>
            </a:r>
            <a:r>
              <a:rPr lang="en-US" sz="2200" dirty="0" smtClean="0"/>
              <a:t>*c+(</a:t>
            </a:r>
            <a:r>
              <a:rPr lang="en-US" sz="2200" dirty="0" err="1" smtClean="0"/>
              <a:t>a+b</a:t>
            </a:r>
            <a:r>
              <a:rPr lang="en-US" sz="2200" dirty="0" smtClean="0"/>
              <a:t>-c)/(</a:t>
            </a:r>
            <a:r>
              <a:rPr lang="en-US" sz="2200" dirty="0" err="1" smtClean="0"/>
              <a:t>a+b</a:t>
            </a:r>
            <a:r>
              <a:rPr lang="en-US" sz="2200" dirty="0" smtClean="0"/>
              <a:t>)+4.0;</a:t>
            </a:r>
          </a:p>
          <a:p>
            <a:pPr lvl="1">
              <a:buNone/>
            </a:pPr>
            <a:r>
              <a:rPr lang="en-US" sz="2200" dirty="0" smtClean="0"/>
              <a:t>    			4.   }</a:t>
            </a:r>
          </a:p>
          <a:p>
            <a:pPr lvl="1">
              <a:buNone/>
            </a:pPr>
            <a:r>
              <a:rPr lang="en-US" sz="2200" dirty="0" smtClean="0"/>
              <a:t>		      Space needed by this algorithm is independent of instance characteristics so Sp=0</a:t>
            </a:r>
          </a:p>
          <a:p>
            <a:pPr lvl="1">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629400"/>
          </a:xfrm>
        </p:spPr>
        <p:txBody>
          <a:bodyPr>
            <a:normAutofit lnSpcReduction="10000"/>
          </a:bodyPr>
          <a:lstStyle/>
          <a:p>
            <a:pPr marL="1371600" lvl="2" indent="-457200"/>
            <a:r>
              <a:rPr lang="en-US" dirty="0" smtClean="0"/>
              <a:t>Example 2:</a:t>
            </a:r>
          </a:p>
          <a:p>
            <a:pPr marL="1828800" lvl="3" indent="-457200">
              <a:buAutoNum type="arabicPeriod"/>
            </a:pPr>
            <a:r>
              <a:rPr lang="en-US" dirty="0" smtClean="0"/>
              <a:t>Algorithm Sum(</a:t>
            </a:r>
            <a:r>
              <a:rPr lang="en-US" dirty="0" err="1" smtClean="0"/>
              <a:t>a,n</a:t>
            </a:r>
            <a:r>
              <a:rPr lang="en-US" dirty="0" smtClean="0"/>
              <a:t>)</a:t>
            </a:r>
          </a:p>
          <a:p>
            <a:pPr marL="1828800" lvl="3" indent="-457200">
              <a:buAutoNum type="arabicPeriod"/>
            </a:pPr>
            <a:r>
              <a:rPr lang="en-US" dirty="0" smtClean="0"/>
              <a:t>{</a:t>
            </a:r>
          </a:p>
          <a:p>
            <a:pPr marL="1828800" lvl="3" indent="-457200">
              <a:buAutoNum type="arabicPeriod"/>
            </a:pPr>
            <a:r>
              <a:rPr lang="en-US" dirty="0" smtClean="0"/>
              <a:t>   s:=0.0;</a:t>
            </a:r>
          </a:p>
          <a:p>
            <a:pPr marL="1828800" lvl="3" indent="-457200">
              <a:buAutoNum type="arabicPeriod"/>
            </a:pPr>
            <a:r>
              <a:rPr lang="en-US" dirty="0" smtClean="0"/>
              <a:t>   for </a:t>
            </a:r>
            <a:r>
              <a:rPr lang="en-US" dirty="0" err="1" smtClean="0"/>
              <a:t>i</a:t>
            </a:r>
            <a:r>
              <a:rPr lang="en-US" dirty="0" smtClean="0"/>
              <a:t>:=1 to n do</a:t>
            </a:r>
          </a:p>
          <a:p>
            <a:pPr marL="1828800" lvl="3" indent="-457200">
              <a:buAutoNum type="arabicPeriod"/>
            </a:pPr>
            <a:r>
              <a:rPr lang="en-US" dirty="0" smtClean="0"/>
              <a:t>       s:=</a:t>
            </a:r>
            <a:r>
              <a:rPr lang="en-US" dirty="0" err="1" smtClean="0"/>
              <a:t>s+a</a:t>
            </a:r>
            <a:r>
              <a:rPr lang="en-US" dirty="0" smtClean="0"/>
              <a:t>[</a:t>
            </a:r>
            <a:r>
              <a:rPr lang="en-US" dirty="0" err="1" smtClean="0"/>
              <a:t>i</a:t>
            </a:r>
            <a:r>
              <a:rPr lang="en-US" dirty="0" smtClean="0"/>
              <a:t>];</a:t>
            </a:r>
          </a:p>
          <a:p>
            <a:pPr marL="1828800" lvl="3" indent="-457200">
              <a:buAutoNum type="arabicPeriod"/>
            </a:pPr>
            <a:r>
              <a:rPr lang="en-US" dirty="0" smtClean="0"/>
              <a:t>   return s;</a:t>
            </a:r>
          </a:p>
          <a:p>
            <a:pPr marL="1828800" lvl="3" indent="-457200">
              <a:buAutoNum type="arabicPeriod"/>
            </a:pPr>
            <a:r>
              <a:rPr lang="en-US" dirty="0" smtClean="0"/>
              <a:t>}</a:t>
            </a:r>
          </a:p>
          <a:p>
            <a:pPr marL="914400" lvl="2" indent="0" algn="just">
              <a:buNone/>
            </a:pPr>
            <a:r>
              <a:rPr lang="en-US" sz="2000" dirty="0" smtClean="0"/>
              <a:t>This problem instance is characterized by n. n, s and </a:t>
            </a:r>
            <a:r>
              <a:rPr lang="en-US" sz="2000" dirty="0" err="1" smtClean="0"/>
              <a:t>i</a:t>
            </a:r>
            <a:r>
              <a:rPr lang="en-US" sz="2000" dirty="0" smtClean="0"/>
              <a:t>  are using one word. Array a is using &gt;= n words. So S</a:t>
            </a:r>
            <a:r>
              <a:rPr lang="en-US" sz="2000" baseline="-25000" dirty="0" smtClean="0"/>
              <a:t>sum</a:t>
            </a:r>
            <a:r>
              <a:rPr lang="en-US" sz="2000" dirty="0" smtClean="0"/>
              <a:t>(n) &gt;= (n+3)</a:t>
            </a:r>
          </a:p>
          <a:p>
            <a:pPr marL="1371600" lvl="2" indent="-457200" algn="just"/>
            <a:r>
              <a:rPr lang="en-US" sz="2000" dirty="0" smtClean="0"/>
              <a:t>Example 3:</a:t>
            </a:r>
          </a:p>
          <a:p>
            <a:pPr marL="1371600" lvl="2" indent="-457200" algn="just">
              <a:buNone/>
            </a:pPr>
            <a:r>
              <a:rPr lang="en-US" sz="2000" dirty="0" smtClean="0"/>
              <a:t>   	1.   Algorithm </a:t>
            </a:r>
            <a:r>
              <a:rPr lang="en-US" sz="2000" dirty="0" err="1" smtClean="0"/>
              <a:t>Rsum</a:t>
            </a:r>
            <a:r>
              <a:rPr lang="en-US" sz="2000" dirty="0" smtClean="0"/>
              <a:t>(</a:t>
            </a:r>
            <a:r>
              <a:rPr lang="en-US" sz="2000" dirty="0" err="1" smtClean="0"/>
              <a:t>a,n</a:t>
            </a:r>
            <a:r>
              <a:rPr lang="en-US" sz="2000" dirty="0" smtClean="0"/>
              <a:t>)</a:t>
            </a:r>
          </a:p>
          <a:p>
            <a:pPr marL="1371600" lvl="2" indent="-457200" algn="just">
              <a:buNone/>
            </a:pPr>
            <a:r>
              <a:rPr lang="en-US" sz="2000" dirty="0" smtClean="0"/>
              <a:t>  	2.   {</a:t>
            </a:r>
          </a:p>
          <a:p>
            <a:pPr marL="1371600" lvl="2" indent="-457200" algn="just">
              <a:buNone/>
            </a:pPr>
            <a:r>
              <a:rPr lang="en-US" sz="2000" dirty="0" smtClean="0"/>
              <a:t>	3.       if (n&lt;=0) then return 0.0;</a:t>
            </a:r>
          </a:p>
          <a:p>
            <a:pPr marL="1371600" lvl="2" indent="-457200" algn="just">
              <a:buNone/>
            </a:pPr>
            <a:r>
              <a:rPr lang="en-US" sz="2000" dirty="0" smtClean="0"/>
              <a:t>    	4.       else return </a:t>
            </a:r>
            <a:r>
              <a:rPr lang="en-US" sz="2000" dirty="0" err="1" smtClean="0"/>
              <a:t>Rsum</a:t>
            </a:r>
            <a:r>
              <a:rPr lang="en-US" sz="2000" dirty="0" smtClean="0"/>
              <a:t>(a,n-1)+a[n];</a:t>
            </a:r>
          </a:p>
          <a:p>
            <a:pPr marL="1371600" lvl="2" indent="-457200" algn="just">
              <a:buNone/>
            </a:pPr>
            <a:r>
              <a:rPr lang="en-US" sz="2000" dirty="0" smtClean="0"/>
              <a:t> 	5.	}</a:t>
            </a:r>
          </a:p>
          <a:p>
            <a:pPr marL="914400" lvl="2" indent="0" algn="just">
              <a:buNone/>
            </a:pPr>
            <a:r>
              <a:rPr lang="en-US" sz="2000" dirty="0" smtClean="0"/>
              <a:t>This problem instance is characterized by n. Recursion stack space includes space for formal parameters, local variables and return address. Each call requires </a:t>
            </a:r>
            <a:r>
              <a:rPr lang="en-US" sz="2000" dirty="0" err="1" smtClean="0"/>
              <a:t>atleast</a:t>
            </a:r>
            <a:r>
              <a:rPr lang="en-US" sz="2000" dirty="0" smtClean="0"/>
              <a:t> three words (for n, return address and pointer to a[]) As depth of recursion </a:t>
            </a:r>
            <a:r>
              <a:rPr lang="en-US" sz="2000" smtClean="0"/>
              <a:t>is n </a:t>
            </a:r>
            <a:r>
              <a:rPr lang="en-US" sz="2000" dirty="0" smtClean="0"/>
              <a:t>so space needed is </a:t>
            </a:r>
            <a:r>
              <a:rPr lang="en-US" sz="2000" smtClean="0"/>
              <a:t>&gt;= 3n</a:t>
            </a:r>
            <a:endParaRPr lang="en-US" sz="2000" dirty="0" smtClean="0"/>
          </a:p>
          <a:p>
            <a:pPr marL="914400" lvl="2" indent="0" algn="just">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354763"/>
          </a:xfrm>
        </p:spPr>
        <p:txBody>
          <a:bodyPr>
            <a:normAutofit fontScale="92500" lnSpcReduction="20000"/>
          </a:bodyPr>
          <a:lstStyle/>
          <a:p>
            <a:r>
              <a:rPr lang="en-US" dirty="0" smtClean="0"/>
              <a:t>Time Complexity:</a:t>
            </a:r>
          </a:p>
          <a:p>
            <a:pPr lvl="1" algn="just"/>
            <a:r>
              <a:rPr lang="en-US" dirty="0" smtClean="0"/>
              <a:t>Time T(P) taken by a program P is sum of compile time and run time. As compile time does not depend on instance characteristics so focus is on run time denoted by t(p). </a:t>
            </a:r>
          </a:p>
          <a:p>
            <a:pPr lvl="1" algn="just"/>
            <a:r>
              <a:rPr lang="en-US" dirty="0" smtClean="0"/>
              <a:t>One way to calculate run time is to add additions, multiplications, compares etc.</a:t>
            </a:r>
          </a:p>
          <a:p>
            <a:pPr lvl="2" algn="just"/>
            <a:r>
              <a:rPr lang="en-US" dirty="0" err="1" smtClean="0"/>
              <a:t>Tp</a:t>
            </a:r>
            <a:r>
              <a:rPr lang="en-US" dirty="0" smtClean="0"/>
              <a:t>(n) = c</a:t>
            </a:r>
            <a:r>
              <a:rPr lang="en-US" baseline="-25000" dirty="0" smtClean="0"/>
              <a:t>a</a:t>
            </a:r>
            <a:r>
              <a:rPr lang="en-US" dirty="0" smtClean="0"/>
              <a:t>ADD(n)+</a:t>
            </a:r>
            <a:r>
              <a:rPr lang="en-US" dirty="0" err="1" smtClean="0"/>
              <a:t>c</a:t>
            </a:r>
            <a:r>
              <a:rPr lang="en-US" baseline="-25000" dirty="0" err="1" smtClean="0"/>
              <a:t>s</a:t>
            </a:r>
            <a:r>
              <a:rPr lang="en-US" dirty="0" err="1" smtClean="0"/>
              <a:t>SUB</a:t>
            </a:r>
            <a:r>
              <a:rPr lang="en-US" dirty="0" smtClean="0"/>
              <a:t>(n)+</a:t>
            </a:r>
            <a:r>
              <a:rPr lang="en-US" dirty="0" err="1" smtClean="0"/>
              <a:t>c</a:t>
            </a:r>
            <a:r>
              <a:rPr lang="en-US" baseline="-25000" dirty="0" err="1" smtClean="0"/>
              <a:t>m</a:t>
            </a:r>
            <a:r>
              <a:rPr lang="en-US" dirty="0" err="1" smtClean="0"/>
              <a:t>MUL</a:t>
            </a:r>
            <a:r>
              <a:rPr lang="en-US" dirty="0" smtClean="0"/>
              <a:t>(n)……………</a:t>
            </a:r>
          </a:p>
          <a:p>
            <a:pPr lvl="2" algn="just"/>
            <a:r>
              <a:rPr lang="en-US" dirty="0" smtClean="0"/>
              <a:t>It is impossible to obtain such an exact formula.</a:t>
            </a:r>
          </a:p>
          <a:p>
            <a:pPr lvl="1" algn="just"/>
            <a:r>
              <a:rPr lang="en-US" dirty="0" smtClean="0"/>
              <a:t>Another way is to count number of program steps (meaningful segment of a program that has an execution time). </a:t>
            </a:r>
          </a:p>
          <a:p>
            <a:pPr lvl="1" algn="just"/>
            <a:r>
              <a:rPr lang="en-US" dirty="0" smtClean="0"/>
              <a:t>Return </a:t>
            </a:r>
            <a:r>
              <a:rPr lang="en-US" dirty="0" err="1" smtClean="0"/>
              <a:t>a+b+b</a:t>
            </a:r>
            <a:r>
              <a:rPr lang="en-US" dirty="0" smtClean="0"/>
              <a:t>*c+(</a:t>
            </a:r>
            <a:r>
              <a:rPr lang="en-US" dirty="0" err="1" smtClean="0"/>
              <a:t>a+b</a:t>
            </a:r>
            <a:r>
              <a:rPr lang="en-US" dirty="0" smtClean="0"/>
              <a:t>-c)/(</a:t>
            </a:r>
            <a:r>
              <a:rPr lang="en-US" dirty="0" err="1" smtClean="0"/>
              <a:t>a+b</a:t>
            </a:r>
            <a:r>
              <a:rPr lang="en-US" dirty="0" smtClean="0"/>
              <a:t>)+4.0 can be regarded as one step.</a:t>
            </a:r>
          </a:p>
          <a:p>
            <a:pPr lvl="1" algn="just"/>
            <a:r>
              <a:rPr lang="en-US" dirty="0" smtClean="0"/>
              <a:t>Number of steps any program statement is assigned depends on kind of statement. A comment can be assigned as zero steps, assignment statement as one step and so 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354763"/>
          </a:xfrm>
        </p:spPr>
        <p:txBody>
          <a:bodyPr>
            <a:normAutofit fontScale="92500" lnSpcReduction="20000"/>
          </a:bodyPr>
          <a:lstStyle/>
          <a:p>
            <a:pPr algn="just"/>
            <a:r>
              <a:rPr lang="en-US" dirty="0" smtClean="0"/>
              <a:t>One way to determine number of steps is to introduce count (initialized to zero) in the program.</a:t>
            </a:r>
          </a:p>
          <a:p>
            <a:pPr lvl="1" algn="just"/>
            <a:r>
              <a:rPr lang="en-US" dirty="0" smtClean="0"/>
              <a:t>Example:</a:t>
            </a:r>
          </a:p>
          <a:p>
            <a:pPr marL="1371600" lvl="2" indent="-457200" algn="just">
              <a:buAutoNum type="arabicPlain"/>
            </a:pPr>
            <a:r>
              <a:rPr lang="en-US" dirty="0" smtClean="0"/>
              <a:t>Algorithm Sum(</a:t>
            </a:r>
            <a:r>
              <a:rPr lang="en-US" dirty="0" err="1" smtClean="0"/>
              <a:t>a,n</a:t>
            </a:r>
            <a:r>
              <a:rPr lang="en-US" dirty="0" smtClean="0"/>
              <a:t>)</a:t>
            </a:r>
          </a:p>
          <a:p>
            <a:pPr marL="1371600" lvl="2" indent="-457200" algn="just">
              <a:buAutoNum type="arabicPlain"/>
            </a:pPr>
            <a:r>
              <a:rPr lang="en-US" dirty="0" smtClean="0"/>
              <a:t>{</a:t>
            </a:r>
          </a:p>
          <a:p>
            <a:pPr marL="1371600" lvl="2" indent="-457200" algn="just">
              <a:buAutoNum type="arabicPlain"/>
            </a:pPr>
            <a:r>
              <a:rPr lang="en-US" dirty="0" smtClean="0"/>
              <a:t>   s:=0.0;</a:t>
            </a:r>
          </a:p>
          <a:p>
            <a:pPr marL="1371600" lvl="2" indent="-457200" algn="just">
              <a:buAutoNum type="arabicPlain"/>
            </a:pPr>
            <a:r>
              <a:rPr lang="en-US" dirty="0" smtClean="0"/>
              <a:t>   count:=count +1;</a:t>
            </a:r>
          </a:p>
          <a:p>
            <a:pPr marL="1371600" lvl="2" indent="-457200" algn="just">
              <a:buAutoNum type="arabicPlain"/>
            </a:pPr>
            <a:r>
              <a:rPr lang="en-US" dirty="0" smtClean="0"/>
              <a:t>   for </a:t>
            </a:r>
            <a:r>
              <a:rPr lang="en-US" dirty="0" err="1" smtClean="0"/>
              <a:t>i</a:t>
            </a:r>
            <a:r>
              <a:rPr lang="en-US" dirty="0" smtClean="0"/>
              <a:t>:=1 to n do</a:t>
            </a:r>
          </a:p>
          <a:p>
            <a:pPr marL="1371600" lvl="2" indent="-457200" algn="just">
              <a:buAutoNum type="arabicPlain"/>
            </a:pPr>
            <a:r>
              <a:rPr lang="en-US" dirty="0" smtClean="0"/>
              <a:t>   {</a:t>
            </a:r>
          </a:p>
          <a:p>
            <a:pPr marL="1371600" lvl="2" indent="-457200" algn="just">
              <a:buAutoNum type="arabicPlain"/>
            </a:pPr>
            <a:r>
              <a:rPr lang="en-US" dirty="0" smtClean="0"/>
              <a:t>       count:=count+1;//For </a:t>
            </a:r>
            <a:r>
              <a:rPr lang="en-US" dirty="0" err="1" smtClean="0"/>
              <a:t>for</a:t>
            </a:r>
            <a:r>
              <a:rPr lang="en-US" dirty="0" smtClean="0"/>
              <a:t> </a:t>
            </a:r>
            <a:r>
              <a:rPr lang="en-US" dirty="0" err="1" smtClean="0"/>
              <a:t>i</a:t>
            </a:r>
            <a:endParaRPr lang="en-US" dirty="0" smtClean="0"/>
          </a:p>
          <a:p>
            <a:pPr marL="1371600" lvl="2" indent="-457200" algn="just">
              <a:buAutoNum type="arabicPlain"/>
            </a:pPr>
            <a:r>
              <a:rPr lang="en-US" dirty="0" smtClean="0"/>
              <a:t>       s:=</a:t>
            </a:r>
            <a:r>
              <a:rPr lang="en-US" dirty="0" err="1" smtClean="0"/>
              <a:t>s+a</a:t>
            </a:r>
            <a:r>
              <a:rPr lang="en-US" dirty="0" smtClean="0"/>
              <a:t>[</a:t>
            </a:r>
            <a:r>
              <a:rPr lang="en-US" dirty="0" err="1" smtClean="0"/>
              <a:t>i</a:t>
            </a:r>
            <a:r>
              <a:rPr lang="en-US" dirty="0" smtClean="0"/>
              <a:t>]; count := count+1// For assignment</a:t>
            </a:r>
          </a:p>
          <a:p>
            <a:pPr marL="1371600" lvl="2" indent="-457200" algn="just">
              <a:buAutoNum type="arabicPlain"/>
            </a:pPr>
            <a:r>
              <a:rPr lang="en-US" dirty="0" smtClean="0"/>
              <a:t>    }</a:t>
            </a:r>
          </a:p>
          <a:p>
            <a:pPr marL="1371600" lvl="2" indent="-457200" algn="just">
              <a:buAutoNum type="arabicPlain"/>
            </a:pPr>
            <a:r>
              <a:rPr lang="en-US" dirty="0" smtClean="0"/>
              <a:t>    count:=count+1 //For last time of for</a:t>
            </a:r>
          </a:p>
          <a:p>
            <a:pPr marL="1371600" lvl="2" indent="-457200" algn="just">
              <a:buAutoNum type="arabicPlain"/>
            </a:pPr>
            <a:r>
              <a:rPr lang="en-US" dirty="0" smtClean="0"/>
              <a:t>    count:=count+1;//For return</a:t>
            </a:r>
          </a:p>
          <a:p>
            <a:pPr marL="1371600" lvl="2" indent="-457200" algn="just">
              <a:buAutoNum type="arabicPlain"/>
            </a:pPr>
            <a:r>
              <a:rPr lang="en-US" dirty="0" smtClean="0"/>
              <a:t>    return s;</a:t>
            </a:r>
          </a:p>
          <a:p>
            <a:pPr marL="1371600" lvl="2" indent="-457200" algn="just">
              <a:buAutoNum type="arabicPlain"/>
            </a:pPr>
            <a:r>
              <a:rPr lang="en-US" dirty="0" smtClean="0"/>
              <a:t>}</a:t>
            </a:r>
          </a:p>
          <a:p>
            <a:pPr marL="1371600" lvl="2" indent="-457200" algn="just">
              <a:buAutoNum type="arabicPlain"/>
            </a:pPr>
            <a:endParaRPr lang="en-US" dirty="0" smtClean="0"/>
          </a:p>
          <a:p>
            <a:pPr lvl="1"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8437"/>
            <a:ext cx="8458200" cy="5973763"/>
          </a:xfrm>
        </p:spPr>
        <p:txBody>
          <a:bodyPr>
            <a:normAutofit/>
          </a:bodyPr>
          <a:lstStyle/>
          <a:p>
            <a:pPr lvl="1"/>
            <a:r>
              <a:rPr lang="en-US" sz="2600" dirty="0" smtClean="0"/>
              <a:t>Simplified Algorithm</a:t>
            </a:r>
          </a:p>
          <a:p>
            <a:pPr marL="1371600" lvl="2" indent="-457200">
              <a:buAutoNum type="arabicPlain"/>
            </a:pPr>
            <a:r>
              <a:rPr lang="en-US" sz="2200" dirty="0" smtClean="0"/>
              <a:t>Algorithm Sum(</a:t>
            </a:r>
            <a:r>
              <a:rPr lang="en-US" sz="2200" dirty="0" err="1" smtClean="0"/>
              <a:t>a,n</a:t>
            </a:r>
            <a:r>
              <a:rPr lang="en-US" sz="2200" dirty="0" smtClean="0"/>
              <a:t>)</a:t>
            </a:r>
          </a:p>
          <a:p>
            <a:pPr marL="1371600" lvl="2" indent="-457200">
              <a:buAutoNum type="arabicPlain"/>
            </a:pPr>
            <a:r>
              <a:rPr lang="en-US" sz="2200" dirty="0" smtClean="0"/>
              <a:t>{</a:t>
            </a:r>
          </a:p>
          <a:p>
            <a:pPr marL="1371600" lvl="2" indent="-457200">
              <a:buAutoNum type="arabicPlain"/>
            </a:pPr>
            <a:r>
              <a:rPr lang="en-US" sz="2200" dirty="0" smtClean="0"/>
              <a:t>    for </a:t>
            </a:r>
            <a:r>
              <a:rPr lang="en-US" sz="2200" dirty="0" err="1" smtClean="0"/>
              <a:t>i</a:t>
            </a:r>
            <a:r>
              <a:rPr lang="en-US" sz="2200" dirty="0" smtClean="0"/>
              <a:t>:=1 to n do count:=count+2;</a:t>
            </a:r>
          </a:p>
          <a:p>
            <a:pPr marL="1371600" lvl="2" indent="-457200">
              <a:buAutoNum type="arabicPlain"/>
            </a:pPr>
            <a:r>
              <a:rPr lang="en-US" sz="2200" dirty="0" smtClean="0"/>
              <a:t>    count:=count+3;</a:t>
            </a:r>
          </a:p>
          <a:p>
            <a:pPr marL="1371600" lvl="2" indent="-457200">
              <a:buAutoNum type="arabicPlain"/>
            </a:pPr>
            <a:r>
              <a:rPr lang="en-US" sz="2200" dirty="0" smtClean="0"/>
              <a:t>}</a:t>
            </a:r>
          </a:p>
          <a:p>
            <a:pPr marL="914400" lvl="2" indent="0">
              <a:buNone/>
            </a:pPr>
            <a:r>
              <a:rPr lang="en-US" sz="2200" dirty="0" smtClean="0"/>
              <a:t>In the for loop value of count will increase by 2n. So each invocation of Sum executes total of 2n+3 steps.</a:t>
            </a:r>
          </a:p>
          <a:p>
            <a:pPr marL="514350" lvl="1" indent="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20000"/>
          </a:bodyPr>
          <a:lstStyle/>
          <a:p>
            <a:pPr marL="514350" lvl="1" indent="0"/>
            <a:r>
              <a:rPr lang="en-US" sz="2600" dirty="0" smtClean="0"/>
              <a:t>Example 2:</a:t>
            </a:r>
          </a:p>
          <a:p>
            <a:pPr marL="1371600" lvl="2" indent="-457200">
              <a:buAutoNum type="arabicPlain"/>
            </a:pPr>
            <a:r>
              <a:rPr lang="en-US" sz="2200" dirty="0" smtClean="0"/>
              <a:t>Algorithm </a:t>
            </a:r>
            <a:r>
              <a:rPr lang="en-US" sz="2200" dirty="0" err="1" smtClean="0"/>
              <a:t>Rsum</a:t>
            </a:r>
            <a:r>
              <a:rPr lang="en-US" sz="2200" dirty="0" smtClean="0"/>
              <a:t>(</a:t>
            </a:r>
            <a:r>
              <a:rPr lang="en-US" sz="2200" dirty="0" err="1" smtClean="0"/>
              <a:t>a,n</a:t>
            </a:r>
            <a:r>
              <a:rPr lang="en-US" sz="2200" dirty="0" smtClean="0"/>
              <a:t>)</a:t>
            </a:r>
          </a:p>
          <a:p>
            <a:pPr marL="1371600" lvl="2" indent="-457200">
              <a:buAutoNum type="arabicPlain"/>
            </a:pPr>
            <a:r>
              <a:rPr lang="en-US" sz="2200" dirty="0" smtClean="0"/>
              <a:t>{</a:t>
            </a:r>
          </a:p>
          <a:p>
            <a:pPr marL="1371600" lvl="2" indent="-457200">
              <a:buAutoNum type="arabicPlain"/>
            </a:pPr>
            <a:r>
              <a:rPr lang="en-US" sz="2200" dirty="0" smtClean="0"/>
              <a:t>   count:=count+1; //For if condition</a:t>
            </a:r>
          </a:p>
          <a:p>
            <a:pPr marL="1371600" lvl="2" indent="-457200">
              <a:buAutoNum type="arabicPlain"/>
            </a:pPr>
            <a:r>
              <a:rPr lang="en-US" sz="2200" dirty="0" smtClean="0"/>
              <a:t>   if (n&lt;=0), then</a:t>
            </a:r>
          </a:p>
          <a:p>
            <a:pPr marL="1371600" lvl="2" indent="-457200">
              <a:buAutoNum type="arabicPlain"/>
            </a:pPr>
            <a:r>
              <a:rPr lang="en-US" sz="2200" dirty="0" smtClean="0"/>
              <a:t>   {</a:t>
            </a:r>
          </a:p>
          <a:p>
            <a:pPr marL="1371600" lvl="2" indent="-457200">
              <a:buAutoNum type="arabicPlain"/>
            </a:pPr>
            <a:r>
              <a:rPr lang="en-US" sz="2200" dirty="0" smtClean="0"/>
              <a:t>       count:=count+1; //For return</a:t>
            </a:r>
          </a:p>
          <a:p>
            <a:pPr marL="1371600" lvl="2" indent="-457200">
              <a:buAutoNum type="arabicPlain"/>
            </a:pPr>
            <a:r>
              <a:rPr lang="en-US" sz="2200" dirty="0" smtClean="0"/>
              <a:t>       return 0.0;</a:t>
            </a:r>
          </a:p>
          <a:p>
            <a:pPr marL="1371600" lvl="2" indent="-457200">
              <a:buAutoNum type="arabicPlain"/>
            </a:pPr>
            <a:r>
              <a:rPr lang="en-US" sz="2200" dirty="0" smtClean="0"/>
              <a:t>    }</a:t>
            </a:r>
          </a:p>
          <a:p>
            <a:pPr marL="1371600" lvl="2" indent="-457200">
              <a:buAutoNum type="arabicPlain"/>
            </a:pPr>
            <a:r>
              <a:rPr lang="en-US" sz="2200" dirty="0" smtClean="0"/>
              <a:t>    else</a:t>
            </a:r>
          </a:p>
          <a:p>
            <a:pPr marL="1371600" lvl="2" indent="-457200">
              <a:buAutoNum type="arabicPlain"/>
            </a:pPr>
            <a:r>
              <a:rPr lang="en-US" sz="2200" dirty="0" smtClean="0"/>
              <a:t>    {</a:t>
            </a:r>
          </a:p>
          <a:p>
            <a:pPr marL="1887538" lvl="2" indent="-973138">
              <a:buAutoNum type="arabicPlain"/>
            </a:pPr>
            <a:r>
              <a:rPr lang="en-US" sz="2200" dirty="0" smtClean="0"/>
              <a:t>count:=count+1; //for addition, function invocation &amp; 		//return</a:t>
            </a:r>
          </a:p>
          <a:p>
            <a:pPr marL="1371600" lvl="2" indent="-457200">
              <a:buAutoNum type="arabicPlain"/>
            </a:pPr>
            <a:r>
              <a:rPr lang="en-US" sz="2200" dirty="0" smtClean="0"/>
              <a:t>        return </a:t>
            </a:r>
            <a:r>
              <a:rPr lang="en-US" sz="2200" dirty="0" err="1" smtClean="0"/>
              <a:t>Rsum</a:t>
            </a:r>
            <a:r>
              <a:rPr lang="en-US" sz="2200" dirty="0" smtClean="0"/>
              <a:t>(a,n-1)+a[n];</a:t>
            </a:r>
          </a:p>
          <a:p>
            <a:pPr marL="1371600" lvl="2" indent="-457200">
              <a:buAutoNum type="arabicPlain"/>
            </a:pPr>
            <a:r>
              <a:rPr lang="en-US" sz="2200" dirty="0" smtClean="0"/>
              <a:t>     }</a:t>
            </a:r>
          </a:p>
          <a:p>
            <a:pPr marL="1371600" lvl="2" indent="-457200">
              <a:buAutoNum type="arabicPlain"/>
            </a:pPr>
            <a:r>
              <a:rPr lang="en-US" sz="2200" dirty="0" smtClean="0"/>
              <a:t>   }</a:t>
            </a:r>
          </a:p>
          <a:p>
            <a:pPr lvl="1" algn="just">
              <a:buNone/>
            </a:pPr>
            <a:r>
              <a:rPr lang="en-US" dirty="0" smtClean="0"/>
              <a:t> 		</a:t>
            </a:r>
            <a:r>
              <a:rPr lang="en-US" sz="2200" dirty="0" smtClean="0"/>
              <a:t>Let t</a:t>
            </a:r>
            <a:r>
              <a:rPr lang="en-US" sz="2200" baseline="-25000" dirty="0" smtClean="0"/>
              <a:t>RSum</a:t>
            </a:r>
            <a:r>
              <a:rPr lang="en-US" sz="2200" dirty="0" smtClean="0"/>
              <a:t>(n) be the increase in value of count when algorithm terminates. t</a:t>
            </a:r>
            <a:r>
              <a:rPr lang="en-US" sz="2200" baseline="-25000" dirty="0" smtClean="0"/>
              <a:t>RSum</a:t>
            </a:r>
            <a:r>
              <a:rPr lang="en-US" sz="2200" dirty="0" smtClean="0"/>
              <a:t>(0) = 2. When n &gt;0, count increases by 2 plus increase results from invocation of </a:t>
            </a:r>
            <a:r>
              <a:rPr lang="en-US" sz="2200" dirty="0" err="1" smtClean="0"/>
              <a:t>RSum</a:t>
            </a:r>
            <a:r>
              <a:rPr lang="en-US" sz="2200" dirty="0" smtClean="0"/>
              <a:t> from within else </a:t>
            </a:r>
            <a:r>
              <a:rPr lang="en-US" sz="2200" dirty="0" err="1" smtClean="0"/>
              <a:t>ie</a:t>
            </a:r>
            <a:r>
              <a:rPr lang="en-US" sz="2200" dirty="0" smtClean="0"/>
              <a:t>. t</a:t>
            </a:r>
            <a:r>
              <a:rPr lang="en-US" sz="2200" baseline="-25000" dirty="0" smtClean="0"/>
              <a:t>RSum</a:t>
            </a:r>
            <a:r>
              <a:rPr lang="en-US" sz="2200" dirty="0" smtClean="0"/>
              <a:t>(n-1).</a:t>
            </a:r>
          </a:p>
          <a:p>
            <a:pPr lvl="1" algn="just">
              <a:buNone/>
            </a:pPr>
            <a:r>
              <a:rPr lang="en-US" sz="2200" dirty="0" smtClean="0"/>
              <a:t>         </a:t>
            </a:r>
            <a:r>
              <a:rPr lang="en-US" dirty="0" smtClean="0"/>
              <a:t>t</a:t>
            </a:r>
            <a:r>
              <a:rPr lang="en-US" baseline="-25000" dirty="0" smtClean="0"/>
              <a:t>RSum(n) </a:t>
            </a:r>
            <a:r>
              <a:rPr lang="en-US" dirty="0" smtClean="0"/>
              <a:t>= </a:t>
            </a:r>
            <a:endParaRPr lang="en-US" dirty="0"/>
          </a:p>
        </p:txBody>
      </p:sp>
      <p:sp>
        <p:nvSpPr>
          <p:cNvPr id="4" name="TextBox 3"/>
          <p:cNvSpPr txBox="1"/>
          <p:nvPr/>
        </p:nvSpPr>
        <p:spPr>
          <a:xfrm>
            <a:off x="2819400" y="5867400"/>
            <a:ext cx="6172200" cy="646331"/>
          </a:xfrm>
          <a:prstGeom prst="rect">
            <a:avLst/>
          </a:prstGeom>
          <a:noFill/>
        </p:spPr>
        <p:txBody>
          <a:bodyPr wrap="square" rtlCol="0">
            <a:spAutoFit/>
          </a:bodyPr>
          <a:lstStyle/>
          <a:p>
            <a:r>
              <a:rPr lang="en-US" dirty="0" smtClean="0"/>
              <a:t>2                     If n=0   (These recursive formulas are called </a:t>
            </a:r>
          </a:p>
          <a:p>
            <a:r>
              <a:rPr lang="en-US" dirty="0" smtClean="0"/>
              <a:t>2+t</a:t>
            </a:r>
            <a:r>
              <a:rPr lang="en-US" baseline="-25000" dirty="0" smtClean="0"/>
              <a:t>RSum </a:t>
            </a:r>
            <a:r>
              <a:rPr lang="en-US" dirty="0" smtClean="0"/>
              <a:t>(n-1) if n&gt;0      recurrence relations)</a:t>
            </a:r>
            <a:endParaRPr lang="en-US" dirty="0"/>
          </a:p>
        </p:txBody>
      </p:sp>
      <p:sp>
        <p:nvSpPr>
          <p:cNvPr id="5" name="Left Bracket 4"/>
          <p:cNvSpPr/>
          <p:nvPr/>
        </p:nvSpPr>
        <p:spPr>
          <a:xfrm>
            <a:off x="2743200" y="5867400"/>
            <a:ext cx="76200" cy="6096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6354763"/>
          </a:xfrm>
        </p:spPr>
        <p:txBody>
          <a:bodyPr/>
          <a:lstStyle/>
          <a:p>
            <a:pPr lvl="3"/>
            <a:r>
              <a:rPr lang="en-US" dirty="0" smtClean="0"/>
              <a:t>These relations can be solved by repeated substitutions</a:t>
            </a:r>
          </a:p>
          <a:p>
            <a:pPr lvl="3"/>
            <a:r>
              <a:rPr lang="en-US" dirty="0" smtClean="0"/>
              <a:t>t</a:t>
            </a:r>
            <a:r>
              <a:rPr lang="en-US" baseline="-25000" dirty="0" smtClean="0"/>
              <a:t>RSum</a:t>
            </a:r>
            <a:r>
              <a:rPr lang="en-US" dirty="0" smtClean="0"/>
              <a:t>(n) = 2 + t</a:t>
            </a:r>
            <a:r>
              <a:rPr lang="en-US" baseline="-25000" dirty="0" smtClean="0"/>
              <a:t>RSum</a:t>
            </a:r>
            <a:r>
              <a:rPr lang="en-US" dirty="0" smtClean="0"/>
              <a:t>(n-1) </a:t>
            </a:r>
          </a:p>
          <a:p>
            <a:pPr lvl="3">
              <a:buNone/>
            </a:pPr>
            <a:r>
              <a:rPr lang="en-US" dirty="0" smtClean="0"/>
              <a:t>		           = 2 + 2 + t</a:t>
            </a:r>
            <a:r>
              <a:rPr lang="en-US" baseline="-25000" dirty="0" smtClean="0"/>
              <a:t>RSum</a:t>
            </a:r>
            <a:r>
              <a:rPr lang="en-US" dirty="0" smtClean="0"/>
              <a:t>(n-2) </a:t>
            </a:r>
          </a:p>
          <a:p>
            <a:pPr lvl="3">
              <a:buNone/>
            </a:pPr>
            <a:r>
              <a:rPr lang="en-US" dirty="0" smtClean="0"/>
              <a:t>                   = 2(2) + t</a:t>
            </a:r>
            <a:r>
              <a:rPr lang="en-US" baseline="-25000" dirty="0" smtClean="0"/>
              <a:t>RSum</a:t>
            </a:r>
            <a:r>
              <a:rPr lang="en-US" dirty="0" smtClean="0"/>
              <a:t>(n-2)</a:t>
            </a:r>
          </a:p>
          <a:p>
            <a:pPr lvl="3">
              <a:buNone/>
            </a:pPr>
            <a:r>
              <a:rPr lang="en-US" dirty="0" smtClean="0"/>
              <a:t>                   = n(2) + t</a:t>
            </a:r>
            <a:r>
              <a:rPr lang="en-US" baseline="-25000" dirty="0" smtClean="0"/>
              <a:t>RSum</a:t>
            </a:r>
            <a:r>
              <a:rPr lang="en-US" dirty="0" smtClean="0"/>
              <a:t>(0)</a:t>
            </a:r>
          </a:p>
          <a:p>
            <a:pPr lvl="3">
              <a:buNone/>
            </a:pPr>
            <a:r>
              <a:rPr lang="en-US" dirty="0" smtClean="0"/>
              <a:t>                   = 2n+2</a:t>
            </a:r>
          </a:p>
          <a:p>
            <a:pPr marL="1371600" lvl="3" indent="0" algn="just">
              <a:buNone/>
            </a:pPr>
            <a:r>
              <a:rPr lang="en-US" dirty="0" smtClean="0"/>
              <a:t>This step count tells that run time for a program changes with changes in instance characteristics. If n is doubled, run time doubles </a:t>
            </a:r>
            <a:r>
              <a:rPr lang="en-US" dirty="0" err="1" smtClean="0"/>
              <a:t>ie</a:t>
            </a:r>
            <a:r>
              <a:rPr lang="en-US" dirty="0" smtClean="0"/>
              <a:t> run time grows linearly in n.</a:t>
            </a:r>
          </a:p>
          <a:p>
            <a:pPr marL="514350" lvl="1" indent="0" algn="just"/>
            <a:r>
              <a:rPr lang="en-US" dirty="0" smtClean="0"/>
              <a:t> </a:t>
            </a:r>
            <a:r>
              <a:rPr lang="en-US" sz="2400" dirty="0" smtClean="0"/>
              <a:t> Example 3:</a:t>
            </a:r>
          </a:p>
          <a:p>
            <a:pPr marL="1371600" lvl="2" indent="-457200" algn="just">
              <a:buAutoNum type="arabicPlain"/>
            </a:pPr>
            <a:r>
              <a:rPr lang="en-US" sz="2000" dirty="0" smtClean="0"/>
              <a:t>Algorithm Add(</a:t>
            </a:r>
            <a:r>
              <a:rPr lang="en-US" sz="2000" dirty="0" err="1" smtClean="0"/>
              <a:t>a,b,c,m,n</a:t>
            </a:r>
            <a:r>
              <a:rPr lang="en-US" sz="2000" dirty="0" smtClean="0"/>
              <a:t>)</a:t>
            </a:r>
          </a:p>
          <a:p>
            <a:pPr marL="1371600" lvl="2" indent="-457200" algn="just">
              <a:buAutoNum type="arabicPlain"/>
            </a:pPr>
            <a:r>
              <a:rPr lang="en-US" sz="2000" dirty="0" smtClean="0"/>
              <a:t>{</a:t>
            </a:r>
          </a:p>
          <a:p>
            <a:pPr marL="1371600" lvl="2" indent="-457200" algn="just">
              <a:buAutoNum type="arabicPlain"/>
            </a:pPr>
            <a:r>
              <a:rPr lang="en-US" sz="2000" dirty="0" smtClean="0"/>
              <a:t>     	for </a:t>
            </a:r>
            <a:r>
              <a:rPr lang="en-US" sz="2000" dirty="0" err="1" smtClean="0"/>
              <a:t>i</a:t>
            </a:r>
            <a:r>
              <a:rPr lang="en-US" sz="2000" dirty="0" smtClean="0"/>
              <a:t>:=1 to m do</a:t>
            </a:r>
          </a:p>
          <a:p>
            <a:pPr marL="1371600" lvl="2" indent="-457200" algn="just">
              <a:buAutoNum type="arabicPlain"/>
            </a:pPr>
            <a:r>
              <a:rPr lang="en-US" sz="2000" dirty="0" smtClean="0"/>
              <a:t>            for j:=1 to n do</a:t>
            </a:r>
          </a:p>
          <a:p>
            <a:pPr marL="1371600" lvl="2" indent="-457200" algn="just">
              <a:buAutoNum type="arabicPlain"/>
            </a:pPr>
            <a:r>
              <a:rPr lang="en-US" sz="2000" dirty="0" smtClean="0"/>
              <a:t>                 c[</a:t>
            </a:r>
            <a:r>
              <a:rPr lang="en-US" sz="2000" dirty="0" err="1" smtClean="0"/>
              <a:t>i,j</a:t>
            </a:r>
            <a:r>
              <a:rPr lang="en-US" sz="2000" dirty="0" smtClean="0"/>
              <a:t>]:=a[</a:t>
            </a:r>
            <a:r>
              <a:rPr lang="en-US" sz="2000" dirty="0" err="1" smtClean="0"/>
              <a:t>i,j</a:t>
            </a:r>
            <a:r>
              <a:rPr lang="en-US" sz="2000" dirty="0" smtClean="0"/>
              <a:t>]+b[</a:t>
            </a:r>
            <a:r>
              <a:rPr lang="en-US" sz="2000" dirty="0" err="1" smtClean="0"/>
              <a:t>i,j</a:t>
            </a:r>
            <a:r>
              <a:rPr lang="en-US" sz="2000" dirty="0" smtClean="0"/>
              <a:t>];</a:t>
            </a:r>
          </a:p>
          <a:p>
            <a:pPr marL="1371600" lvl="2" indent="-457200" algn="just">
              <a:buAutoNum type="arabicPlain"/>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354763"/>
          </a:xfrm>
        </p:spPr>
        <p:txBody>
          <a:bodyPr>
            <a:normAutofit/>
          </a:bodyPr>
          <a:lstStyle/>
          <a:p>
            <a:pPr lvl="1"/>
            <a:r>
              <a:rPr lang="en-US" sz="2400" dirty="0" smtClean="0"/>
              <a:t>Algorithm with counting</a:t>
            </a:r>
          </a:p>
          <a:p>
            <a:pPr marL="1371600" lvl="2" indent="-457200">
              <a:buAutoNum type="arabicPlain"/>
            </a:pPr>
            <a:r>
              <a:rPr lang="en-US" sz="2000" dirty="0" smtClean="0"/>
              <a:t>Algorithm Add(</a:t>
            </a:r>
            <a:r>
              <a:rPr lang="en-US" sz="2000" dirty="0" err="1" smtClean="0"/>
              <a:t>a,b,c,m,n</a:t>
            </a:r>
            <a:r>
              <a:rPr lang="en-US" sz="2000" dirty="0" smtClean="0"/>
              <a:t>)</a:t>
            </a:r>
          </a:p>
          <a:p>
            <a:pPr marL="1371600" lvl="2" indent="-457200">
              <a:buAutoNum type="arabicPlain"/>
            </a:pPr>
            <a:r>
              <a:rPr lang="en-US" sz="2000" dirty="0" smtClean="0"/>
              <a:t>{</a:t>
            </a:r>
          </a:p>
          <a:p>
            <a:pPr marL="1371600" lvl="2" indent="-457200">
              <a:buAutoNum type="arabicPlain"/>
            </a:pPr>
            <a:r>
              <a:rPr lang="en-US" sz="2000" dirty="0" smtClean="0"/>
              <a:t>     for </a:t>
            </a:r>
            <a:r>
              <a:rPr lang="en-US" sz="2000" dirty="0" err="1" smtClean="0"/>
              <a:t>i</a:t>
            </a:r>
            <a:r>
              <a:rPr lang="en-US" sz="2000" dirty="0" smtClean="0"/>
              <a:t>:= 1 to m do</a:t>
            </a:r>
          </a:p>
          <a:p>
            <a:pPr marL="1371600" lvl="2" indent="-457200">
              <a:buAutoNum type="arabicPlain"/>
            </a:pPr>
            <a:r>
              <a:rPr lang="en-US" sz="2000" dirty="0" smtClean="0"/>
              <a:t>     {</a:t>
            </a:r>
          </a:p>
          <a:p>
            <a:pPr marL="1371600" lvl="2" indent="-457200">
              <a:buAutoNum type="arabicPlain"/>
            </a:pPr>
            <a:r>
              <a:rPr lang="en-US" sz="2000" dirty="0" smtClean="0"/>
              <a:t>         count:=count+1; //For </a:t>
            </a:r>
            <a:r>
              <a:rPr lang="en-US" sz="2000" dirty="0" err="1" smtClean="0"/>
              <a:t>for</a:t>
            </a:r>
            <a:r>
              <a:rPr lang="en-US" sz="2000" dirty="0" smtClean="0"/>
              <a:t> </a:t>
            </a:r>
            <a:r>
              <a:rPr lang="en-US" sz="2000" dirty="0" err="1" smtClean="0"/>
              <a:t>i</a:t>
            </a:r>
            <a:endParaRPr lang="en-US" sz="2000" dirty="0" smtClean="0"/>
          </a:p>
          <a:p>
            <a:pPr marL="1371600" lvl="2" indent="-457200">
              <a:buAutoNum type="arabicPlain"/>
            </a:pPr>
            <a:r>
              <a:rPr lang="en-US" sz="2000" dirty="0" smtClean="0"/>
              <a:t>         for j:=1 to n do</a:t>
            </a:r>
          </a:p>
          <a:p>
            <a:pPr marL="1371600" lvl="2" indent="-457200">
              <a:buAutoNum type="arabicPlain"/>
            </a:pPr>
            <a:r>
              <a:rPr lang="en-US" sz="2000" dirty="0" smtClean="0"/>
              <a:t>         {</a:t>
            </a:r>
          </a:p>
          <a:p>
            <a:pPr marL="1371600" lvl="2" indent="-457200">
              <a:buAutoNum type="arabicPlain"/>
            </a:pPr>
            <a:r>
              <a:rPr lang="en-US" sz="2000" dirty="0" smtClean="0"/>
              <a:t>              count:=count +1; //For </a:t>
            </a:r>
            <a:r>
              <a:rPr lang="en-US" sz="2000" dirty="0" err="1" smtClean="0"/>
              <a:t>for</a:t>
            </a:r>
            <a:r>
              <a:rPr lang="en-US" sz="2000" dirty="0" smtClean="0"/>
              <a:t> j</a:t>
            </a:r>
          </a:p>
          <a:p>
            <a:pPr marL="1371600" lvl="2" indent="-457200">
              <a:buAutoNum type="arabicPlain"/>
            </a:pPr>
            <a:r>
              <a:rPr lang="en-US" sz="2000" dirty="0" smtClean="0"/>
              <a:t>              c[</a:t>
            </a:r>
            <a:r>
              <a:rPr lang="en-US" sz="2000" dirty="0" err="1" smtClean="0"/>
              <a:t>i,j</a:t>
            </a:r>
            <a:r>
              <a:rPr lang="en-US" sz="2000" dirty="0" smtClean="0"/>
              <a:t>]:=a[</a:t>
            </a:r>
            <a:r>
              <a:rPr lang="en-US" sz="2000" dirty="0" err="1" smtClean="0"/>
              <a:t>i,j</a:t>
            </a:r>
            <a:r>
              <a:rPr lang="en-US" sz="2000" dirty="0" smtClean="0"/>
              <a:t>]+b[</a:t>
            </a:r>
            <a:r>
              <a:rPr lang="en-US" sz="2000" dirty="0" err="1" smtClean="0"/>
              <a:t>i,j</a:t>
            </a:r>
            <a:r>
              <a:rPr lang="en-US" sz="2000" dirty="0" smtClean="0"/>
              <a:t>];</a:t>
            </a:r>
          </a:p>
          <a:p>
            <a:pPr marL="1371600" lvl="2" indent="-457200">
              <a:buAutoNum type="arabicPlain"/>
            </a:pPr>
            <a:r>
              <a:rPr lang="en-US" sz="2000" dirty="0" smtClean="0"/>
              <a:t>              count:=count+1; //For assignment</a:t>
            </a:r>
          </a:p>
          <a:p>
            <a:pPr marL="1371600" lvl="2" indent="-457200">
              <a:buAutoNum type="arabicPlain"/>
            </a:pPr>
            <a:r>
              <a:rPr lang="en-US" sz="2000" dirty="0" smtClean="0"/>
              <a:t>          }</a:t>
            </a:r>
          </a:p>
          <a:p>
            <a:pPr marL="1371600" lvl="2" indent="-457200">
              <a:buAutoNum type="arabicPlain"/>
            </a:pPr>
            <a:r>
              <a:rPr lang="en-US" sz="2000" dirty="0" smtClean="0"/>
              <a:t>          count:=count+1; //for last time of for j</a:t>
            </a:r>
          </a:p>
          <a:p>
            <a:pPr marL="1371600" lvl="2" indent="-457200">
              <a:buAutoNum type="arabicPlain"/>
            </a:pPr>
            <a:r>
              <a:rPr lang="en-US" sz="2000" dirty="0" smtClean="0"/>
              <a:t>       }</a:t>
            </a:r>
          </a:p>
          <a:p>
            <a:pPr marL="1371600" lvl="2" indent="-457200">
              <a:buAutoNum type="arabicPlain"/>
            </a:pPr>
            <a:r>
              <a:rPr lang="en-US" sz="2000" dirty="0" smtClean="0"/>
              <a:t>       count:=count+1; //For last time of for </a:t>
            </a:r>
            <a:r>
              <a:rPr lang="en-US" sz="2000" dirty="0" err="1" smtClean="0"/>
              <a:t>i</a:t>
            </a:r>
            <a:endParaRPr lang="en-US" sz="2000" dirty="0" smtClean="0"/>
          </a:p>
          <a:p>
            <a:pPr marL="1371600" lvl="2" indent="-457200">
              <a:buAutoNum type="arabicPlain"/>
            </a:pPr>
            <a:r>
              <a:rPr lang="en-US" sz="20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354763"/>
          </a:xfrm>
        </p:spPr>
        <p:txBody>
          <a:bodyPr>
            <a:normAutofit/>
          </a:bodyPr>
          <a:lstStyle/>
          <a:p>
            <a:pPr marL="971550" lvl="1" indent="-457200"/>
            <a:r>
              <a:rPr lang="en-US" sz="2400" dirty="0" smtClean="0"/>
              <a:t>Simplified Algorithm</a:t>
            </a:r>
          </a:p>
          <a:p>
            <a:pPr marL="1371600" lvl="2" indent="-457200">
              <a:buAutoNum type="arabicPlain"/>
            </a:pPr>
            <a:r>
              <a:rPr lang="en-US" sz="2000" dirty="0" smtClean="0"/>
              <a:t>Algorithm Add(</a:t>
            </a:r>
            <a:r>
              <a:rPr lang="en-US" sz="2000" dirty="0" err="1" smtClean="0"/>
              <a:t>a,b,c,m,n</a:t>
            </a:r>
            <a:r>
              <a:rPr lang="en-US" sz="2000" dirty="0" smtClean="0"/>
              <a:t>)</a:t>
            </a:r>
          </a:p>
          <a:p>
            <a:pPr marL="1371600" lvl="2" indent="-457200">
              <a:buAutoNum type="arabicPlain"/>
            </a:pPr>
            <a:r>
              <a:rPr lang="en-US" sz="2000" dirty="0" smtClean="0"/>
              <a:t>{</a:t>
            </a:r>
          </a:p>
          <a:p>
            <a:pPr marL="1371600" lvl="2" indent="-457200">
              <a:buAutoNum type="arabicPlain"/>
            </a:pPr>
            <a:r>
              <a:rPr lang="en-US" sz="2000" dirty="0" smtClean="0"/>
              <a:t>   for </a:t>
            </a:r>
            <a:r>
              <a:rPr lang="en-US" sz="2000" dirty="0" err="1" smtClean="0"/>
              <a:t>i</a:t>
            </a:r>
            <a:r>
              <a:rPr lang="en-US" sz="2000" dirty="0" smtClean="0"/>
              <a:t>:=1 to m do</a:t>
            </a:r>
          </a:p>
          <a:p>
            <a:pPr marL="1371600" lvl="2" indent="-457200">
              <a:buAutoNum type="arabicPlain"/>
            </a:pPr>
            <a:r>
              <a:rPr lang="en-US" sz="2000" dirty="0" smtClean="0"/>
              <a:t>   {</a:t>
            </a:r>
          </a:p>
          <a:p>
            <a:pPr marL="1371600" lvl="2" indent="-457200">
              <a:buAutoNum type="arabicPlain"/>
            </a:pPr>
            <a:r>
              <a:rPr lang="en-US" sz="2000" dirty="0" smtClean="0"/>
              <a:t>        count:=count+2;</a:t>
            </a:r>
          </a:p>
          <a:p>
            <a:pPr marL="1371600" lvl="2" indent="-457200">
              <a:buAutoNum type="arabicPlain"/>
            </a:pPr>
            <a:r>
              <a:rPr lang="en-US" sz="2000" dirty="0" smtClean="0"/>
              <a:t>        for j:=1 to n do</a:t>
            </a:r>
          </a:p>
          <a:p>
            <a:pPr marL="1371600" lvl="2" indent="-457200">
              <a:buAutoNum type="arabicPlain"/>
            </a:pPr>
            <a:r>
              <a:rPr lang="en-US" sz="2000" dirty="0" smtClean="0"/>
              <a:t>            count:=count+2;</a:t>
            </a:r>
          </a:p>
          <a:p>
            <a:pPr marL="1371600" lvl="2" indent="-457200">
              <a:buAutoNum type="arabicPlain"/>
            </a:pPr>
            <a:r>
              <a:rPr lang="en-US" sz="2000" dirty="0" smtClean="0"/>
              <a:t>    }</a:t>
            </a:r>
          </a:p>
          <a:p>
            <a:pPr marL="1371600" lvl="2" indent="-457200">
              <a:buAutoNum type="arabicPlain"/>
            </a:pPr>
            <a:r>
              <a:rPr lang="en-US" sz="2000" dirty="0" smtClean="0"/>
              <a:t>    count:=count+1;</a:t>
            </a:r>
          </a:p>
          <a:p>
            <a:pPr marL="1371600" lvl="2" indent="-457200">
              <a:buAutoNum type="arabicPlain"/>
            </a:pPr>
            <a:r>
              <a:rPr lang="en-US" sz="2000" dirty="0" smtClean="0"/>
              <a:t>}</a:t>
            </a:r>
          </a:p>
          <a:p>
            <a:pPr marL="457200" lvl="1" indent="0" algn="just">
              <a:buNone/>
            </a:pPr>
            <a:r>
              <a:rPr lang="en-US" sz="2000" dirty="0" smtClean="0"/>
              <a:t>Line 7 is executed </a:t>
            </a:r>
            <a:r>
              <a:rPr lang="en-US" sz="2000" dirty="0" err="1" smtClean="0"/>
              <a:t>mn</a:t>
            </a:r>
            <a:r>
              <a:rPr lang="en-US" sz="2000" dirty="0" smtClean="0"/>
              <a:t> times. Line 5 is executed m times and line 9 is executed 1 time. When algorithm terminates value of count will </a:t>
            </a:r>
            <a:r>
              <a:rPr lang="en-US" sz="2000" smtClean="0"/>
              <a:t>be 2mn+2m+1.</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an Algorithm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Input: Zero or more quantities are supplied externally.</a:t>
            </a:r>
          </a:p>
          <a:p>
            <a:pPr algn="just"/>
            <a:r>
              <a:rPr lang="en-US" dirty="0" smtClean="0"/>
              <a:t>Output: </a:t>
            </a:r>
            <a:r>
              <a:rPr lang="en-US" dirty="0" err="1" smtClean="0"/>
              <a:t>Atleast</a:t>
            </a:r>
            <a:r>
              <a:rPr lang="en-US" dirty="0" smtClean="0"/>
              <a:t> one quantity is produced.</a:t>
            </a:r>
          </a:p>
          <a:p>
            <a:pPr algn="just"/>
            <a:r>
              <a:rPr lang="en-US" dirty="0" smtClean="0"/>
              <a:t>Definiteness: Each instruction is clear and unambiguous</a:t>
            </a:r>
          </a:p>
          <a:p>
            <a:pPr algn="just"/>
            <a:r>
              <a:rPr lang="en-US" dirty="0" smtClean="0"/>
              <a:t>Finiteness: For all cases, algorithm terminates after a finite number of steps</a:t>
            </a:r>
          </a:p>
          <a:p>
            <a:pPr algn="just"/>
            <a:r>
              <a:rPr lang="en-US" dirty="0" smtClean="0"/>
              <a:t>Effectiveness: Each instruction must be very basic.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430963"/>
          </a:xfrm>
        </p:spPr>
        <p:txBody>
          <a:bodyPr/>
          <a:lstStyle/>
          <a:p>
            <a:r>
              <a:rPr lang="en-US" dirty="0" smtClean="0"/>
              <a:t>Second method to determine step count is to build a table.</a:t>
            </a:r>
          </a:p>
          <a:p>
            <a:r>
              <a:rPr lang="en-US" dirty="0" smtClean="0"/>
              <a:t>Example:</a:t>
            </a:r>
          </a:p>
          <a:p>
            <a:pPr lvl="1"/>
            <a:endParaRPr lang="en-US" dirty="0"/>
          </a:p>
        </p:txBody>
      </p:sp>
      <p:graphicFrame>
        <p:nvGraphicFramePr>
          <p:cNvPr id="4" name="Table 3"/>
          <p:cNvGraphicFramePr>
            <a:graphicFrameLocks noGrp="1"/>
          </p:cNvGraphicFramePr>
          <p:nvPr/>
        </p:nvGraphicFramePr>
        <p:xfrm>
          <a:off x="838199" y="1905000"/>
          <a:ext cx="7620001" cy="3322320"/>
        </p:xfrm>
        <a:graphic>
          <a:graphicData uri="http://schemas.openxmlformats.org/drawingml/2006/table">
            <a:tbl>
              <a:tblPr firstRow="1" bandRow="1">
                <a:tableStyleId>{5C22544A-7EE6-4342-B048-85BDC9FD1C3A}</a:tableStyleId>
              </a:tblPr>
              <a:tblGrid>
                <a:gridCol w="3657601"/>
                <a:gridCol w="838200"/>
                <a:gridCol w="1524000"/>
                <a:gridCol w="1600200"/>
              </a:tblGrid>
              <a:tr h="370840">
                <a:tc>
                  <a:txBody>
                    <a:bodyPr/>
                    <a:lstStyle/>
                    <a:p>
                      <a:r>
                        <a:rPr lang="en-US" sz="2000" b="0" dirty="0" smtClean="0">
                          <a:solidFill>
                            <a:schemeClr val="tx1"/>
                          </a:solidFill>
                          <a:latin typeface="Times New Roman" pitchFamily="18" charset="0"/>
                          <a:cs typeface="Times New Roman" pitchFamily="18" charset="0"/>
                        </a:rPr>
                        <a:t>Statement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s/e</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Frequency</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Total steps</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236538" lvl="3" indent="-236538">
                        <a:buAutoNum type="arabicPeriod"/>
                      </a:pPr>
                      <a:r>
                        <a:rPr lang="en-US" sz="2000" dirty="0" smtClean="0">
                          <a:latin typeface="Times New Roman" pitchFamily="18" charset="0"/>
                          <a:cs typeface="Times New Roman" pitchFamily="18" charset="0"/>
                        </a:rPr>
                        <a:t>Algorithm Sum(</a:t>
                      </a:r>
                      <a:r>
                        <a:rPr lang="en-US" sz="2000" dirty="0" err="1" smtClean="0">
                          <a:latin typeface="Times New Roman" pitchFamily="18" charset="0"/>
                          <a:cs typeface="Times New Roman" pitchFamily="18" charset="0"/>
                        </a:rPr>
                        <a:t>a,n</a:t>
                      </a:r>
                      <a:r>
                        <a:rPr lang="en-US" sz="2000" dirty="0" smtClean="0">
                          <a:latin typeface="Times New Roman" pitchFamily="18" charset="0"/>
                          <a:cs typeface="Times New Roman" pitchFamily="18" charset="0"/>
                        </a:rPr>
                        <a:t>)</a:t>
                      </a:r>
                    </a:p>
                    <a:p>
                      <a:pPr marL="236538" lvl="3" indent="-236538">
                        <a:buAutoNum type="arabicPeriod"/>
                      </a:pPr>
                      <a:r>
                        <a:rPr lang="en-US" sz="2000" dirty="0" smtClean="0">
                          <a:latin typeface="Times New Roman" pitchFamily="18" charset="0"/>
                          <a:cs typeface="Times New Roman" pitchFamily="18" charset="0"/>
                        </a:rPr>
                        <a:t>{</a:t>
                      </a:r>
                    </a:p>
                    <a:p>
                      <a:pPr marL="236538" lvl="3" indent="-236538">
                        <a:buAutoNum type="arabicPeriod"/>
                      </a:pPr>
                      <a:r>
                        <a:rPr lang="en-US" sz="2000" dirty="0" smtClean="0">
                          <a:latin typeface="Times New Roman" pitchFamily="18" charset="0"/>
                          <a:cs typeface="Times New Roman" pitchFamily="18" charset="0"/>
                        </a:rPr>
                        <a:t>   s:=0.0;</a:t>
                      </a:r>
                    </a:p>
                    <a:p>
                      <a:pPr marL="236538" lvl="3" indent="-236538">
                        <a:buAutoNum type="arabicPeriod"/>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n do</a:t>
                      </a:r>
                    </a:p>
                    <a:p>
                      <a:pPr marL="236538" lvl="3" indent="-236538">
                        <a:buAutoNum type="arabicPeriod"/>
                      </a:pPr>
                      <a:r>
                        <a:rPr lang="en-US" sz="2000" dirty="0" smtClean="0">
                          <a:latin typeface="Times New Roman" pitchFamily="18" charset="0"/>
                          <a:cs typeface="Times New Roman" pitchFamily="18" charset="0"/>
                        </a:rPr>
                        <a:t>       s:=</a:t>
                      </a:r>
                      <a:r>
                        <a:rPr lang="en-US" sz="2000" dirty="0" err="1" smtClean="0">
                          <a:latin typeface="Times New Roman" pitchFamily="18" charset="0"/>
                          <a:cs typeface="Times New Roman" pitchFamily="18" charset="0"/>
                        </a:rPr>
                        <a:t>s+a</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marL="236538" lvl="3" indent="-236538">
                        <a:buAutoNum type="arabicPeriod"/>
                      </a:pPr>
                      <a:r>
                        <a:rPr lang="en-US" sz="2000" dirty="0" smtClean="0">
                          <a:latin typeface="Times New Roman" pitchFamily="18" charset="0"/>
                          <a:cs typeface="Times New Roman" pitchFamily="18" charset="0"/>
                        </a:rPr>
                        <a:t>   return s;</a:t>
                      </a:r>
                    </a:p>
                    <a:p>
                      <a:pPr marL="236538" lvl="3" indent="-236538">
                        <a:buAutoNum type="arabicPeriod"/>
                      </a:pPr>
                      <a:r>
                        <a:rPr lang="en-US" sz="2000" dirty="0" smtClean="0">
                          <a:latin typeface="Times New Roman" pitchFamily="18" charset="0"/>
                          <a:cs typeface="Times New Roman" pitchFamily="18" charset="0"/>
                        </a:rPr>
                        <a:t>}</a:t>
                      </a:r>
                    </a:p>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a:t>
                      </a:r>
                    </a:p>
                    <a:p>
                      <a:r>
                        <a:rPr lang="en-US" sz="2000" b="0" dirty="0" smtClean="0">
                          <a:solidFill>
                            <a:schemeClr val="tx1"/>
                          </a:solidFill>
                          <a:latin typeface="Times New Roman" pitchFamily="18" charset="0"/>
                          <a:cs typeface="Times New Roman" pitchFamily="18" charset="0"/>
                        </a:rPr>
                        <a:t>-</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n+1</a:t>
                      </a:r>
                    </a:p>
                    <a:p>
                      <a:r>
                        <a:rPr lang="en-US" sz="2000" b="0" dirty="0" smtClean="0">
                          <a:solidFill>
                            <a:schemeClr val="tx1"/>
                          </a:solidFill>
                          <a:latin typeface="Times New Roman" pitchFamily="18" charset="0"/>
                          <a:cs typeface="Times New Roman" pitchFamily="18" charset="0"/>
                        </a:rPr>
                        <a:t>n</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n+1</a:t>
                      </a:r>
                    </a:p>
                    <a:p>
                      <a:r>
                        <a:rPr lang="en-US" sz="2000" b="0" dirty="0" smtClean="0">
                          <a:solidFill>
                            <a:schemeClr val="tx1"/>
                          </a:solidFill>
                          <a:latin typeface="Times New Roman" pitchFamily="18" charset="0"/>
                          <a:cs typeface="Times New Roman" pitchFamily="18" charset="0"/>
                        </a:rPr>
                        <a:t>n</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b="0" dirty="0" smtClean="0">
                          <a:solidFill>
                            <a:schemeClr val="tx1"/>
                          </a:solidFill>
                          <a:latin typeface="Times New Roman" pitchFamily="18" charset="0"/>
                          <a:cs typeface="Times New Roman" pitchFamily="18" charset="0"/>
                        </a:rPr>
                        <a:t>Total</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2n+3</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354763"/>
          </a:xfrm>
        </p:spPr>
        <p:txBody>
          <a:bodyPr/>
          <a:lstStyle/>
          <a:p>
            <a:r>
              <a:rPr lang="en-US" dirty="0" smtClean="0"/>
              <a:t>Example 2:</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sz="2400" dirty="0" smtClean="0">
                <a:latin typeface="Times New Roman" pitchFamily="18" charset="0"/>
                <a:cs typeface="Times New Roman" pitchFamily="18" charset="0"/>
              </a:rPr>
              <a:t>x=t</a:t>
            </a:r>
            <a:r>
              <a:rPr lang="en-US" sz="2400" baseline="-25000" dirty="0" smtClean="0">
                <a:latin typeface="Times New Roman" pitchFamily="18" charset="0"/>
                <a:cs typeface="Times New Roman" pitchFamily="18" charset="0"/>
              </a:rPr>
              <a:t>RSum</a:t>
            </a:r>
            <a:r>
              <a:rPr lang="en-US" sz="2400" dirty="0" smtClean="0">
                <a:latin typeface="Times New Roman" pitchFamily="18" charset="0"/>
                <a:cs typeface="Times New Roman" pitchFamily="18" charset="0"/>
              </a:rPr>
              <a:t>(n-1)</a:t>
            </a:r>
            <a:endParaRPr lang="en-US" dirty="0"/>
          </a:p>
        </p:txBody>
      </p:sp>
      <p:graphicFrame>
        <p:nvGraphicFramePr>
          <p:cNvPr id="4" name="Table 3"/>
          <p:cNvGraphicFramePr>
            <a:graphicFrameLocks noGrp="1"/>
          </p:cNvGraphicFramePr>
          <p:nvPr/>
        </p:nvGraphicFramePr>
        <p:xfrm>
          <a:off x="838200" y="838200"/>
          <a:ext cx="7924800" cy="3322320"/>
        </p:xfrm>
        <a:graphic>
          <a:graphicData uri="http://schemas.openxmlformats.org/drawingml/2006/table">
            <a:tbl>
              <a:tblPr firstRow="1" bandRow="1">
                <a:tableStyleId>{5C22544A-7EE6-4342-B048-85BDC9FD1C3A}</a:tableStyleId>
              </a:tblPr>
              <a:tblGrid>
                <a:gridCol w="4419600"/>
                <a:gridCol w="762000"/>
                <a:gridCol w="1371600"/>
                <a:gridCol w="1371600"/>
              </a:tblGrid>
              <a:tr h="370840">
                <a:tc>
                  <a:txBody>
                    <a:bodyPr/>
                    <a:lstStyle/>
                    <a:p>
                      <a:r>
                        <a:rPr lang="en-US" sz="2000" b="0" dirty="0" smtClean="0">
                          <a:solidFill>
                            <a:schemeClr val="tx1"/>
                          </a:solidFill>
                          <a:latin typeface="Times New Roman" pitchFamily="18" charset="0"/>
                          <a:cs typeface="Times New Roman" pitchFamily="18" charset="0"/>
                        </a:rPr>
                        <a:t>Statement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s/e</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Frequency</a:t>
                      </a:r>
                    </a:p>
                    <a:p>
                      <a:r>
                        <a:rPr lang="en-US" sz="2000" b="0" dirty="0" smtClean="0">
                          <a:solidFill>
                            <a:schemeClr val="tx1"/>
                          </a:solidFill>
                          <a:latin typeface="Times New Roman" pitchFamily="18" charset="0"/>
                          <a:cs typeface="Times New Roman" pitchFamily="18" charset="0"/>
                        </a:rPr>
                        <a:t>n=0</a:t>
                      </a:r>
                      <a:r>
                        <a:rPr lang="en-US" sz="2000" b="0" baseline="0" dirty="0" smtClean="0">
                          <a:solidFill>
                            <a:schemeClr val="tx1"/>
                          </a:solidFill>
                          <a:latin typeface="Times New Roman" pitchFamily="18" charset="0"/>
                          <a:cs typeface="Times New Roman" pitchFamily="18" charset="0"/>
                        </a:rPr>
                        <a:t>    n&gt;0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Total steps</a:t>
                      </a:r>
                    </a:p>
                    <a:p>
                      <a:r>
                        <a:rPr lang="en-US" sz="2000" b="0" dirty="0" smtClean="0">
                          <a:solidFill>
                            <a:schemeClr val="tx1"/>
                          </a:solidFill>
                          <a:latin typeface="Times New Roman" pitchFamily="18" charset="0"/>
                          <a:cs typeface="Times New Roman" pitchFamily="18" charset="0"/>
                        </a:rPr>
                        <a:t>n=0      n&gt;0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lvl="2" indent="-457200" algn="just">
                        <a:buAutoNum type="arabicPeriod"/>
                      </a:pPr>
                      <a:r>
                        <a:rPr lang="en-US" sz="2000" dirty="0" smtClean="0">
                          <a:latin typeface="Times New Roman" pitchFamily="18" charset="0"/>
                          <a:cs typeface="Times New Roman" pitchFamily="18" charset="0"/>
                        </a:rPr>
                        <a:t>Algorithm </a:t>
                      </a:r>
                      <a:r>
                        <a:rPr lang="en-US" sz="2000" dirty="0" err="1" smtClean="0">
                          <a:latin typeface="Times New Roman" pitchFamily="18" charset="0"/>
                          <a:cs typeface="Times New Roman" pitchFamily="18" charset="0"/>
                        </a:rPr>
                        <a:t>Rsum</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a,n</a:t>
                      </a:r>
                      <a:r>
                        <a:rPr lang="en-US" sz="2000" dirty="0" smtClean="0">
                          <a:latin typeface="Times New Roman" pitchFamily="18" charset="0"/>
                          <a:cs typeface="Times New Roman" pitchFamily="18" charset="0"/>
                        </a:rPr>
                        <a:t>)</a:t>
                      </a:r>
                    </a:p>
                    <a:p>
                      <a:pPr marL="457200" lvl="2" indent="-457200" algn="just">
                        <a:buAutoNum type="arabicPeriod"/>
                      </a:pPr>
                      <a:r>
                        <a:rPr lang="en-US" sz="2000" dirty="0" smtClean="0">
                          <a:latin typeface="Times New Roman" pitchFamily="18" charset="0"/>
                          <a:cs typeface="Times New Roman" pitchFamily="18" charset="0"/>
                        </a:rPr>
                        <a:t>{</a:t>
                      </a:r>
                    </a:p>
                    <a:p>
                      <a:pPr marL="457200" lvl="2" indent="-457200" algn="just">
                        <a:buAutoNum type="arabicPeriod" startAt="3"/>
                      </a:pPr>
                      <a:r>
                        <a:rPr lang="en-US" sz="2000" dirty="0" smtClean="0">
                          <a:latin typeface="Times New Roman" pitchFamily="18" charset="0"/>
                          <a:cs typeface="Times New Roman" pitchFamily="18" charset="0"/>
                        </a:rPr>
                        <a:t>if (n&lt;=0) then </a:t>
                      </a:r>
                    </a:p>
                    <a:p>
                      <a:pPr marL="457200" lvl="2" indent="-457200" algn="just">
                        <a:buAutoNum type="arabicPeriod" startAt="3"/>
                      </a:pPr>
                      <a:r>
                        <a:rPr lang="en-US" sz="2000" dirty="0" smtClean="0">
                          <a:latin typeface="Times New Roman" pitchFamily="18" charset="0"/>
                          <a:cs typeface="Times New Roman" pitchFamily="18" charset="0"/>
                        </a:rPr>
                        <a:t>      return 0.0;</a:t>
                      </a:r>
                    </a:p>
                    <a:p>
                      <a:pPr marL="339725" lvl="2" indent="-339725" algn="just">
                        <a:buNone/>
                      </a:pPr>
                      <a:r>
                        <a:rPr lang="en-US" sz="2000" dirty="0" smtClean="0">
                          <a:latin typeface="Times New Roman" pitchFamily="18" charset="0"/>
                          <a:cs typeface="Times New Roman" pitchFamily="18" charset="0"/>
                        </a:rPr>
                        <a:t>4.     else return </a:t>
                      </a:r>
                      <a:r>
                        <a:rPr lang="en-US" sz="2000" dirty="0" err="1" smtClean="0">
                          <a:latin typeface="Times New Roman" pitchFamily="18" charset="0"/>
                          <a:cs typeface="Times New Roman" pitchFamily="18" charset="0"/>
                        </a:rPr>
                        <a:t>Rsum</a:t>
                      </a:r>
                      <a:r>
                        <a:rPr lang="en-US" sz="2000" dirty="0" smtClean="0">
                          <a:latin typeface="Times New Roman" pitchFamily="18" charset="0"/>
                          <a:cs typeface="Times New Roman" pitchFamily="18" charset="0"/>
                        </a:rPr>
                        <a:t>(a,n-1+a[n];</a:t>
                      </a:r>
                    </a:p>
                    <a:p>
                      <a:pPr marL="339725" lvl="2" indent="-339725" algn="just">
                        <a:buNone/>
                      </a:pPr>
                      <a:r>
                        <a:rPr lang="en-US" sz="2000" dirty="0" smtClean="0">
                          <a:latin typeface="Times New Roman" pitchFamily="18" charset="0"/>
                          <a:cs typeface="Times New Roman" pitchFamily="18" charset="0"/>
                        </a:rPr>
                        <a:t>5.	}</a:t>
                      </a:r>
                    </a:p>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b="0" dirty="0" smtClean="0">
                          <a:solidFill>
                            <a:schemeClr val="tx1"/>
                          </a:solidFill>
                          <a:latin typeface="Times New Roman" pitchFamily="18" charset="0"/>
                          <a:cs typeface="Times New Roman" pitchFamily="18" charset="0"/>
                        </a:rPr>
                        <a:t>Total</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2         2+x</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838200"/>
          <a:ext cx="7924800" cy="3322320"/>
        </p:xfrm>
        <a:graphic>
          <a:graphicData uri="http://schemas.openxmlformats.org/drawingml/2006/table">
            <a:tbl>
              <a:tblPr firstRow="1" bandRow="1">
                <a:tableStyleId>{5C22544A-7EE6-4342-B048-85BDC9FD1C3A}</a:tableStyleId>
              </a:tblPr>
              <a:tblGrid>
                <a:gridCol w="4419600"/>
                <a:gridCol w="762000"/>
                <a:gridCol w="1371600"/>
                <a:gridCol w="1371600"/>
              </a:tblGrid>
              <a:tr h="370840">
                <a:tc>
                  <a:txBody>
                    <a:bodyPr/>
                    <a:lstStyle/>
                    <a:p>
                      <a:r>
                        <a:rPr lang="en-US" sz="2000" b="0" dirty="0" smtClean="0">
                          <a:solidFill>
                            <a:schemeClr val="tx1"/>
                          </a:solidFill>
                          <a:latin typeface="Times New Roman" pitchFamily="18" charset="0"/>
                          <a:cs typeface="Times New Roman" pitchFamily="18" charset="0"/>
                        </a:rPr>
                        <a:t>Statement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s/e</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Frequency</a:t>
                      </a:r>
                    </a:p>
                    <a:p>
                      <a:r>
                        <a:rPr lang="en-US" sz="2000" b="0" dirty="0" smtClean="0">
                          <a:solidFill>
                            <a:schemeClr val="tx1"/>
                          </a:solidFill>
                          <a:latin typeface="Times New Roman" pitchFamily="18" charset="0"/>
                          <a:cs typeface="Times New Roman" pitchFamily="18" charset="0"/>
                        </a:rPr>
                        <a:t>n=0</a:t>
                      </a:r>
                      <a:r>
                        <a:rPr lang="en-US" sz="2000" b="0" baseline="0" dirty="0" smtClean="0">
                          <a:solidFill>
                            <a:schemeClr val="tx1"/>
                          </a:solidFill>
                          <a:latin typeface="Times New Roman" pitchFamily="18" charset="0"/>
                          <a:cs typeface="Times New Roman" pitchFamily="18" charset="0"/>
                        </a:rPr>
                        <a:t>    n&gt;0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Total steps</a:t>
                      </a:r>
                    </a:p>
                    <a:p>
                      <a:r>
                        <a:rPr lang="en-US" sz="2000" b="0" dirty="0" smtClean="0">
                          <a:solidFill>
                            <a:schemeClr val="tx1"/>
                          </a:solidFill>
                          <a:latin typeface="Times New Roman" pitchFamily="18" charset="0"/>
                          <a:cs typeface="Times New Roman" pitchFamily="18" charset="0"/>
                        </a:rPr>
                        <a:t>n=0      n&gt;0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457200" lvl="2" indent="-457200" algn="just">
                        <a:buAutoNum type="arabicPeriod"/>
                      </a:pPr>
                      <a:r>
                        <a:rPr lang="en-US" sz="2000" dirty="0" smtClean="0">
                          <a:latin typeface="Times New Roman" pitchFamily="18" charset="0"/>
                          <a:cs typeface="Times New Roman" pitchFamily="18" charset="0"/>
                        </a:rPr>
                        <a:t>Algorithm </a:t>
                      </a:r>
                      <a:r>
                        <a:rPr lang="en-US" sz="2000" dirty="0" err="1" smtClean="0">
                          <a:latin typeface="Times New Roman" pitchFamily="18" charset="0"/>
                          <a:cs typeface="Times New Roman" pitchFamily="18" charset="0"/>
                        </a:rPr>
                        <a:t>Rsum</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a,n</a:t>
                      </a:r>
                      <a:r>
                        <a:rPr lang="en-US" sz="2000" dirty="0" smtClean="0">
                          <a:latin typeface="Times New Roman" pitchFamily="18" charset="0"/>
                          <a:cs typeface="Times New Roman" pitchFamily="18" charset="0"/>
                        </a:rPr>
                        <a:t>)</a:t>
                      </a:r>
                    </a:p>
                    <a:p>
                      <a:pPr marL="457200" lvl="2" indent="-457200" algn="just">
                        <a:buAutoNum type="arabicPeriod"/>
                      </a:pPr>
                      <a:r>
                        <a:rPr lang="en-US" sz="2000" dirty="0" smtClean="0">
                          <a:latin typeface="Times New Roman" pitchFamily="18" charset="0"/>
                          <a:cs typeface="Times New Roman" pitchFamily="18" charset="0"/>
                        </a:rPr>
                        <a:t>{</a:t>
                      </a:r>
                    </a:p>
                    <a:p>
                      <a:pPr marL="457200" lvl="2" indent="-457200" algn="just">
                        <a:buAutoNum type="arabicPeriod" startAt="3"/>
                      </a:pPr>
                      <a:r>
                        <a:rPr lang="en-US" sz="2000" dirty="0" smtClean="0">
                          <a:latin typeface="Times New Roman" pitchFamily="18" charset="0"/>
                          <a:cs typeface="Times New Roman" pitchFamily="18" charset="0"/>
                        </a:rPr>
                        <a:t>if (n&lt;=0) then </a:t>
                      </a:r>
                    </a:p>
                    <a:p>
                      <a:pPr marL="457200" lvl="2" indent="-457200" algn="just">
                        <a:buAutoNum type="arabicPeriod" startAt="3"/>
                      </a:pPr>
                      <a:r>
                        <a:rPr lang="en-US" sz="2000" dirty="0" smtClean="0">
                          <a:latin typeface="Times New Roman" pitchFamily="18" charset="0"/>
                          <a:cs typeface="Times New Roman" pitchFamily="18" charset="0"/>
                        </a:rPr>
                        <a:t>      return 0.0;</a:t>
                      </a:r>
                    </a:p>
                    <a:p>
                      <a:pPr marL="339725" lvl="2" indent="-339725" algn="just">
                        <a:buNone/>
                      </a:pPr>
                      <a:r>
                        <a:rPr lang="en-US" sz="2000" dirty="0" smtClean="0">
                          <a:latin typeface="Times New Roman" pitchFamily="18" charset="0"/>
                          <a:cs typeface="Times New Roman" pitchFamily="18" charset="0"/>
                        </a:rPr>
                        <a:t>4.     else return </a:t>
                      </a:r>
                      <a:r>
                        <a:rPr lang="en-US" sz="2000" dirty="0" err="1" smtClean="0">
                          <a:latin typeface="Times New Roman" pitchFamily="18" charset="0"/>
                          <a:cs typeface="Times New Roman" pitchFamily="18" charset="0"/>
                        </a:rPr>
                        <a:t>Rsum</a:t>
                      </a:r>
                      <a:r>
                        <a:rPr lang="en-US" sz="2000" dirty="0" smtClean="0">
                          <a:latin typeface="Times New Roman" pitchFamily="18" charset="0"/>
                          <a:cs typeface="Times New Roman" pitchFamily="18" charset="0"/>
                        </a:rPr>
                        <a:t>(a,n-1+a[n];</a:t>
                      </a:r>
                    </a:p>
                    <a:p>
                      <a:pPr marL="339725" lvl="2" indent="-339725" algn="just">
                        <a:buNone/>
                      </a:pPr>
                      <a:r>
                        <a:rPr lang="en-US" sz="2000" dirty="0" smtClean="0">
                          <a:latin typeface="Times New Roman" pitchFamily="18" charset="0"/>
                          <a:cs typeface="Times New Roman" pitchFamily="18" charset="0"/>
                        </a:rPr>
                        <a:t>5.	}</a:t>
                      </a:r>
                    </a:p>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1+x</a:t>
                      </a: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            -</a:t>
                      </a:r>
                    </a:p>
                    <a:p>
                      <a:r>
                        <a:rPr lang="en-US" sz="2000" b="0" dirty="0" smtClean="0">
                          <a:solidFill>
                            <a:schemeClr val="tx1"/>
                          </a:solidFill>
                          <a:latin typeface="Times New Roman" pitchFamily="18" charset="0"/>
                          <a:cs typeface="Times New Roman" pitchFamily="18" charset="0"/>
                        </a:rPr>
                        <a:t>-            -</a:t>
                      </a:r>
                    </a:p>
                    <a:p>
                      <a:r>
                        <a:rPr lang="en-US" sz="2000" b="0" dirty="0" smtClean="0">
                          <a:solidFill>
                            <a:schemeClr val="tx1"/>
                          </a:solidFill>
                          <a:latin typeface="Times New Roman" pitchFamily="18" charset="0"/>
                          <a:cs typeface="Times New Roman" pitchFamily="18" charset="0"/>
                        </a:rPr>
                        <a:t>1            1</a:t>
                      </a:r>
                    </a:p>
                    <a:p>
                      <a:r>
                        <a:rPr lang="en-US" sz="2000" b="0" dirty="0" smtClean="0">
                          <a:solidFill>
                            <a:schemeClr val="tx1"/>
                          </a:solidFill>
                          <a:latin typeface="Times New Roman" pitchFamily="18" charset="0"/>
                          <a:cs typeface="Times New Roman" pitchFamily="18" charset="0"/>
                        </a:rPr>
                        <a:t>1            0</a:t>
                      </a:r>
                    </a:p>
                    <a:p>
                      <a:r>
                        <a:rPr lang="en-US" sz="2000" b="0" dirty="0" smtClean="0">
                          <a:solidFill>
                            <a:schemeClr val="tx1"/>
                          </a:solidFill>
                          <a:latin typeface="Times New Roman" pitchFamily="18" charset="0"/>
                          <a:cs typeface="Times New Roman" pitchFamily="18" charset="0"/>
                        </a:rPr>
                        <a:t>0            1</a:t>
                      </a:r>
                    </a:p>
                    <a:p>
                      <a:r>
                        <a:rPr lang="en-US" sz="2000" b="0" dirty="0" smtClean="0">
                          <a:solidFill>
                            <a:schemeClr val="tx1"/>
                          </a:solidFill>
                          <a:latin typeface="Times New Roman" pitchFamily="18" charset="0"/>
                          <a:cs typeface="Times New Roman" pitchFamily="18" charset="0"/>
                        </a:rPr>
                        <a:t>-             -</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0           0</a:t>
                      </a:r>
                    </a:p>
                    <a:p>
                      <a:r>
                        <a:rPr lang="en-US" sz="2000" b="0" dirty="0" smtClean="0">
                          <a:solidFill>
                            <a:schemeClr val="tx1"/>
                          </a:solidFill>
                          <a:latin typeface="Times New Roman" pitchFamily="18" charset="0"/>
                          <a:cs typeface="Times New Roman" pitchFamily="18" charset="0"/>
                        </a:rPr>
                        <a:t>0           0</a:t>
                      </a:r>
                    </a:p>
                    <a:p>
                      <a:r>
                        <a:rPr lang="en-US" sz="2000" b="0" dirty="0" smtClean="0">
                          <a:solidFill>
                            <a:schemeClr val="tx1"/>
                          </a:solidFill>
                          <a:latin typeface="Times New Roman" pitchFamily="18" charset="0"/>
                          <a:cs typeface="Times New Roman" pitchFamily="18" charset="0"/>
                        </a:rPr>
                        <a:t>1           1</a:t>
                      </a:r>
                    </a:p>
                    <a:p>
                      <a:r>
                        <a:rPr lang="en-US" sz="2000" b="0" dirty="0" smtClean="0">
                          <a:solidFill>
                            <a:schemeClr val="tx1"/>
                          </a:solidFill>
                          <a:latin typeface="Times New Roman" pitchFamily="18" charset="0"/>
                          <a:cs typeface="Times New Roman" pitchFamily="18" charset="0"/>
                        </a:rPr>
                        <a:t>1           0</a:t>
                      </a:r>
                    </a:p>
                    <a:p>
                      <a:r>
                        <a:rPr lang="en-US" sz="2000" b="0" dirty="0" smtClean="0">
                          <a:solidFill>
                            <a:schemeClr val="tx1"/>
                          </a:solidFill>
                          <a:latin typeface="Times New Roman" pitchFamily="18" charset="0"/>
                          <a:cs typeface="Times New Roman" pitchFamily="18" charset="0"/>
                        </a:rPr>
                        <a:t>0         1+x</a:t>
                      </a:r>
                    </a:p>
                    <a:p>
                      <a:r>
                        <a:rPr lang="en-US" sz="2000" b="0" dirty="0" smtClean="0">
                          <a:solidFill>
                            <a:schemeClr val="tx1"/>
                          </a:solidFill>
                          <a:latin typeface="Times New Roman" pitchFamily="18" charset="0"/>
                          <a:cs typeface="Times New Roman" pitchFamily="18" charset="0"/>
                        </a:rPr>
                        <a:t>0           0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b="0" dirty="0" smtClean="0">
                          <a:solidFill>
                            <a:schemeClr val="tx1"/>
                          </a:solidFill>
                          <a:latin typeface="Times New Roman" pitchFamily="18" charset="0"/>
                          <a:cs typeface="Times New Roman" pitchFamily="18" charset="0"/>
                        </a:rPr>
                        <a:t>Total</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2         2+x</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838200" y="4495800"/>
            <a:ext cx="1676400" cy="369332"/>
          </a:xfrm>
          <a:prstGeom prst="rect">
            <a:avLst/>
          </a:prstGeom>
        </p:spPr>
        <p:txBody>
          <a:bodyPr wrap="square">
            <a:spAutoFit/>
          </a:bodyPr>
          <a:lstStyle/>
          <a:p>
            <a:r>
              <a:rPr lang="en-US" dirty="0" smtClean="0"/>
              <a:t> </a:t>
            </a:r>
            <a:r>
              <a:rPr lang="en-US" dirty="0" smtClean="0">
                <a:latin typeface="Times New Roman" pitchFamily="18" charset="0"/>
                <a:cs typeface="Times New Roman" pitchFamily="18" charset="0"/>
              </a:rPr>
              <a:t>x=</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RSum</a:t>
            </a:r>
            <a:r>
              <a:rPr lang="en-US" dirty="0" smtClean="0">
                <a:latin typeface="Times New Roman" pitchFamily="18" charset="0"/>
                <a:cs typeface="Times New Roman" pitchFamily="18" charset="0"/>
              </a:rPr>
              <a:t>(n-1)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430963"/>
          </a:xfrm>
        </p:spPr>
        <p:txBody>
          <a:bodyPr/>
          <a:lstStyle/>
          <a:p>
            <a:r>
              <a:rPr lang="en-US" dirty="0" smtClean="0"/>
              <a:t>Example 3:</a:t>
            </a:r>
          </a:p>
          <a:p>
            <a:endParaRPr lang="en-US" dirty="0"/>
          </a:p>
        </p:txBody>
      </p:sp>
      <p:graphicFrame>
        <p:nvGraphicFramePr>
          <p:cNvPr id="5" name="Table 4"/>
          <p:cNvGraphicFramePr>
            <a:graphicFrameLocks noGrp="1"/>
          </p:cNvGraphicFramePr>
          <p:nvPr/>
        </p:nvGraphicFramePr>
        <p:xfrm>
          <a:off x="838200" y="914400"/>
          <a:ext cx="7620001" cy="3017520"/>
        </p:xfrm>
        <a:graphic>
          <a:graphicData uri="http://schemas.openxmlformats.org/drawingml/2006/table">
            <a:tbl>
              <a:tblPr firstRow="1" bandRow="1">
                <a:tableStyleId>{5C22544A-7EE6-4342-B048-85BDC9FD1C3A}</a:tableStyleId>
              </a:tblPr>
              <a:tblGrid>
                <a:gridCol w="3657601"/>
                <a:gridCol w="838200"/>
                <a:gridCol w="1524000"/>
                <a:gridCol w="1600200"/>
              </a:tblGrid>
              <a:tr h="370840">
                <a:tc>
                  <a:txBody>
                    <a:bodyPr/>
                    <a:lstStyle/>
                    <a:p>
                      <a:r>
                        <a:rPr lang="en-US" sz="2000" b="0" dirty="0" smtClean="0">
                          <a:solidFill>
                            <a:schemeClr val="tx1"/>
                          </a:solidFill>
                          <a:latin typeface="Times New Roman" pitchFamily="18" charset="0"/>
                          <a:cs typeface="Times New Roman" pitchFamily="18" charset="0"/>
                        </a:rPr>
                        <a:t>Statement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s/e</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Frequency</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Total steps</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339725" lvl="2" indent="-339725" algn="just">
                        <a:buAutoNum type="arabicPlain"/>
                      </a:pPr>
                      <a:r>
                        <a:rPr lang="en-US" sz="2000" dirty="0" smtClean="0">
                          <a:latin typeface="Times New Roman" pitchFamily="18" charset="0"/>
                          <a:cs typeface="Times New Roman" pitchFamily="18" charset="0"/>
                        </a:rPr>
                        <a:t>Algorithm Add(</a:t>
                      </a:r>
                      <a:r>
                        <a:rPr lang="en-US" sz="2000" dirty="0" err="1" smtClean="0">
                          <a:latin typeface="Times New Roman" pitchFamily="18" charset="0"/>
                          <a:cs typeface="Times New Roman" pitchFamily="18" charset="0"/>
                        </a:rPr>
                        <a:t>a,b,c,m,n</a:t>
                      </a:r>
                      <a:r>
                        <a:rPr lang="en-US" sz="2000" dirty="0" smtClean="0">
                          <a:latin typeface="Times New Roman" pitchFamily="18" charset="0"/>
                          <a:cs typeface="Times New Roman" pitchFamily="18" charset="0"/>
                        </a:rPr>
                        <a:t>)</a:t>
                      </a:r>
                    </a:p>
                    <a:p>
                      <a:pPr marL="339725" lvl="2" indent="-339725" algn="just">
                        <a:buAutoNum type="arabicPlain"/>
                      </a:pPr>
                      <a:r>
                        <a:rPr lang="en-US" sz="2000" dirty="0" smtClean="0">
                          <a:latin typeface="Times New Roman" pitchFamily="18" charset="0"/>
                          <a:cs typeface="Times New Roman" pitchFamily="18" charset="0"/>
                        </a:rPr>
                        <a:t>{</a:t>
                      </a:r>
                    </a:p>
                    <a:p>
                      <a:pPr marL="339725" lvl="2" indent="-339725" algn="just">
                        <a:buAutoNum type="arabicPlain"/>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m do</a:t>
                      </a:r>
                    </a:p>
                    <a:p>
                      <a:pPr marL="339725" lvl="2" indent="-339725" algn="just">
                        <a:buAutoNum type="arabicPlain"/>
                      </a:pPr>
                      <a:r>
                        <a:rPr lang="en-US" sz="2000" dirty="0" smtClean="0">
                          <a:latin typeface="Times New Roman" pitchFamily="18" charset="0"/>
                          <a:cs typeface="Times New Roman" pitchFamily="18" charset="0"/>
                        </a:rPr>
                        <a:t>            for j:=1 to n do</a:t>
                      </a:r>
                    </a:p>
                    <a:p>
                      <a:pPr marL="339725" lvl="2" indent="-339725" algn="just">
                        <a:buAutoNum type="arabicPlain"/>
                      </a:pPr>
                      <a:r>
                        <a:rPr lang="en-US" sz="2000" dirty="0" smtClean="0">
                          <a:latin typeface="Times New Roman" pitchFamily="18" charset="0"/>
                          <a:cs typeface="Times New Roman" pitchFamily="18" charset="0"/>
                        </a:rPr>
                        <a:t>                 c[</a:t>
                      </a:r>
                      <a:r>
                        <a:rPr lang="en-US" sz="20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]:=a[</a:t>
                      </a:r>
                      <a:r>
                        <a:rPr lang="en-US" sz="20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]+b[</a:t>
                      </a:r>
                      <a:r>
                        <a:rPr lang="en-US" sz="20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a:t>
                      </a:r>
                    </a:p>
                    <a:p>
                      <a:pPr marL="339725" lvl="2" indent="-339725" algn="just">
                        <a:buAutoNum type="arabicPlain"/>
                      </a:pPr>
                      <a:r>
                        <a:rPr lang="en-US" sz="2000" dirty="0" smtClean="0">
                          <a:latin typeface="Times New Roman" pitchFamily="18" charset="0"/>
                          <a:cs typeface="Times New Roman" pitchFamily="18" charset="0"/>
                        </a:rPr>
                        <a:t> }</a:t>
                      </a:r>
                    </a:p>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b="0" dirty="0" smtClean="0">
                          <a:solidFill>
                            <a:schemeClr val="tx1"/>
                          </a:solidFill>
                          <a:latin typeface="Times New Roman" pitchFamily="18" charset="0"/>
                          <a:cs typeface="Times New Roman" pitchFamily="18" charset="0"/>
                        </a:rPr>
                        <a:t>Total</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2mn+2m+1</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1600200"/>
          <a:ext cx="7620001" cy="3017520"/>
        </p:xfrm>
        <a:graphic>
          <a:graphicData uri="http://schemas.openxmlformats.org/drawingml/2006/table">
            <a:tbl>
              <a:tblPr firstRow="1" bandRow="1">
                <a:tableStyleId>{5C22544A-7EE6-4342-B048-85BDC9FD1C3A}</a:tableStyleId>
              </a:tblPr>
              <a:tblGrid>
                <a:gridCol w="3657601"/>
                <a:gridCol w="838200"/>
                <a:gridCol w="1524000"/>
                <a:gridCol w="1600200"/>
              </a:tblGrid>
              <a:tr h="370840">
                <a:tc>
                  <a:txBody>
                    <a:bodyPr/>
                    <a:lstStyle/>
                    <a:p>
                      <a:r>
                        <a:rPr lang="en-US" sz="2000" b="0" dirty="0" smtClean="0">
                          <a:solidFill>
                            <a:schemeClr val="tx1"/>
                          </a:solidFill>
                          <a:latin typeface="Times New Roman" pitchFamily="18" charset="0"/>
                          <a:cs typeface="Times New Roman" pitchFamily="18" charset="0"/>
                        </a:rPr>
                        <a:t>Statement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s/e</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Frequency</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Total steps</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339725" lvl="2" indent="-339725" algn="just">
                        <a:buAutoNum type="arabicPlain"/>
                      </a:pPr>
                      <a:r>
                        <a:rPr lang="en-US" sz="2000" dirty="0" smtClean="0">
                          <a:latin typeface="Times New Roman" pitchFamily="18" charset="0"/>
                          <a:cs typeface="Times New Roman" pitchFamily="18" charset="0"/>
                        </a:rPr>
                        <a:t>Algorithm Add(</a:t>
                      </a:r>
                      <a:r>
                        <a:rPr lang="en-US" sz="2000" dirty="0" err="1" smtClean="0">
                          <a:latin typeface="Times New Roman" pitchFamily="18" charset="0"/>
                          <a:cs typeface="Times New Roman" pitchFamily="18" charset="0"/>
                        </a:rPr>
                        <a:t>a,b,c,m,n</a:t>
                      </a:r>
                      <a:r>
                        <a:rPr lang="en-US" sz="2000" dirty="0" smtClean="0">
                          <a:latin typeface="Times New Roman" pitchFamily="18" charset="0"/>
                          <a:cs typeface="Times New Roman" pitchFamily="18" charset="0"/>
                        </a:rPr>
                        <a:t>)</a:t>
                      </a:r>
                    </a:p>
                    <a:p>
                      <a:pPr marL="339725" lvl="2" indent="-339725" algn="just">
                        <a:buAutoNum type="arabicPlain"/>
                      </a:pPr>
                      <a:r>
                        <a:rPr lang="en-US" sz="2000" dirty="0" smtClean="0">
                          <a:latin typeface="Times New Roman" pitchFamily="18" charset="0"/>
                          <a:cs typeface="Times New Roman" pitchFamily="18" charset="0"/>
                        </a:rPr>
                        <a:t>{</a:t>
                      </a:r>
                    </a:p>
                    <a:p>
                      <a:pPr marL="339725" lvl="2" indent="-339725" algn="just">
                        <a:buAutoNum type="arabicPlain"/>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m do</a:t>
                      </a:r>
                    </a:p>
                    <a:p>
                      <a:pPr marL="339725" lvl="2" indent="-339725" algn="just">
                        <a:buAutoNum type="arabicPlain"/>
                      </a:pPr>
                      <a:r>
                        <a:rPr lang="en-US" sz="2000" dirty="0" smtClean="0">
                          <a:latin typeface="Times New Roman" pitchFamily="18" charset="0"/>
                          <a:cs typeface="Times New Roman" pitchFamily="18" charset="0"/>
                        </a:rPr>
                        <a:t>            for j:=1 to n do</a:t>
                      </a:r>
                    </a:p>
                    <a:p>
                      <a:pPr marL="339725" lvl="2" indent="-339725" algn="just">
                        <a:buAutoNum type="arabicPlain"/>
                      </a:pPr>
                      <a:r>
                        <a:rPr lang="en-US" sz="2000" dirty="0" smtClean="0">
                          <a:latin typeface="Times New Roman" pitchFamily="18" charset="0"/>
                          <a:cs typeface="Times New Roman" pitchFamily="18" charset="0"/>
                        </a:rPr>
                        <a:t>                 c[</a:t>
                      </a:r>
                      <a:r>
                        <a:rPr lang="en-US" sz="20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]:=a[</a:t>
                      </a:r>
                      <a:r>
                        <a:rPr lang="en-US" sz="20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]+b[</a:t>
                      </a:r>
                      <a:r>
                        <a:rPr lang="en-US" sz="2000" dirty="0" err="1" smtClean="0">
                          <a:latin typeface="Times New Roman" pitchFamily="18" charset="0"/>
                          <a:cs typeface="Times New Roman" pitchFamily="18" charset="0"/>
                        </a:rPr>
                        <a:t>i,j</a:t>
                      </a:r>
                      <a:r>
                        <a:rPr lang="en-US" sz="2000" dirty="0" smtClean="0">
                          <a:latin typeface="Times New Roman" pitchFamily="18" charset="0"/>
                          <a:cs typeface="Times New Roman" pitchFamily="18" charset="0"/>
                        </a:rPr>
                        <a:t>];</a:t>
                      </a:r>
                    </a:p>
                    <a:p>
                      <a:pPr marL="339725" lvl="2" indent="-339725" algn="just">
                        <a:buAutoNum type="arabicPlain"/>
                      </a:pPr>
                      <a:r>
                        <a:rPr lang="en-US" sz="2000" dirty="0" smtClean="0">
                          <a:latin typeface="Times New Roman" pitchFamily="18" charset="0"/>
                          <a:cs typeface="Times New Roman" pitchFamily="18" charset="0"/>
                        </a:rPr>
                        <a:t> }</a:t>
                      </a:r>
                    </a:p>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a:t>
                      </a:r>
                    </a:p>
                    <a:p>
                      <a:r>
                        <a:rPr lang="en-US" sz="2000" b="0" dirty="0" smtClean="0">
                          <a:solidFill>
                            <a:schemeClr val="tx1"/>
                          </a:solidFill>
                          <a:latin typeface="Times New Roman" pitchFamily="18" charset="0"/>
                          <a:cs typeface="Times New Roman" pitchFamily="18" charset="0"/>
                        </a:rPr>
                        <a:t>-</a:t>
                      </a:r>
                    </a:p>
                    <a:p>
                      <a:r>
                        <a:rPr lang="en-US" sz="2000" b="0" dirty="0" smtClean="0">
                          <a:solidFill>
                            <a:schemeClr val="tx1"/>
                          </a:solidFill>
                          <a:latin typeface="Times New Roman" pitchFamily="18" charset="0"/>
                          <a:cs typeface="Times New Roman" pitchFamily="18" charset="0"/>
                        </a:rPr>
                        <a:t>m+1</a:t>
                      </a:r>
                    </a:p>
                    <a:p>
                      <a:r>
                        <a:rPr lang="en-US" sz="2000" b="0" dirty="0" smtClean="0">
                          <a:solidFill>
                            <a:schemeClr val="tx1"/>
                          </a:solidFill>
                          <a:latin typeface="Times New Roman" pitchFamily="18" charset="0"/>
                          <a:cs typeface="Times New Roman" pitchFamily="18" charset="0"/>
                        </a:rPr>
                        <a:t>m(n+1)</a:t>
                      </a:r>
                    </a:p>
                    <a:p>
                      <a:r>
                        <a:rPr lang="en-US" sz="2000" b="0" dirty="0" err="1" smtClean="0">
                          <a:solidFill>
                            <a:schemeClr val="tx1"/>
                          </a:solidFill>
                          <a:latin typeface="Times New Roman" pitchFamily="18" charset="0"/>
                          <a:cs typeface="Times New Roman" pitchFamily="18" charset="0"/>
                        </a:rPr>
                        <a:t>mn</a:t>
                      </a:r>
                      <a:endParaRPr lang="en-US" sz="2000" b="0" dirty="0" smtClean="0">
                        <a:solidFill>
                          <a:schemeClr val="tx1"/>
                        </a:solidFill>
                        <a:latin typeface="Times New Roman" pitchFamily="18" charset="0"/>
                        <a:cs typeface="Times New Roman" pitchFamily="18" charset="0"/>
                      </a:endParaRPr>
                    </a:p>
                    <a:p>
                      <a:r>
                        <a:rPr lang="en-US" sz="2000" b="0" dirty="0" smtClean="0">
                          <a:solidFill>
                            <a:schemeClr val="tx1"/>
                          </a:solidFill>
                          <a:latin typeface="Times New Roman" pitchFamily="18" charset="0"/>
                          <a:cs typeface="Times New Roman" pitchFamily="18" charset="0"/>
                        </a:rPr>
                        <a: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m+1</a:t>
                      </a:r>
                    </a:p>
                    <a:p>
                      <a:r>
                        <a:rPr lang="en-US" sz="2000" b="0" dirty="0" err="1" smtClean="0">
                          <a:solidFill>
                            <a:schemeClr val="tx1"/>
                          </a:solidFill>
                          <a:latin typeface="Times New Roman" pitchFamily="18" charset="0"/>
                          <a:cs typeface="Times New Roman" pitchFamily="18" charset="0"/>
                        </a:rPr>
                        <a:t>mn+m</a:t>
                      </a:r>
                      <a:endParaRPr lang="en-US" sz="2000" b="0" dirty="0" smtClean="0">
                        <a:solidFill>
                          <a:schemeClr val="tx1"/>
                        </a:solidFill>
                        <a:latin typeface="Times New Roman" pitchFamily="18" charset="0"/>
                        <a:cs typeface="Times New Roman" pitchFamily="18" charset="0"/>
                      </a:endParaRPr>
                    </a:p>
                    <a:p>
                      <a:r>
                        <a:rPr lang="en-US" sz="2000" b="0" dirty="0" err="1" smtClean="0">
                          <a:solidFill>
                            <a:schemeClr val="tx1"/>
                          </a:solidFill>
                          <a:latin typeface="Times New Roman" pitchFamily="18" charset="0"/>
                          <a:cs typeface="Times New Roman" pitchFamily="18" charset="0"/>
                        </a:rPr>
                        <a:t>mn</a:t>
                      </a:r>
                      <a:endParaRPr lang="en-US" sz="2000" b="0" dirty="0" smtClean="0">
                        <a:solidFill>
                          <a:schemeClr val="tx1"/>
                        </a:solidFill>
                        <a:latin typeface="Times New Roman" pitchFamily="18" charset="0"/>
                        <a:cs typeface="Times New Roman" pitchFamily="18" charset="0"/>
                      </a:endParaRP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b="0" dirty="0" smtClean="0">
                          <a:solidFill>
                            <a:schemeClr val="tx1"/>
                          </a:solidFill>
                          <a:latin typeface="Times New Roman" pitchFamily="18" charset="0"/>
                          <a:cs typeface="Times New Roman" pitchFamily="18" charset="0"/>
                        </a:rPr>
                        <a:t>Total</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2mn+2m+1</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430963"/>
          </a:xfrm>
        </p:spPr>
        <p:txBody>
          <a:bodyPr>
            <a:normAutofit fontScale="85000" lnSpcReduction="20000"/>
          </a:bodyPr>
          <a:lstStyle/>
          <a:p>
            <a:pPr algn="just"/>
            <a:r>
              <a:rPr lang="en-US" dirty="0" smtClean="0"/>
              <a:t>After obtaining sufficient experience step count can be calculated without making any table</a:t>
            </a:r>
          </a:p>
          <a:p>
            <a:pPr algn="just"/>
            <a:r>
              <a:rPr lang="en-US" dirty="0" smtClean="0"/>
              <a:t>Example: To obtain nth </a:t>
            </a:r>
            <a:r>
              <a:rPr lang="en-US" dirty="0" err="1" smtClean="0"/>
              <a:t>fibonacci</a:t>
            </a:r>
            <a:r>
              <a:rPr lang="en-US" dirty="0" smtClean="0"/>
              <a:t> term (f</a:t>
            </a:r>
            <a:r>
              <a:rPr lang="en-US" baseline="-25000" dirty="0" smtClean="0"/>
              <a:t>n</a:t>
            </a:r>
            <a:r>
              <a:rPr lang="en-US" dirty="0" smtClean="0"/>
              <a:t>=f</a:t>
            </a:r>
            <a:r>
              <a:rPr lang="en-US" baseline="-25000" dirty="0" smtClean="0"/>
              <a:t>n-1</a:t>
            </a:r>
            <a:r>
              <a:rPr lang="en-US" dirty="0" smtClean="0"/>
              <a:t>+f</a:t>
            </a:r>
            <a:r>
              <a:rPr lang="en-US" baseline="-25000" dirty="0" smtClean="0"/>
              <a:t>n-2</a:t>
            </a:r>
            <a:r>
              <a:rPr lang="en-US" dirty="0" smtClean="0"/>
              <a:t>, n&gt;=2:</a:t>
            </a:r>
          </a:p>
          <a:p>
            <a:pPr marL="1371600" lvl="2" indent="-457200" algn="just">
              <a:buAutoNum type="arabicPeriod"/>
            </a:pPr>
            <a:r>
              <a:rPr lang="en-US" dirty="0" smtClean="0"/>
              <a:t>Algorithm Fibonacci(n)</a:t>
            </a:r>
          </a:p>
          <a:p>
            <a:pPr marL="1371600" lvl="2" indent="-457200" algn="just">
              <a:buAutoNum type="arabicPeriod"/>
            </a:pPr>
            <a:r>
              <a:rPr lang="en-US" dirty="0" smtClean="0"/>
              <a:t>//Compute nth </a:t>
            </a:r>
            <a:r>
              <a:rPr lang="en-US" dirty="0" err="1" smtClean="0"/>
              <a:t>fibonacci</a:t>
            </a:r>
            <a:r>
              <a:rPr lang="en-US" dirty="0" smtClean="0"/>
              <a:t> number.</a:t>
            </a:r>
          </a:p>
          <a:p>
            <a:pPr marL="1371600" lvl="2" indent="-457200" algn="just">
              <a:buAutoNum type="arabicPeriod"/>
            </a:pPr>
            <a:r>
              <a:rPr lang="en-US" dirty="0" smtClean="0"/>
              <a:t>{</a:t>
            </a:r>
          </a:p>
          <a:p>
            <a:pPr marL="1371600" lvl="2" indent="-457200" algn="just">
              <a:buAutoNum type="arabicPeriod"/>
            </a:pPr>
            <a:r>
              <a:rPr lang="en-US" dirty="0" smtClean="0"/>
              <a:t>   if (n&lt;=1) then</a:t>
            </a:r>
          </a:p>
          <a:p>
            <a:pPr marL="1371600" lvl="2" indent="-457200" algn="just">
              <a:buAutoNum type="arabicPeriod"/>
            </a:pPr>
            <a:r>
              <a:rPr lang="en-US" dirty="0" smtClean="0"/>
              <a:t>      write(n);</a:t>
            </a:r>
          </a:p>
          <a:p>
            <a:pPr marL="1371600" lvl="2" indent="-457200" algn="just">
              <a:buAutoNum type="arabicPeriod"/>
            </a:pPr>
            <a:r>
              <a:rPr lang="en-US" dirty="0" smtClean="0"/>
              <a:t>   else</a:t>
            </a:r>
          </a:p>
          <a:p>
            <a:pPr marL="1371600" lvl="2" indent="-457200" algn="just">
              <a:buAutoNum type="arabicPeriod"/>
            </a:pPr>
            <a:r>
              <a:rPr lang="en-US" dirty="0" smtClean="0"/>
              <a:t>   {</a:t>
            </a:r>
          </a:p>
          <a:p>
            <a:pPr marL="1371600" lvl="2" indent="-457200" algn="just">
              <a:buAutoNum type="arabicPeriod"/>
            </a:pPr>
            <a:r>
              <a:rPr lang="en-US" dirty="0" smtClean="0"/>
              <a:t>        fnm2:=0; fnm1:=1;</a:t>
            </a:r>
          </a:p>
          <a:p>
            <a:pPr marL="1371600" lvl="2" indent="-457200" algn="just">
              <a:buAutoNum type="arabicPeriod"/>
            </a:pPr>
            <a:r>
              <a:rPr lang="en-US" dirty="0" smtClean="0"/>
              <a:t>        for </a:t>
            </a:r>
            <a:r>
              <a:rPr lang="en-US" dirty="0" err="1" smtClean="0"/>
              <a:t>i</a:t>
            </a:r>
            <a:r>
              <a:rPr lang="en-US" dirty="0" smtClean="0"/>
              <a:t>:=2 to n do</a:t>
            </a:r>
          </a:p>
          <a:p>
            <a:pPr marL="1371600" lvl="2" indent="-457200" algn="just">
              <a:buAutoNum type="arabicPeriod"/>
            </a:pPr>
            <a:r>
              <a:rPr lang="en-US" dirty="0" smtClean="0"/>
              <a:t>        {</a:t>
            </a:r>
          </a:p>
          <a:p>
            <a:pPr marL="1371600" lvl="2" indent="-457200" algn="just">
              <a:buAutoNum type="arabicPeriod"/>
            </a:pPr>
            <a:r>
              <a:rPr lang="en-US" dirty="0" smtClean="0"/>
              <a:t>           fn:=fnm1+fnm2;</a:t>
            </a:r>
          </a:p>
          <a:p>
            <a:pPr marL="1371600" lvl="2" indent="-457200" algn="just">
              <a:buAutoNum type="arabicPeriod"/>
            </a:pPr>
            <a:r>
              <a:rPr lang="en-US" dirty="0" smtClean="0"/>
              <a:t>           fnm2:=fnm1; fnm1:=fn;</a:t>
            </a:r>
          </a:p>
          <a:p>
            <a:pPr marL="1371600" lvl="2" indent="-457200" algn="just">
              <a:buAutoNum type="arabicPeriod"/>
            </a:pPr>
            <a:r>
              <a:rPr lang="en-US" dirty="0" smtClean="0"/>
              <a:t>        }</a:t>
            </a:r>
          </a:p>
          <a:p>
            <a:pPr marL="1371600" lvl="2" indent="-457200" algn="just">
              <a:buAutoNum type="arabicPeriod"/>
            </a:pPr>
            <a:r>
              <a:rPr lang="en-US" dirty="0" smtClean="0"/>
              <a:t>        write(fn);</a:t>
            </a:r>
          </a:p>
          <a:p>
            <a:pPr marL="1371600" lvl="2" indent="-457200" algn="just">
              <a:buAutoNum type="arabicPeriod"/>
            </a:pPr>
            <a:r>
              <a:rPr lang="en-US" dirty="0" smtClean="0"/>
              <a:t>     }</a:t>
            </a:r>
          </a:p>
          <a:p>
            <a:pPr marL="1371600" lvl="2" indent="-457200" algn="just">
              <a:buAutoNum type="arabicPeriod"/>
            </a:pPr>
            <a:r>
              <a:rPr lang="en-US" dirty="0" smtClean="0"/>
              <a:t>   }</a:t>
            </a:r>
          </a:p>
          <a:p>
            <a:pPr marL="1371600" lvl="2" indent="-457200" algn="just">
              <a:buAutoNum type="arabicPeriod"/>
            </a:pPr>
            <a:endParaRPr lang="en-US" dirty="0" smtClean="0"/>
          </a:p>
          <a:p>
            <a:pPr lvl="1" algn="just"/>
            <a:endParaRPr lang="en-US" dirty="0"/>
          </a:p>
        </p:txBody>
      </p:sp>
      <p:sp>
        <p:nvSpPr>
          <p:cNvPr id="4" name="TextBox 3"/>
          <p:cNvSpPr txBox="1"/>
          <p:nvPr/>
        </p:nvSpPr>
        <p:spPr>
          <a:xfrm>
            <a:off x="5638800" y="1676400"/>
            <a:ext cx="2971800" cy="4401205"/>
          </a:xfrm>
          <a:prstGeom prst="rect">
            <a:avLst/>
          </a:prstGeom>
          <a:noFill/>
        </p:spPr>
        <p:txBody>
          <a:bodyPr wrap="square" rtlCol="0">
            <a:spAutoFit/>
          </a:bodyPr>
          <a:lstStyle/>
          <a:p>
            <a:r>
              <a:rPr lang="en-US" sz="2000" dirty="0" smtClean="0">
                <a:latin typeface="Times New Roman" pitchFamily="18" charset="0"/>
                <a:cs typeface="Times New Roman" pitchFamily="18" charset="0"/>
              </a:rPr>
              <a:t>Two cases need to be considered:</a:t>
            </a:r>
          </a:p>
          <a:p>
            <a:r>
              <a:rPr lang="en-US" sz="2000" dirty="0" smtClean="0">
                <a:latin typeface="Times New Roman" pitchFamily="18" charset="0"/>
                <a:cs typeface="Times New Roman" pitchFamily="18" charset="0"/>
              </a:rPr>
              <a:t>Case1: When n=0 or 1</a:t>
            </a:r>
          </a:p>
          <a:p>
            <a:r>
              <a:rPr lang="en-US" sz="2000" dirty="0" smtClean="0">
                <a:latin typeface="Times New Roman" pitchFamily="18" charset="0"/>
                <a:cs typeface="Times New Roman" pitchFamily="18" charset="0"/>
              </a:rPr>
              <a:t>     Lines 4 and 5 get executed once each. So total step count is 2.</a:t>
            </a:r>
          </a:p>
          <a:p>
            <a:r>
              <a:rPr lang="en-US" sz="2000" dirty="0" smtClean="0">
                <a:latin typeface="Times New Roman" pitchFamily="18" charset="0"/>
                <a:cs typeface="Times New Roman" pitchFamily="18" charset="0"/>
              </a:rPr>
              <a:t>Case2: When n&gt;1</a:t>
            </a:r>
          </a:p>
          <a:p>
            <a:r>
              <a:rPr lang="en-US" sz="2000" dirty="0" smtClean="0">
                <a:latin typeface="Times New Roman" pitchFamily="18" charset="0"/>
                <a:cs typeface="Times New Roman" pitchFamily="18" charset="0"/>
              </a:rPr>
              <a:t>      Lines 4, 8 and 14 are executed once. Line 9 gets executed n times and lines 11 and 12 get executed n-1 times. Lines 8 and 12 have s/e of 2. So total steps for n&gt;1 is 4n+1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237"/>
            <a:ext cx="8229600" cy="6583363"/>
          </a:xfrm>
        </p:spPr>
        <p:txBody>
          <a:bodyPr>
            <a:normAutofit fontScale="85000" lnSpcReduction="20000"/>
          </a:bodyPr>
          <a:lstStyle/>
          <a:p>
            <a:r>
              <a:rPr lang="en-US" dirty="0" smtClean="0"/>
              <a:t>Summarized Time Complexity:</a:t>
            </a:r>
          </a:p>
          <a:p>
            <a:pPr lvl="1"/>
            <a:r>
              <a:rPr lang="en-US" dirty="0" smtClean="0"/>
              <a:t>Time  Complexity is not dependent solely on number of inputs or outputs. An algorithm can terminate in one step also.</a:t>
            </a:r>
          </a:p>
          <a:p>
            <a:pPr lvl="1"/>
            <a:r>
              <a:rPr lang="en-US" dirty="0" smtClean="0"/>
              <a:t>Three types of step counts can be defined:</a:t>
            </a:r>
          </a:p>
          <a:p>
            <a:pPr lvl="2" algn="just"/>
            <a:r>
              <a:rPr lang="en-US" dirty="0" smtClean="0"/>
              <a:t>Best case: Minimum no. of steps executed for the given parameters.</a:t>
            </a:r>
          </a:p>
          <a:p>
            <a:pPr lvl="2" algn="just"/>
            <a:r>
              <a:rPr lang="en-US" dirty="0" smtClean="0"/>
              <a:t>Worst case: Maximum no. of steps executed for the given parameters.</a:t>
            </a:r>
          </a:p>
          <a:p>
            <a:pPr lvl="2" algn="just"/>
            <a:r>
              <a:rPr lang="en-US" dirty="0" smtClean="0"/>
              <a:t>Average case: Average no. of steps executed for the given parameters.</a:t>
            </a:r>
          </a:p>
          <a:p>
            <a:pPr lvl="1"/>
            <a:r>
              <a:rPr lang="en-US" dirty="0" smtClean="0"/>
              <a:t>Aim is to be able to compare time complexities of two algorithms that compute same function and also to predict the growth in run time as instance characteristics change.</a:t>
            </a:r>
          </a:p>
          <a:p>
            <a:pPr lvl="1"/>
            <a:r>
              <a:rPr lang="en-US" dirty="0" smtClean="0"/>
              <a:t>Determining exact step count is exceedingly difficult and also not very worthwhile as notion of a step is itself inexact.</a:t>
            </a:r>
          </a:p>
          <a:p>
            <a:pPr lvl="1"/>
            <a:r>
              <a:rPr lang="en-US" dirty="0" smtClean="0"/>
              <a:t>It is adequate to make a statement like t(</a:t>
            </a:r>
            <a:r>
              <a:rPr lang="en-US" dirty="0" err="1" smtClean="0"/>
              <a:t>n,m</a:t>
            </a:r>
            <a:r>
              <a:rPr lang="en-US" dirty="0" smtClean="0"/>
              <a:t>)=c</a:t>
            </a:r>
            <a:r>
              <a:rPr lang="en-US" baseline="-25000" dirty="0" smtClean="0"/>
              <a:t>1</a:t>
            </a:r>
            <a:r>
              <a:rPr lang="en-US" dirty="0" smtClean="0"/>
              <a:t>n+c</a:t>
            </a:r>
            <a:r>
              <a:rPr lang="en-US" baseline="-25000" dirty="0" smtClean="0"/>
              <a:t>2</a:t>
            </a:r>
            <a:r>
              <a:rPr lang="en-US" dirty="0" smtClean="0"/>
              <a:t>m or c</a:t>
            </a:r>
            <a:r>
              <a:rPr lang="en-US" baseline="-25000" dirty="0" smtClean="0"/>
              <a:t>1</a:t>
            </a:r>
            <a:r>
              <a:rPr lang="en-US" dirty="0" smtClean="0"/>
              <a:t>n</a:t>
            </a:r>
            <a:r>
              <a:rPr lang="en-US" baseline="30000" dirty="0" smtClean="0"/>
              <a:t>2</a:t>
            </a:r>
            <a:r>
              <a:rPr lang="en-US" dirty="0" smtClean="0"/>
              <a:t>&lt;=t(n)&lt;=c</a:t>
            </a:r>
            <a:r>
              <a:rPr lang="en-US" baseline="-25000" dirty="0" smtClean="0"/>
              <a:t>2</a:t>
            </a:r>
            <a:r>
              <a:rPr lang="en-US" dirty="0" smtClean="0"/>
              <a:t>n</a:t>
            </a:r>
            <a:r>
              <a:rPr lang="en-US" baseline="30000" dirty="0" smtClean="0"/>
              <a:t>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lvl="1" algn="just"/>
            <a:r>
              <a:rPr lang="en-US" dirty="0" smtClean="0"/>
              <a:t>If we have two algorithms with complexity of c</a:t>
            </a:r>
            <a:r>
              <a:rPr lang="en-US" baseline="-25000" dirty="0" smtClean="0"/>
              <a:t>1</a:t>
            </a:r>
            <a:r>
              <a:rPr lang="en-US" dirty="0" smtClean="0"/>
              <a:t>n</a:t>
            </a:r>
            <a:r>
              <a:rPr lang="en-US" baseline="30000" dirty="0" smtClean="0"/>
              <a:t>2</a:t>
            </a:r>
            <a:r>
              <a:rPr lang="en-US" dirty="0" smtClean="0"/>
              <a:t>+c</a:t>
            </a:r>
            <a:r>
              <a:rPr lang="en-US" baseline="-25000" dirty="0" smtClean="0"/>
              <a:t>2</a:t>
            </a:r>
            <a:r>
              <a:rPr lang="en-US" dirty="0" smtClean="0"/>
              <a:t>n and c</a:t>
            </a:r>
            <a:r>
              <a:rPr lang="en-US" baseline="-25000" dirty="0" smtClean="0"/>
              <a:t>3</a:t>
            </a:r>
            <a:r>
              <a:rPr lang="en-US" dirty="0" smtClean="0"/>
              <a:t>n respectively then the one with complexity c</a:t>
            </a:r>
            <a:r>
              <a:rPr lang="en-US" baseline="-25000" dirty="0" smtClean="0"/>
              <a:t>3</a:t>
            </a:r>
            <a:r>
              <a:rPr lang="en-US" dirty="0" smtClean="0"/>
              <a:t>n will be faster than the one with complexity c</a:t>
            </a:r>
            <a:r>
              <a:rPr lang="en-US" baseline="-25000" dirty="0" smtClean="0"/>
              <a:t>1</a:t>
            </a:r>
            <a:r>
              <a:rPr lang="en-US" dirty="0" smtClean="0"/>
              <a:t>n</a:t>
            </a:r>
            <a:r>
              <a:rPr lang="en-US" baseline="30000" dirty="0" smtClean="0"/>
              <a:t>2</a:t>
            </a:r>
            <a:r>
              <a:rPr lang="en-US" dirty="0" smtClean="0"/>
              <a:t>+c</a:t>
            </a:r>
            <a:r>
              <a:rPr lang="en-US" baseline="-25000" dirty="0" smtClean="0"/>
              <a:t>2</a:t>
            </a:r>
            <a:r>
              <a:rPr lang="en-US" dirty="0" smtClean="0"/>
              <a:t>n for sufficiently large value of n. For small value of n either algorithm could be faster. For </a:t>
            </a:r>
            <a:r>
              <a:rPr lang="en-US" dirty="0" err="1" smtClean="0"/>
              <a:t>eg</a:t>
            </a:r>
            <a:r>
              <a:rPr lang="en-US" dirty="0" smtClean="0"/>
              <a:t>. c</a:t>
            </a:r>
            <a:r>
              <a:rPr lang="en-US" baseline="-25000" dirty="0" smtClean="0"/>
              <a:t>1</a:t>
            </a:r>
            <a:r>
              <a:rPr lang="en-US" dirty="0" smtClean="0"/>
              <a:t>=1, c</a:t>
            </a:r>
            <a:r>
              <a:rPr lang="en-US" baseline="-25000" dirty="0" smtClean="0"/>
              <a:t>2</a:t>
            </a:r>
            <a:r>
              <a:rPr lang="en-US" dirty="0" smtClean="0"/>
              <a:t>=2 and c</a:t>
            </a:r>
            <a:r>
              <a:rPr lang="en-US" baseline="-25000" dirty="0" smtClean="0"/>
              <a:t>3</a:t>
            </a:r>
            <a:r>
              <a:rPr lang="en-US" dirty="0" smtClean="0"/>
              <a:t>=100 then c</a:t>
            </a:r>
            <a:r>
              <a:rPr lang="en-US" baseline="-25000" dirty="0" smtClean="0"/>
              <a:t>1</a:t>
            </a:r>
            <a:r>
              <a:rPr lang="en-US" dirty="0" smtClean="0"/>
              <a:t>n</a:t>
            </a:r>
            <a:r>
              <a:rPr lang="en-US" baseline="30000" dirty="0" smtClean="0"/>
              <a:t>2</a:t>
            </a:r>
            <a:r>
              <a:rPr lang="en-US" dirty="0" smtClean="0"/>
              <a:t>+c</a:t>
            </a:r>
            <a:r>
              <a:rPr lang="en-US" baseline="-25000" dirty="0" smtClean="0"/>
              <a:t>2</a:t>
            </a:r>
            <a:r>
              <a:rPr lang="en-US" dirty="0" smtClean="0"/>
              <a:t>n &lt;= c</a:t>
            </a:r>
            <a:r>
              <a:rPr lang="en-US" baseline="-25000" dirty="0" smtClean="0"/>
              <a:t>3</a:t>
            </a:r>
            <a:r>
              <a:rPr lang="en-US" dirty="0" smtClean="0"/>
              <a:t>n for n&lt;=98 and c</a:t>
            </a:r>
            <a:r>
              <a:rPr lang="en-US" baseline="-25000" dirty="0" smtClean="0"/>
              <a:t>1</a:t>
            </a:r>
            <a:r>
              <a:rPr lang="en-US" dirty="0" smtClean="0"/>
              <a:t>n</a:t>
            </a:r>
            <a:r>
              <a:rPr lang="en-US" baseline="30000" dirty="0" smtClean="0"/>
              <a:t>2</a:t>
            </a:r>
            <a:r>
              <a:rPr lang="en-US" dirty="0" smtClean="0"/>
              <a:t>+c</a:t>
            </a:r>
            <a:r>
              <a:rPr lang="en-US" baseline="-25000" dirty="0" smtClean="0"/>
              <a:t>2</a:t>
            </a:r>
            <a:r>
              <a:rPr lang="en-US" dirty="0" smtClean="0"/>
              <a:t>n &gt; c</a:t>
            </a:r>
            <a:r>
              <a:rPr lang="en-US" baseline="-25000" dirty="0" smtClean="0"/>
              <a:t>3</a:t>
            </a:r>
            <a:r>
              <a:rPr lang="en-US" dirty="0" smtClean="0"/>
              <a:t>n for n&gt;98.</a:t>
            </a:r>
          </a:p>
          <a:p>
            <a:pPr lvl="1" algn="just"/>
            <a:r>
              <a:rPr lang="en-US" dirty="0" smtClean="0"/>
              <a:t>Irrespective of the values of c</a:t>
            </a:r>
            <a:r>
              <a:rPr lang="en-US" baseline="-25000" dirty="0" smtClean="0"/>
              <a:t>1</a:t>
            </a:r>
            <a:r>
              <a:rPr lang="en-US" dirty="0" smtClean="0"/>
              <a:t>, c</a:t>
            </a:r>
            <a:r>
              <a:rPr lang="en-US" baseline="-25000" dirty="0" smtClean="0"/>
              <a:t>2</a:t>
            </a:r>
            <a:r>
              <a:rPr lang="en-US" dirty="0" smtClean="0"/>
              <a:t> and c</a:t>
            </a:r>
            <a:r>
              <a:rPr lang="en-US" sz="2900" baseline="-25000" dirty="0" smtClean="0"/>
              <a:t>3</a:t>
            </a:r>
            <a:r>
              <a:rPr lang="en-US" dirty="0" smtClean="0"/>
              <a:t> there will be an n beyond which the algorithm with complexity c</a:t>
            </a:r>
            <a:r>
              <a:rPr lang="en-US" baseline="-25000" dirty="0" smtClean="0"/>
              <a:t>3</a:t>
            </a:r>
            <a:r>
              <a:rPr lang="en-US" dirty="0" smtClean="0"/>
              <a:t>n  will be faster then the other algorithm. This value of n is called break-even point. If break even point is zero then the algorithm with complexity c</a:t>
            </a:r>
            <a:r>
              <a:rPr lang="en-US" baseline="-25000" dirty="0" smtClean="0"/>
              <a:t>3</a:t>
            </a:r>
            <a:r>
              <a:rPr lang="en-US" dirty="0" smtClean="0"/>
              <a:t>n will always be faster.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dirty="0" smtClean="0"/>
              <a:t>Asymptotic Notation</a:t>
            </a:r>
            <a:endParaRPr lang="en-US" dirty="0"/>
          </a:p>
        </p:txBody>
      </p:sp>
      <p:sp>
        <p:nvSpPr>
          <p:cNvPr id="3" name="Content Placeholder 2"/>
          <p:cNvSpPr>
            <a:spLocks noGrp="1"/>
          </p:cNvSpPr>
          <p:nvPr>
            <p:ph idx="1"/>
          </p:nvPr>
        </p:nvSpPr>
        <p:spPr>
          <a:xfrm>
            <a:off x="228600" y="838200"/>
            <a:ext cx="8686800" cy="5943600"/>
          </a:xfrm>
        </p:spPr>
        <p:txBody>
          <a:bodyPr>
            <a:normAutofit fontScale="70000" lnSpcReduction="20000"/>
          </a:bodyPr>
          <a:lstStyle/>
          <a:p>
            <a:pPr algn="just"/>
            <a:r>
              <a:rPr lang="en-US" sz="3300" dirty="0" smtClean="0"/>
              <a:t>Most often people are interested in the rate of growth of the time and space required to solve larger and larger instances of a problem.</a:t>
            </a:r>
          </a:p>
          <a:p>
            <a:pPr algn="just"/>
            <a:r>
              <a:rPr lang="en-US" sz="3300" dirty="0" smtClean="0"/>
              <a:t>Time needed by an algorithm expressed as a function of the size of a problem is called time complexity.</a:t>
            </a:r>
          </a:p>
          <a:p>
            <a:pPr algn="just"/>
            <a:r>
              <a:rPr lang="en-US" sz="3300" dirty="0" smtClean="0"/>
              <a:t>The limiting behavior of the complexity as size increases in called the asymptotic  time complexity.</a:t>
            </a:r>
          </a:p>
          <a:p>
            <a:pPr algn="just"/>
            <a:r>
              <a:rPr lang="en-US" sz="3300" dirty="0" smtClean="0"/>
              <a:t>It is assumed that functions f and g are nonnegative functions.</a:t>
            </a:r>
          </a:p>
          <a:p>
            <a:pPr algn="just"/>
            <a:r>
              <a:rPr lang="en-US" sz="3300" dirty="0" smtClean="0"/>
              <a:t>Big “oh”(O): f(n)=O(g(n)) iff there exist positive constants c and n</a:t>
            </a:r>
            <a:r>
              <a:rPr lang="en-US" sz="3300" baseline="-25000" dirty="0" smtClean="0"/>
              <a:t>0</a:t>
            </a:r>
            <a:r>
              <a:rPr lang="en-US" sz="3300" dirty="0" smtClean="0"/>
              <a:t> such that f(n)&lt;=c*g(n) for all n, n&gt;=n</a:t>
            </a:r>
            <a:r>
              <a:rPr lang="en-US" sz="3300" baseline="-25000" dirty="0" smtClean="0"/>
              <a:t>0</a:t>
            </a:r>
            <a:r>
              <a:rPr lang="en-US" sz="3300" dirty="0" smtClean="0"/>
              <a:t>.</a:t>
            </a:r>
          </a:p>
          <a:p>
            <a:pPr lvl="1" algn="just"/>
            <a:r>
              <a:rPr lang="en-US" sz="3000" dirty="0" smtClean="0"/>
              <a:t>O(1) is used for computing time that is constant. O(n) is called linear. O(n</a:t>
            </a:r>
            <a:r>
              <a:rPr lang="en-US" sz="3000" baseline="30000" dirty="0" smtClean="0"/>
              <a:t>2</a:t>
            </a:r>
            <a:r>
              <a:rPr lang="en-US" sz="3000" dirty="0" smtClean="0"/>
              <a:t>) is called quadratic, O(n</a:t>
            </a:r>
            <a:r>
              <a:rPr lang="en-US" sz="3000" baseline="30000" dirty="0" smtClean="0"/>
              <a:t>3</a:t>
            </a:r>
            <a:r>
              <a:rPr lang="en-US" sz="3000" dirty="0" smtClean="0"/>
              <a:t>) is called cubic and O(2</a:t>
            </a:r>
            <a:r>
              <a:rPr lang="en-US" sz="3000" baseline="30000" dirty="0" smtClean="0"/>
              <a:t>n</a:t>
            </a:r>
            <a:r>
              <a:rPr lang="en-US" sz="3000" dirty="0" smtClean="0"/>
              <a:t>) is called exponential. </a:t>
            </a:r>
          </a:p>
          <a:p>
            <a:pPr lvl="1" algn="just"/>
            <a:r>
              <a:rPr lang="en-US" sz="3000" dirty="0" smtClean="0"/>
              <a:t>Algorithm that takes time O(log n) is faster, for sufficiently large n, than the algorithm that takes time O(n). Similarly O(</a:t>
            </a:r>
            <a:r>
              <a:rPr lang="en-US" sz="3000" dirty="0" err="1" smtClean="0"/>
              <a:t>nlogn</a:t>
            </a:r>
            <a:r>
              <a:rPr lang="en-US" sz="3000" dirty="0" smtClean="0"/>
              <a:t>) is better than O(n</a:t>
            </a:r>
            <a:r>
              <a:rPr lang="en-US" sz="3000" baseline="30000" dirty="0" smtClean="0"/>
              <a:t>2</a:t>
            </a:r>
            <a:r>
              <a:rPr lang="en-US" sz="3000" dirty="0" smtClean="0"/>
              <a:t>) but not as good as O(n)</a:t>
            </a:r>
          </a:p>
          <a:p>
            <a:pPr lvl="1" algn="just"/>
            <a:r>
              <a:rPr lang="en-US" sz="3000" dirty="0" smtClean="0"/>
              <a:t>g(n) is basically an upper bound on the value of f(n) for all n, n&gt;=n</a:t>
            </a:r>
            <a:r>
              <a:rPr lang="en-US" sz="3000" baseline="-25000" dirty="0" smtClean="0"/>
              <a:t>0</a:t>
            </a:r>
            <a:r>
              <a:rPr lang="en-US" sz="3000" dirty="0" smtClean="0"/>
              <a:t>. g(n) should be as small a function of n as one can come up with for which f(n)=O(g(n)).</a:t>
            </a:r>
          </a:p>
          <a:p>
            <a:pPr lvl="1" algn="just"/>
            <a:r>
              <a:rPr lang="en-US" sz="3000" dirty="0" smtClean="0"/>
              <a:t>For </a:t>
            </a:r>
            <a:r>
              <a:rPr lang="en-US" sz="3000" dirty="0" err="1" smtClean="0"/>
              <a:t>eg</a:t>
            </a:r>
            <a:r>
              <a:rPr lang="en-US" sz="3000" dirty="0" smtClean="0"/>
              <a:t>. For 3n+3=O(n), 3n+3=O(n</a:t>
            </a:r>
            <a:r>
              <a:rPr lang="en-US" sz="3000" baseline="30000" dirty="0" smtClean="0"/>
              <a:t>2</a:t>
            </a:r>
            <a:r>
              <a:rPr lang="en-US" sz="3000" dirty="0" smtClean="0"/>
              <a:t>) is also correct but we never use it.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430963"/>
          </a:xfrm>
        </p:spPr>
        <p:txBody>
          <a:bodyPr>
            <a:normAutofit fontScale="85000" lnSpcReduction="20000"/>
          </a:bodyPr>
          <a:lstStyle/>
          <a:p>
            <a:pPr lvl="1" algn="just"/>
            <a:r>
              <a:rPr lang="en-US" dirty="0" smtClean="0"/>
              <a:t>Example: </a:t>
            </a:r>
          </a:p>
          <a:p>
            <a:pPr lvl="2" algn="just"/>
            <a:r>
              <a:rPr lang="en-US" dirty="0" smtClean="0"/>
              <a:t>f(n)=3n+2=O(n) if we take c=4, n</a:t>
            </a:r>
            <a:r>
              <a:rPr lang="en-US" baseline="-25000" dirty="0" smtClean="0"/>
              <a:t>0</a:t>
            </a:r>
            <a:r>
              <a:rPr lang="en-US" dirty="0" smtClean="0"/>
              <a:t>=2.</a:t>
            </a:r>
          </a:p>
          <a:p>
            <a:pPr lvl="2" algn="just"/>
            <a:r>
              <a:rPr lang="en-US" dirty="0" smtClean="0"/>
              <a:t>3n+2 ≠ O(1)  as 3n+2 is not less than equal to c for any value of c and n.</a:t>
            </a:r>
          </a:p>
          <a:p>
            <a:pPr lvl="2" algn="just"/>
            <a:r>
              <a:rPr lang="en-US" dirty="0" smtClean="0"/>
              <a:t>10n</a:t>
            </a:r>
            <a:r>
              <a:rPr lang="en-US" baseline="30000" dirty="0" smtClean="0"/>
              <a:t>2</a:t>
            </a:r>
            <a:r>
              <a:rPr lang="en-US" dirty="0" smtClean="0"/>
              <a:t>+4n+2 ≠ O(n)</a:t>
            </a:r>
          </a:p>
          <a:p>
            <a:pPr lvl="1" algn="just"/>
            <a:r>
              <a:rPr lang="en-US" dirty="0" smtClean="0"/>
              <a:t>Theorem: If f(n)=a</a:t>
            </a:r>
            <a:r>
              <a:rPr lang="en-US" baseline="-25000" dirty="0" smtClean="0"/>
              <a:t>m</a:t>
            </a:r>
            <a:r>
              <a:rPr lang="en-US" dirty="0" smtClean="0"/>
              <a:t>n</a:t>
            </a:r>
            <a:r>
              <a:rPr lang="en-US" baseline="30000" dirty="0" smtClean="0"/>
              <a:t>m</a:t>
            </a:r>
            <a:r>
              <a:rPr lang="en-US" dirty="0" smtClean="0"/>
              <a:t>+…..a</a:t>
            </a:r>
            <a:r>
              <a:rPr lang="en-US" baseline="-25000" dirty="0" smtClean="0"/>
              <a:t>1</a:t>
            </a:r>
            <a:r>
              <a:rPr lang="en-US" dirty="0" smtClean="0"/>
              <a:t>n+a</a:t>
            </a:r>
            <a:r>
              <a:rPr lang="en-US" baseline="-25000" dirty="0" smtClean="0"/>
              <a:t>0</a:t>
            </a:r>
            <a:r>
              <a:rPr lang="en-US" dirty="0" smtClean="0"/>
              <a:t>, then f(n)=O(n</a:t>
            </a:r>
            <a:r>
              <a:rPr lang="en-US" baseline="30000" dirty="0" smtClean="0"/>
              <a:t>m</a:t>
            </a:r>
            <a:r>
              <a:rPr lang="en-US" dirty="0" smtClean="0"/>
              <a:t>)</a:t>
            </a:r>
          </a:p>
          <a:p>
            <a:pPr algn="just"/>
            <a:r>
              <a:rPr lang="en-US" dirty="0" err="1" smtClean="0"/>
              <a:t>Omege</a:t>
            </a:r>
            <a:r>
              <a:rPr lang="en-US" dirty="0" smtClean="0"/>
              <a:t> (</a:t>
            </a:r>
            <a:r>
              <a:rPr lang="el-GR" dirty="0" smtClean="0"/>
              <a:t>Ω</a:t>
            </a:r>
            <a:r>
              <a:rPr lang="en-US" dirty="0" smtClean="0"/>
              <a:t>): f(n) = </a:t>
            </a:r>
            <a:r>
              <a:rPr lang="el-GR" dirty="0" smtClean="0"/>
              <a:t>Ω</a:t>
            </a:r>
            <a:r>
              <a:rPr lang="en-US" dirty="0" smtClean="0"/>
              <a:t>(g(n)) iff there exist positive constants c and n</a:t>
            </a:r>
            <a:r>
              <a:rPr lang="en-US" baseline="-25000" dirty="0" smtClean="0"/>
              <a:t>0</a:t>
            </a:r>
            <a:r>
              <a:rPr lang="en-US" dirty="0" smtClean="0"/>
              <a:t> such that f(n)&gt;=c*g(n) for all n, n&gt;=n</a:t>
            </a:r>
            <a:r>
              <a:rPr lang="en-US" baseline="-25000" dirty="0" smtClean="0"/>
              <a:t>0</a:t>
            </a:r>
            <a:r>
              <a:rPr lang="en-US" dirty="0" smtClean="0"/>
              <a:t>.</a:t>
            </a:r>
          </a:p>
          <a:p>
            <a:pPr lvl="1" algn="just"/>
            <a:r>
              <a:rPr lang="en-US" dirty="0" smtClean="0"/>
              <a:t>g(n) is only a lower bound on f(n) and it should be as large a function of n as possible.  </a:t>
            </a:r>
          </a:p>
          <a:p>
            <a:pPr lvl="1" algn="just"/>
            <a:r>
              <a:rPr lang="en-US" dirty="0" smtClean="0"/>
              <a:t>For </a:t>
            </a:r>
            <a:r>
              <a:rPr lang="en-US" dirty="0" err="1" smtClean="0"/>
              <a:t>eg</a:t>
            </a:r>
            <a:r>
              <a:rPr lang="en-US" dirty="0" smtClean="0"/>
              <a:t>. 3n+3=</a:t>
            </a:r>
            <a:r>
              <a:rPr lang="el-GR" dirty="0" smtClean="0"/>
              <a:t> Ω</a:t>
            </a:r>
            <a:r>
              <a:rPr lang="en-US" dirty="0" smtClean="0"/>
              <a:t>(n). 3n+3=</a:t>
            </a:r>
            <a:r>
              <a:rPr lang="el-GR" dirty="0" smtClean="0"/>
              <a:t> Ω</a:t>
            </a:r>
            <a:r>
              <a:rPr lang="en-US" dirty="0" smtClean="0"/>
              <a:t>(1) is also correct but we never use it.</a:t>
            </a:r>
          </a:p>
          <a:p>
            <a:pPr lvl="1" algn="just"/>
            <a:r>
              <a:rPr lang="en-US" dirty="0" smtClean="0"/>
              <a:t>Example: </a:t>
            </a:r>
          </a:p>
          <a:p>
            <a:pPr lvl="2" algn="just"/>
            <a:r>
              <a:rPr lang="en-US" dirty="0" smtClean="0"/>
              <a:t>3n+2= </a:t>
            </a:r>
            <a:r>
              <a:rPr lang="el-GR" dirty="0" smtClean="0"/>
              <a:t>Ω</a:t>
            </a:r>
            <a:r>
              <a:rPr lang="en-US" dirty="0" smtClean="0"/>
              <a:t>(n) as 3n+2&gt;=3n for n&gt;=1. </a:t>
            </a:r>
          </a:p>
          <a:p>
            <a:pPr lvl="2" algn="just"/>
            <a:r>
              <a:rPr lang="en-US" dirty="0" smtClean="0"/>
              <a:t>10n</a:t>
            </a:r>
            <a:r>
              <a:rPr lang="en-US" baseline="30000" dirty="0" smtClean="0"/>
              <a:t>2</a:t>
            </a:r>
            <a:r>
              <a:rPr lang="en-US" dirty="0" smtClean="0"/>
              <a:t>+4n+2 = </a:t>
            </a:r>
            <a:r>
              <a:rPr lang="el-GR" dirty="0" smtClean="0"/>
              <a:t>Ω</a:t>
            </a:r>
            <a:r>
              <a:rPr lang="en-US" dirty="0" smtClean="0"/>
              <a:t>(n</a:t>
            </a:r>
            <a:r>
              <a:rPr lang="en-US" baseline="30000" dirty="0" smtClean="0"/>
              <a:t>2</a:t>
            </a:r>
            <a:r>
              <a:rPr lang="en-US" dirty="0" smtClean="0"/>
              <a:t>) as 10n</a:t>
            </a:r>
            <a:r>
              <a:rPr lang="en-US" baseline="30000" dirty="0" smtClean="0"/>
              <a:t>2</a:t>
            </a:r>
            <a:r>
              <a:rPr lang="en-US" dirty="0" smtClean="0"/>
              <a:t>+4n+2 &gt;=n</a:t>
            </a:r>
            <a:r>
              <a:rPr lang="en-US" baseline="30000" dirty="0" smtClean="0"/>
              <a:t>2</a:t>
            </a:r>
            <a:r>
              <a:rPr lang="en-US" dirty="0" smtClean="0"/>
              <a:t> for n&gt;=1. </a:t>
            </a:r>
          </a:p>
          <a:p>
            <a:pPr lvl="1" algn="just"/>
            <a:r>
              <a:rPr lang="en-US" dirty="0" smtClean="0"/>
              <a:t>Theorem: If f(n)=a</a:t>
            </a:r>
            <a:r>
              <a:rPr lang="en-US" baseline="-25000" dirty="0" smtClean="0"/>
              <a:t>m</a:t>
            </a:r>
            <a:r>
              <a:rPr lang="en-US" dirty="0" smtClean="0"/>
              <a:t>n</a:t>
            </a:r>
            <a:r>
              <a:rPr lang="en-US" baseline="30000" dirty="0" smtClean="0"/>
              <a:t>m</a:t>
            </a:r>
            <a:r>
              <a:rPr lang="en-US" dirty="0" smtClean="0"/>
              <a:t>+…..a</a:t>
            </a:r>
            <a:r>
              <a:rPr lang="en-US" baseline="-25000" dirty="0" smtClean="0"/>
              <a:t>1</a:t>
            </a:r>
            <a:r>
              <a:rPr lang="en-US" dirty="0" smtClean="0"/>
              <a:t>n+a</a:t>
            </a:r>
            <a:r>
              <a:rPr lang="en-US" baseline="-25000" dirty="0" smtClean="0"/>
              <a:t>0</a:t>
            </a:r>
            <a:r>
              <a:rPr lang="en-US" dirty="0" smtClean="0"/>
              <a:t>, and a</a:t>
            </a:r>
            <a:r>
              <a:rPr lang="en-US" baseline="-25000" dirty="0" smtClean="0"/>
              <a:t>m</a:t>
            </a:r>
            <a:r>
              <a:rPr lang="en-US" dirty="0" smtClean="0"/>
              <a:t>&gt;0 then             f(n)=</a:t>
            </a:r>
            <a:r>
              <a:rPr lang="el-GR" dirty="0" smtClean="0"/>
              <a:t> Ω</a:t>
            </a:r>
            <a:r>
              <a:rPr lang="en-US" dirty="0" smtClean="0"/>
              <a:t>(n</a:t>
            </a:r>
            <a:r>
              <a:rPr lang="en-US" baseline="30000" dirty="0" smtClean="0"/>
              <a:t>m</a:t>
            </a:r>
            <a:r>
              <a:rPr lang="en-US"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6126163"/>
          </a:xfrm>
        </p:spPr>
        <p:txBody>
          <a:bodyPr>
            <a:normAutofit fontScale="77500" lnSpcReduction="20000"/>
          </a:bodyPr>
          <a:lstStyle/>
          <a:p>
            <a:pPr algn="just"/>
            <a:r>
              <a:rPr lang="en-US" dirty="0" smtClean="0"/>
              <a:t>Algorithms that are definite and effective are also called computational procedures.</a:t>
            </a:r>
          </a:p>
          <a:p>
            <a:pPr algn="just"/>
            <a:r>
              <a:rPr lang="en-US" dirty="0" smtClean="0"/>
              <a:t>A program is the expression of an algorithm in a programming language.</a:t>
            </a:r>
          </a:p>
          <a:p>
            <a:r>
              <a:rPr lang="en-US" dirty="0" smtClean="0"/>
              <a:t>Active areas in study of algorithms:</a:t>
            </a:r>
          </a:p>
          <a:p>
            <a:pPr lvl="1" algn="just"/>
            <a:r>
              <a:rPr lang="en-US" dirty="0" smtClean="0"/>
              <a:t>How to devise algorithms: Certain design techniques are available.</a:t>
            </a:r>
          </a:p>
          <a:p>
            <a:pPr lvl="1" algn="just"/>
            <a:r>
              <a:rPr lang="en-US" dirty="0" smtClean="0"/>
              <a:t>How to validate algorithms: To show that algorithm produces correct answer for all possible legal inputs independently of the issues concerning programming language. Once an algorithm is validated, program is written and verified.</a:t>
            </a:r>
          </a:p>
          <a:p>
            <a:pPr lvl="1" algn="just"/>
            <a:r>
              <a:rPr lang="en-US" dirty="0" smtClean="0"/>
              <a:t>How to analyze algorithms: Determining how much computing time and storage an algorithm requires. Helps in  making quantitative judgments about one algorithm over the other. Helps in predicting whether software will meet efficiency constraints?</a:t>
            </a:r>
          </a:p>
          <a:p>
            <a:pPr lvl="1" algn="just"/>
            <a:r>
              <a:rPr lang="en-US" dirty="0" smtClean="0"/>
              <a:t>How to test a program: Two phases: debugging and profiling (performance measurement)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7"/>
            <a:ext cx="8229600" cy="6430963"/>
          </a:xfrm>
        </p:spPr>
        <p:txBody>
          <a:bodyPr>
            <a:normAutofit fontScale="85000" lnSpcReduction="20000"/>
          </a:bodyPr>
          <a:lstStyle/>
          <a:p>
            <a:pPr algn="just"/>
            <a:r>
              <a:rPr lang="en-US" dirty="0" smtClean="0"/>
              <a:t>Theta(</a:t>
            </a:r>
            <a:r>
              <a:rPr lang="el-GR" dirty="0" smtClean="0"/>
              <a:t>Θ</a:t>
            </a:r>
            <a:r>
              <a:rPr lang="en-US" dirty="0" smtClean="0"/>
              <a:t>): f(n)=</a:t>
            </a:r>
            <a:r>
              <a:rPr lang="el-GR" dirty="0" smtClean="0"/>
              <a:t> Θ</a:t>
            </a:r>
            <a:r>
              <a:rPr lang="en-US" dirty="0" smtClean="0"/>
              <a:t>(g(n)) iff there exist positive constants c</a:t>
            </a:r>
            <a:r>
              <a:rPr lang="en-US" baseline="-25000" dirty="0" smtClean="0"/>
              <a:t>1</a:t>
            </a:r>
            <a:r>
              <a:rPr lang="en-US" dirty="0" smtClean="0"/>
              <a:t>, c</a:t>
            </a:r>
            <a:r>
              <a:rPr lang="en-US" baseline="-25000" dirty="0" smtClean="0"/>
              <a:t>2</a:t>
            </a:r>
            <a:r>
              <a:rPr lang="en-US" dirty="0" smtClean="0"/>
              <a:t> and n</a:t>
            </a:r>
            <a:r>
              <a:rPr lang="en-US" baseline="-25000" dirty="0" smtClean="0"/>
              <a:t>0</a:t>
            </a:r>
            <a:r>
              <a:rPr lang="en-US" dirty="0" smtClean="0"/>
              <a:t> such that c</a:t>
            </a:r>
            <a:r>
              <a:rPr lang="en-US" baseline="-25000" dirty="0" smtClean="0"/>
              <a:t>1</a:t>
            </a:r>
            <a:r>
              <a:rPr lang="en-US" dirty="0" smtClean="0"/>
              <a:t>g(n)&lt;=f(n)&lt;=c</a:t>
            </a:r>
            <a:r>
              <a:rPr lang="en-US" baseline="-25000" dirty="0" smtClean="0"/>
              <a:t>2</a:t>
            </a:r>
            <a:r>
              <a:rPr lang="en-US" dirty="0" smtClean="0"/>
              <a:t>g(n) for all n, n&gt;=n</a:t>
            </a:r>
            <a:r>
              <a:rPr lang="en-US" baseline="-25000" dirty="0" smtClean="0"/>
              <a:t>0</a:t>
            </a:r>
            <a:r>
              <a:rPr lang="en-US" dirty="0" smtClean="0"/>
              <a:t>.</a:t>
            </a:r>
          </a:p>
          <a:p>
            <a:pPr lvl="1" algn="just"/>
            <a:r>
              <a:rPr lang="en-US" dirty="0" smtClean="0"/>
              <a:t>This notation is more precise that both the big oh and omega notations. g(n) is both an upper and lower bound on f(n).</a:t>
            </a:r>
          </a:p>
          <a:p>
            <a:pPr lvl="1" algn="just"/>
            <a:r>
              <a:rPr lang="en-US" dirty="0" smtClean="0"/>
              <a:t>Theorem: If f(n)=</a:t>
            </a:r>
            <a:r>
              <a:rPr lang="en-US" dirty="0" err="1" smtClean="0"/>
              <a:t>a</a:t>
            </a:r>
            <a:r>
              <a:rPr lang="en-US" baseline="-25000" dirty="0" err="1" smtClean="0"/>
              <a:t>m</a:t>
            </a:r>
            <a:r>
              <a:rPr lang="en-US" dirty="0" err="1" smtClean="0"/>
              <a:t>n</a:t>
            </a:r>
            <a:r>
              <a:rPr lang="en-US" baseline="30000" dirty="0" err="1" smtClean="0"/>
              <a:t>m</a:t>
            </a:r>
            <a:r>
              <a:rPr lang="en-US" dirty="0" smtClean="0"/>
              <a:t>+…..a</a:t>
            </a:r>
            <a:r>
              <a:rPr lang="en-US" baseline="-25000" dirty="0" smtClean="0"/>
              <a:t>1</a:t>
            </a:r>
            <a:r>
              <a:rPr lang="en-US" dirty="0" smtClean="0"/>
              <a:t>n+a</a:t>
            </a:r>
            <a:r>
              <a:rPr lang="en-US" baseline="-25000" dirty="0" smtClean="0"/>
              <a:t>0</a:t>
            </a:r>
            <a:r>
              <a:rPr lang="en-US" dirty="0" smtClean="0"/>
              <a:t>, and a</a:t>
            </a:r>
            <a:r>
              <a:rPr lang="en-US" baseline="-25000" dirty="0" smtClean="0"/>
              <a:t>m</a:t>
            </a:r>
            <a:r>
              <a:rPr lang="en-US" dirty="0" smtClean="0"/>
              <a:t>&gt;0 then f(n)=</a:t>
            </a:r>
            <a:r>
              <a:rPr lang="el-GR" dirty="0" smtClean="0"/>
              <a:t> Θ</a:t>
            </a:r>
            <a:r>
              <a:rPr lang="en-US" dirty="0" smtClean="0"/>
              <a:t>(n</a:t>
            </a:r>
            <a:r>
              <a:rPr lang="en-US" baseline="30000" dirty="0" smtClean="0"/>
              <a:t>m</a:t>
            </a:r>
            <a:r>
              <a:rPr lang="en-US" dirty="0" smtClean="0"/>
              <a:t>)</a:t>
            </a:r>
          </a:p>
          <a:p>
            <a:pPr algn="just"/>
            <a:r>
              <a:rPr lang="en-US" dirty="0" smtClean="0"/>
              <a:t>In accordance with practice, the coefficients in all g(n)’s  are 1.</a:t>
            </a:r>
          </a:p>
          <a:p>
            <a:pPr algn="just"/>
            <a:r>
              <a:rPr lang="en-US" dirty="0" smtClean="0"/>
              <a:t>Little “oh”: f(n)=o(g(n)) iff </a:t>
            </a:r>
            <a:r>
              <a:rPr lang="en-US" dirty="0" err="1" smtClean="0"/>
              <a:t>lim</a:t>
            </a:r>
            <a:r>
              <a:rPr lang="en-US" dirty="0" smtClean="0"/>
              <a:t> f(n) =0</a:t>
            </a:r>
          </a:p>
          <a:p>
            <a:pPr algn="just">
              <a:buNone/>
            </a:pPr>
            <a:r>
              <a:rPr lang="en-US" dirty="0" smtClean="0"/>
              <a:t>                                                n-&gt;∞g(n)</a:t>
            </a:r>
          </a:p>
          <a:p>
            <a:pPr lvl="1" algn="just"/>
            <a:r>
              <a:rPr lang="en-US" dirty="0" smtClean="0"/>
              <a:t>For </a:t>
            </a:r>
            <a:r>
              <a:rPr lang="en-US" dirty="0" err="1" smtClean="0"/>
              <a:t>eg</a:t>
            </a:r>
            <a:r>
              <a:rPr lang="en-US" dirty="0" smtClean="0"/>
              <a:t>. 3n+2=o(n</a:t>
            </a:r>
            <a:r>
              <a:rPr lang="en-US" baseline="30000" dirty="0" smtClean="0"/>
              <a:t>2</a:t>
            </a:r>
            <a:r>
              <a:rPr lang="en-US" dirty="0" smtClean="0"/>
              <a:t>) as </a:t>
            </a:r>
            <a:r>
              <a:rPr lang="en-US" dirty="0" err="1" smtClean="0"/>
              <a:t>lim</a:t>
            </a:r>
            <a:r>
              <a:rPr lang="en-US" dirty="0" smtClean="0"/>
              <a:t> n-&gt; ∞ 3n+2/n</a:t>
            </a:r>
            <a:r>
              <a:rPr lang="en-US" baseline="30000" dirty="0" smtClean="0"/>
              <a:t>2</a:t>
            </a:r>
            <a:r>
              <a:rPr lang="en-US" dirty="0" smtClean="0"/>
              <a:t>=0. 3n+2=o(</a:t>
            </a:r>
            <a:r>
              <a:rPr lang="en-US" dirty="0" err="1" smtClean="0"/>
              <a:t>nlogn</a:t>
            </a:r>
            <a:r>
              <a:rPr lang="en-US" dirty="0" smtClean="0"/>
              <a:t>). But 3n+2 ≠ o(n)</a:t>
            </a:r>
          </a:p>
          <a:p>
            <a:pPr algn="just"/>
            <a:r>
              <a:rPr lang="en-US" dirty="0" smtClean="0"/>
              <a:t>Little omega: f(n) = </a:t>
            </a:r>
            <a:r>
              <a:rPr lang="el-GR" dirty="0" smtClean="0"/>
              <a:t>ω</a:t>
            </a:r>
            <a:r>
              <a:rPr lang="en-US" dirty="0" smtClean="0"/>
              <a:t>(g(n)) iff </a:t>
            </a:r>
            <a:r>
              <a:rPr lang="en-US" dirty="0" err="1" smtClean="0"/>
              <a:t>lim</a:t>
            </a:r>
            <a:r>
              <a:rPr lang="en-US" dirty="0" smtClean="0"/>
              <a:t> g(n) =0</a:t>
            </a:r>
          </a:p>
          <a:p>
            <a:pPr algn="just">
              <a:buNone/>
            </a:pPr>
            <a:r>
              <a:rPr lang="en-US" dirty="0" smtClean="0"/>
              <a:t>                                                       n-&gt;∞f(n)</a:t>
            </a:r>
          </a:p>
          <a:p>
            <a:pPr algn="just"/>
            <a:r>
              <a:rPr lang="en-US" dirty="0" smtClean="0"/>
              <a:t>For algorithm Sum </a:t>
            </a:r>
            <a:r>
              <a:rPr lang="en-US" dirty="0" err="1" smtClean="0"/>
              <a:t>tsum</a:t>
            </a:r>
            <a:r>
              <a:rPr lang="en-US" dirty="0" smtClean="0"/>
              <a:t>(n)=2n+3, so </a:t>
            </a:r>
            <a:r>
              <a:rPr lang="en-US" dirty="0" err="1" smtClean="0"/>
              <a:t>tsum</a:t>
            </a:r>
            <a:r>
              <a:rPr lang="en-US" dirty="0" smtClean="0"/>
              <a:t>(n)=</a:t>
            </a:r>
            <a:r>
              <a:rPr lang="el-GR" dirty="0" smtClean="0"/>
              <a:t> Θ</a:t>
            </a:r>
            <a:r>
              <a:rPr lang="en-US" dirty="0" smtClean="0"/>
              <a:t>(n)</a:t>
            </a:r>
            <a:endParaRPr lang="en-US" dirty="0"/>
          </a:p>
        </p:txBody>
      </p:sp>
      <p:cxnSp>
        <p:nvCxnSpPr>
          <p:cNvPr id="5" name="Straight Connector 4"/>
          <p:cNvCxnSpPr/>
          <p:nvPr/>
        </p:nvCxnSpPr>
        <p:spPr>
          <a:xfrm>
            <a:off x="4876800" y="3962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10200" y="54864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304800"/>
          <a:ext cx="7848601" cy="3322320"/>
        </p:xfrm>
        <a:graphic>
          <a:graphicData uri="http://schemas.openxmlformats.org/drawingml/2006/table">
            <a:tbl>
              <a:tblPr firstRow="1" bandRow="1">
                <a:tableStyleId>{5C22544A-7EE6-4342-B048-85BDC9FD1C3A}</a:tableStyleId>
              </a:tblPr>
              <a:tblGrid>
                <a:gridCol w="3767329"/>
                <a:gridCol w="863346"/>
                <a:gridCol w="1569720"/>
                <a:gridCol w="1648206"/>
              </a:tblGrid>
              <a:tr h="370840">
                <a:tc>
                  <a:txBody>
                    <a:bodyPr/>
                    <a:lstStyle/>
                    <a:p>
                      <a:r>
                        <a:rPr lang="en-US" sz="2000" b="0" dirty="0" smtClean="0">
                          <a:solidFill>
                            <a:schemeClr val="tx1"/>
                          </a:solidFill>
                          <a:latin typeface="Times New Roman" pitchFamily="18" charset="0"/>
                          <a:cs typeface="Times New Roman" pitchFamily="18" charset="0"/>
                        </a:rPr>
                        <a:t>Statement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s/e</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Frequency</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Total steps</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236538" lvl="3" indent="-236538">
                        <a:buAutoNum type="arabicPeriod"/>
                      </a:pPr>
                      <a:r>
                        <a:rPr lang="en-US" sz="2000" dirty="0" smtClean="0">
                          <a:latin typeface="Times New Roman" pitchFamily="18" charset="0"/>
                          <a:cs typeface="Times New Roman" pitchFamily="18" charset="0"/>
                        </a:rPr>
                        <a:t>Algorithm Sum(</a:t>
                      </a:r>
                      <a:r>
                        <a:rPr lang="en-US" sz="2000" dirty="0" err="1" smtClean="0">
                          <a:latin typeface="Times New Roman" pitchFamily="18" charset="0"/>
                          <a:cs typeface="Times New Roman" pitchFamily="18" charset="0"/>
                        </a:rPr>
                        <a:t>a,n</a:t>
                      </a:r>
                      <a:r>
                        <a:rPr lang="en-US" sz="2000" dirty="0" smtClean="0">
                          <a:latin typeface="Times New Roman" pitchFamily="18" charset="0"/>
                          <a:cs typeface="Times New Roman" pitchFamily="18" charset="0"/>
                        </a:rPr>
                        <a:t>)</a:t>
                      </a:r>
                    </a:p>
                    <a:p>
                      <a:pPr marL="236538" lvl="3" indent="-236538">
                        <a:buAutoNum type="arabicPeriod"/>
                      </a:pPr>
                      <a:r>
                        <a:rPr lang="en-US" sz="2000" dirty="0" smtClean="0">
                          <a:latin typeface="Times New Roman" pitchFamily="18" charset="0"/>
                          <a:cs typeface="Times New Roman" pitchFamily="18" charset="0"/>
                        </a:rPr>
                        <a:t>{</a:t>
                      </a:r>
                    </a:p>
                    <a:p>
                      <a:pPr marL="236538" lvl="3" indent="-236538">
                        <a:buAutoNum type="arabicPeriod"/>
                      </a:pPr>
                      <a:r>
                        <a:rPr lang="en-US" sz="2000" dirty="0" smtClean="0">
                          <a:latin typeface="Times New Roman" pitchFamily="18" charset="0"/>
                          <a:cs typeface="Times New Roman" pitchFamily="18" charset="0"/>
                        </a:rPr>
                        <a:t>   s:=0.0;</a:t>
                      </a:r>
                    </a:p>
                    <a:p>
                      <a:pPr marL="236538" lvl="3" indent="-236538">
                        <a:buAutoNum type="arabicPeriod"/>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n do</a:t>
                      </a:r>
                    </a:p>
                    <a:p>
                      <a:pPr marL="236538" lvl="3" indent="-236538">
                        <a:buAutoNum type="arabicPeriod"/>
                      </a:pPr>
                      <a:r>
                        <a:rPr lang="en-US" sz="2000" dirty="0" smtClean="0">
                          <a:latin typeface="Times New Roman" pitchFamily="18" charset="0"/>
                          <a:cs typeface="Times New Roman" pitchFamily="18" charset="0"/>
                        </a:rPr>
                        <a:t>       s:=</a:t>
                      </a:r>
                      <a:r>
                        <a:rPr lang="en-US" sz="2000" dirty="0" err="1" smtClean="0">
                          <a:latin typeface="Times New Roman" pitchFamily="18" charset="0"/>
                          <a:cs typeface="Times New Roman" pitchFamily="18" charset="0"/>
                        </a:rPr>
                        <a:t>s+a</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marL="236538" lvl="3" indent="-236538">
                        <a:buAutoNum type="arabicPeriod"/>
                      </a:pPr>
                      <a:r>
                        <a:rPr lang="en-US" sz="2000" dirty="0" smtClean="0">
                          <a:latin typeface="Times New Roman" pitchFamily="18" charset="0"/>
                          <a:cs typeface="Times New Roman" pitchFamily="18" charset="0"/>
                        </a:rPr>
                        <a:t>   return s;</a:t>
                      </a:r>
                    </a:p>
                    <a:p>
                      <a:pPr marL="236538" lvl="3" indent="-236538">
                        <a:buAutoNum type="arabicPeriod"/>
                      </a:pPr>
                      <a:r>
                        <a:rPr lang="en-US" sz="2000" dirty="0" smtClean="0">
                          <a:latin typeface="Times New Roman" pitchFamily="18" charset="0"/>
                          <a:cs typeface="Times New Roman" pitchFamily="18" charset="0"/>
                        </a:rPr>
                        <a:t>}</a:t>
                      </a:r>
                    </a:p>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0</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smtClean="0">
                          <a:solidFill>
                            <a:schemeClr val="tx1"/>
                          </a:solidFill>
                          <a:latin typeface="Times New Roman" pitchFamily="18" charset="0"/>
                          <a:cs typeface="Times New Roman" pitchFamily="18" charset="0"/>
                        </a:rPr>
                        <a:t>-</a:t>
                      </a:r>
                    </a:p>
                    <a:p>
                      <a:r>
                        <a:rPr lang="en-US" sz="2000" b="0" dirty="0" smtClean="0">
                          <a:solidFill>
                            <a:schemeClr val="tx1"/>
                          </a:solidFill>
                          <a:latin typeface="Times New Roman" pitchFamily="18" charset="0"/>
                          <a:cs typeface="Times New Roman" pitchFamily="18" charset="0"/>
                        </a:rPr>
                        <a:t>-</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n+1</a:t>
                      </a:r>
                    </a:p>
                    <a:p>
                      <a:r>
                        <a:rPr lang="en-US" sz="2000" b="0" dirty="0" smtClean="0">
                          <a:solidFill>
                            <a:schemeClr val="tx1"/>
                          </a:solidFill>
                          <a:latin typeface="Times New Roman" pitchFamily="18" charset="0"/>
                          <a:cs typeface="Times New Roman" pitchFamily="18" charset="0"/>
                        </a:rPr>
                        <a:t>n</a:t>
                      </a:r>
                    </a:p>
                    <a:p>
                      <a:r>
                        <a:rPr lang="en-US" sz="2000" b="0" dirty="0" smtClean="0">
                          <a:solidFill>
                            <a:schemeClr val="tx1"/>
                          </a:solidFill>
                          <a:latin typeface="Times New Roman" pitchFamily="18" charset="0"/>
                          <a:cs typeface="Times New Roman" pitchFamily="18" charset="0"/>
                        </a:rPr>
                        <a:t>1</a:t>
                      </a:r>
                    </a:p>
                    <a:p>
                      <a:r>
                        <a:rPr lang="en-US" sz="2000" b="0" dirty="0" smtClean="0">
                          <a:solidFill>
                            <a:schemeClr val="tx1"/>
                          </a:solidFill>
                          <a:latin typeface="Times New Roman" pitchFamily="18" charset="0"/>
                          <a:cs typeface="Times New Roman" pitchFamily="18" charset="0"/>
                        </a:rPr>
                        <a:t>-</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0)</a:t>
                      </a:r>
                    </a:p>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0)</a:t>
                      </a:r>
                    </a:p>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1)</a:t>
                      </a:r>
                    </a:p>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n)</a:t>
                      </a:r>
                    </a:p>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n)</a:t>
                      </a:r>
                    </a:p>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1)</a:t>
                      </a:r>
                    </a:p>
                    <a:p>
                      <a:r>
                        <a:rPr lang="el-GR" sz="2000" dirty="0" smtClean="0"/>
                        <a:t>Θ</a:t>
                      </a:r>
                      <a:r>
                        <a:rPr lang="en-US" sz="2000" dirty="0" smtClean="0"/>
                        <a:t>(</a:t>
                      </a:r>
                      <a:r>
                        <a:rPr lang="en-US" sz="2000" b="0" dirty="0" smtClean="0">
                          <a:solidFill>
                            <a:schemeClr val="tx1"/>
                          </a:solidFill>
                          <a:latin typeface="Times New Roman" pitchFamily="18" charset="0"/>
                          <a:cs typeface="Times New Roman" pitchFamily="18" charset="0"/>
                        </a:rPr>
                        <a:t>0)</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000" b="0" dirty="0" smtClean="0">
                          <a:solidFill>
                            <a:schemeClr val="tx1"/>
                          </a:solidFill>
                          <a:latin typeface="Times New Roman" pitchFamily="18" charset="0"/>
                          <a:cs typeface="Times New Roman" pitchFamily="18" charset="0"/>
                        </a:rPr>
                        <a:t>Total</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000" dirty="0" smtClean="0"/>
                        <a:t>Θ</a:t>
                      </a:r>
                      <a:r>
                        <a:rPr lang="en-US" sz="2000" dirty="0" smtClean="0"/>
                        <a:t>(n)</a:t>
                      </a:r>
                      <a:endParaRPr lang="en-US" sz="20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Practical Complexities</a:t>
            </a:r>
            <a:endParaRPr lang="en-US" dirty="0"/>
          </a:p>
        </p:txBody>
      </p:sp>
      <p:sp>
        <p:nvSpPr>
          <p:cNvPr id="3" name="Content Placeholder 2"/>
          <p:cNvSpPr>
            <a:spLocks noGrp="1"/>
          </p:cNvSpPr>
          <p:nvPr>
            <p:ph idx="1"/>
          </p:nvPr>
        </p:nvSpPr>
        <p:spPr>
          <a:xfrm>
            <a:off x="76200" y="762001"/>
            <a:ext cx="9067800" cy="5943600"/>
          </a:xfrm>
        </p:spPr>
        <p:txBody>
          <a:bodyPr>
            <a:normAutofit/>
          </a:bodyPr>
          <a:lstStyle/>
          <a:p>
            <a:pPr algn="just"/>
            <a:r>
              <a:rPr lang="en-US" sz="2000" dirty="0" smtClean="0"/>
              <a:t>Time complexity is generally some function of instance characteristics. Complexity function can be used to compare two algorithms P and Q that perform the same task.</a:t>
            </a:r>
          </a:p>
          <a:p>
            <a:pPr algn="just"/>
            <a:r>
              <a:rPr lang="en-US" sz="2000" dirty="0" smtClean="0"/>
              <a:t>An algorithm P with complexity </a:t>
            </a:r>
            <a:r>
              <a:rPr lang="az-Cyrl-AZ" sz="2000" dirty="0" smtClean="0">
                <a:latin typeface="Times New Roman"/>
                <a:cs typeface="Times New Roman"/>
              </a:rPr>
              <a:t>Ө</a:t>
            </a:r>
            <a:r>
              <a:rPr lang="en-US" sz="2000" dirty="0" smtClean="0">
                <a:latin typeface="Times New Roman"/>
                <a:cs typeface="Times New Roman"/>
              </a:rPr>
              <a:t>(n) is better than an algorithm Q with complexity </a:t>
            </a:r>
            <a:r>
              <a:rPr lang="az-Cyrl-AZ" sz="2000" dirty="0" smtClean="0">
                <a:latin typeface="Times New Roman"/>
                <a:cs typeface="Times New Roman"/>
              </a:rPr>
              <a:t>Ө</a:t>
            </a:r>
            <a:r>
              <a:rPr lang="en-US" sz="2000" dirty="0" smtClean="0">
                <a:latin typeface="Times New Roman"/>
                <a:cs typeface="Times New Roman"/>
              </a:rPr>
              <a:t>(n</a:t>
            </a:r>
            <a:r>
              <a:rPr lang="en-US" sz="2000" baseline="30000" dirty="0" smtClean="0">
                <a:latin typeface="Times New Roman"/>
                <a:cs typeface="Times New Roman"/>
              </a:rPr>
              <a:t>2</a:t>
            </a:r>
            <a:r>
              <a:rPr lang="en-US" sz="2000" dirty="0" smtClean="0">
                <a:latin typeface="Times New Roman"/>
                <a:cs typeface="Times New Roman"/>
              </a:rPr>
              <a:t>)  for sufficiently large n. As P is bounded from above by </a:t>
            </a:r>
            <a:r>
              <a:rPr lang="en-US" sz="2000" dirty="0" err="1" smtClean="0">
                <a:latin typeface="Times New Roman"/>
                <a:cs typeface="Times New Roman"/>
              </a:rPr>
              <a:t>cn</a:t>
            </a:r>
            <a:r>
              <a:rPr lang="en-US" sz="2000" dirty="0" smtClean="0">
                <a:latin typeface="Times New Roman"/>
                <a:cs typeface="Times New Roman"/>
              </a:rPr>
              <a:t> for some constant c and n&gt;=n1 and Q is bounded from below by dn</a:t>
            </a:r>
            <a:r>
              <a:rPr lang="en-US" sz="2000" baseline="30000" dirty="0" smtClean="0">
                <a:latin typeface="Times New Roman"/>
                <a:cs typeface="Times New Roman"/>
              </a:rPr>
              <a:t>2</a:t>
            </a:r>
            <a:r>
              <a:rPr lang="en-US" sz="2000" dirty="0" smtClean="0">
                <a:latin typeface="Times New Roman"/>
                <a:cs typeface="Times New Roman"/>
              </a:rPr>
              <a:t> for some constant d and n&gt;=n2. As </a:t>
            </a:r>
            <a:r>
              <a:rPr lang="en-US" sz="2000" dirty="0" err="1" smtClean="0">
                <a:latin typeface="Times New Roman"/>
                <a:cs typeface="Times New Roman"/>
              </a:rPr>
              <a:t>cn</a:t>
            </a:r>
            <a:r>
              <a:rPr lang="en-US" sz="2000" dirty="0" smtClean="0">
                <a:latin typeface="Times New Roman"/>
                <a:cs typeface="Times New Roman"/>
              </a:rPr>
              <a:t>&lt;=dn</a:t>
            </a:r>
            <a:r>
              <a:rPr lang="en-US" sz="2000" baseline="30000" dirty="0" smtClean="0">
                <a:latin typeface="Times New Roman"/>
                <a:cs typeface="Times New Roman"/>
              </a:rPr>
              <a:t>2</a:t>
            </a:r>
            <a:r>
              <a:rPr lang="en-US" sz="2000" dirty="0" smtClean="0">
                <a:latin typeface="Times New Roman"/>
                <a:cs typeface="Times New Roman"/>
              </a:rPr>
              <a:t> for n&gt;=c/d so P is faster than Q whenever n&gt;= max{n1,n2,c/d}</a:t>
            </a:r>
          </a:p>
          <a:p>
            <a:pPr algn="just"/>
            <a:r>
              <a:rPr lang="en-US" sz="2000" dirty="0" smtClean="0">
                <a:latin typeface="Times New Roman"/>
                <a:cs typeface="Times New Roman"/>
              </a:rPr>
              <a:t>Following table shows how a function grows with n.</a:t>
            </a:r>
            <a:endParaRPr lang="en-US" sz="2000" dirty="0" smtClean="0"/>
          </a:p>
        </p:txBody>
      </p:sp>
      <p:graphicFrame>
        <p:nvGraphicFramePr>
          <p:cNvPr id="4" name="Table 3"/>
          <p:cNvGraphicFramePr>
            <a:graphicFrameLocks noGrp="1"/>
          </p:cNvGraphicFramePr>
          <p:nvPr/>
        </p:nvGraphicFramePr>
        <p:xfrm>
          <a:off x="838200" y="3505200"/>
          <a:ext cx="7543800" cy="3048003"/>
        </p:xfrm>
        <a:graphic>
          <a:graphicData uri="http://schemas.openxmlformats.org/drawingml/2006/table">
            <a:tbl>
              <a:tblPr firstRow="1" bandRow="1">
                <a:tableStyleId>{5C22544A-7EE6-4342-B048-85BDC9FD1C3A}</a:tableStyleId>
              </a:tblPr>
              <a:tblGrid>
                <a:gridCol w="1257300"/>
                <a:gridCol w="1257300"/>
                <a:gridCol w="1257300"/>
                <a:gridCol w="1257300"/>
                <a:gridCol w="1066800"/>
                <a:gridCol w="1447800"/>
              </a:tblGrid>
              <a:tr h="435429">
                <a:tc>
                  <a:txBody>
                    <a:bodyPr/>
                    <a:lstStyle/>
                    <a:p>
                      <a:r>
                        <a:rPr lang="en-US" sz="1800" dirty="0" smtClean="0">
                          <a:solidFill>
                            <a:schemeClr val="tx1"/>
                          </a:solidFill>
                          <a:latin typeface="Times New Roman" pitchFamily="18" charset="0"/>
                          <a:cs typeface="Times New Roman" pitchFamily="18" charset="0"/>
                        </a:rPr>
                        <a:t>log n</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latin typeface="Times New Roman" pitchFamily="18" charset="0"/>
                          <a:cs typeface="Times New Roman" pitchFamily="18" charset="0"/>
                        </a:rPr>
                        <a:t>n</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err="1" smtClean="0">
                          <a:solidFill>
                            <a:schemeClr val="tx1"/>
                          </a:solidFill>
                          <a:latin typeface="Times New Roman" pitchFamily="18" charset="0"/>
                          <a:cs typeface="Times New Roman" pitchFamily="18" charset="0"/>
                        </a:rPr>
                        <a:t>nlogn</a:t>
                      </a:r>
                      <a:endParaRPr lang="en-US" sz="18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latin typeface="Times New Roman" pitchFamily="18" charset="0"/>
                          <a:cs typeface="Times New Roman" pitchFamily="18" charset="0"/>
                        </a:rPr>
                        <a:t>n</a:t>
                      </a:r>
                      <a:r>
                        <a:rPr lang="en-US" sz="1800" baseline="30000" dirty="0" smtClean="0">
                          <a:solidFill>
                            <a:schemeClr val="tx1"/>
                          </a:solidFill>
                          <a:latin typeface="Times New Roman" pitchFamily="18" charset="0"/>
                          <a:cs typeface="Times New Roman" pitchFamily="18" charset="0"/>
                        </a:rPr>
                        <a:t>2</a:t>
                      </a:r>
                      <a:endParaRPr lang="en-US" sz="1800" baseline="30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latin typeface="Times New Roman" pitchFamily="18" charset="0"/>
                          <a:cs typeface="Times New Roman" pitchFamily="18" charset="0"/>
                        </a:rPr>
                        <a:t>n</a:t>
                      </a:r>
                      <a:r>
                        <a:rPr lang="en-US" sz="1800" baseline="30000" dirty="0" smtClean="0">
                          <a:solidFill>
                            <a:schemeClr val="tx1"/>
                          </a:solidFill>
                          <a:latin typeface="Times New Roman" pitchFamily="18" charset="0"/>
                          <a:cs typeface="Times New Roman" pitchFamily="18" charset="0"/>
                        </a:rPr>
                        <a:t>3</a:t>
                      </a:r>
                      <a:endParaRPr lang="en-US" sz="1800" baseline="30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latin typeface="Times New Roman" pitchFamily="18" charset="0"/>
                          <a:cs typeface="Times New Roman" pitchFamily="18" charset="0"/>
                        </a:rPr>
                        <a:t>2</a:t>
                      </a:r>
                      <a:r>
                        <a:rPr lang="en-US" sz="1800" baseline="30000" dirty="0" smtClean="0">
                          <a:solidFill>
                            <a:schemeClr val="tx1"/>
                          </a:solidFill>
                          <a:latin typeface="Times New Roman" pitchFamily="18" charset="0"/>
                          <a:cs typeface="Times New Roman" pitchFamily="18" charset="0"/>
                        </a:rPr>
                        <a:t>n</a:t>
                      </a:r>
                      <a:endParaRPr lang="en-US" sz="1800" baseline="30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5429">
                <a:tc>
                  <a:txBody>
                    <a:bodyPr/>
                    <a:lstStyle/>
                    <a:p>
                      <a:r>
                        <a:rPr lang="en-US" sz="1800" b="0" dirty="0" smtClean="0">
                          <a:solidFill>
                            <a:schemeClr val="tx1"/>
                          </a:solidFill>
                          <a:latin typeface="Times New Roman" pitchFamily="18" charset="0"/>
                          <a:cs typeface="Times New Roman" pitchFamily="18" charset="0"/>
                        </a:rPr>
                        <a:t>0</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0</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5429">
                <a:tc>
                  <a:txBody>
                    <a:bodyPr/>
                    <a:lstStyle/>
                    <a:p>
                      <a:r>
                        <a:rPr lang="en-US" sz="1800" b="0" dirty="0" smtClean="0">
                          <a:solidFill>
                            <a:schemeClr val="tx1"/>
                          </a:solidFill>
                          <a:latin typeface="Times New Roman" pitchFamily="18" charset="0"/>
                          <a:cs typeface="Times New Roman" pitchFamily="18" charset="0"/>
                        </a:rPr>
                        <a:t>1</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8</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5429">
                <a:tc>
                  <a:txBody>
                    <a:bodyPr/>
                    <a:lstStyle/>
                    <a:p>
                      <a:r>
                        <a:rPr lang="en-US" sz="1800" b="0" dirty="0" smtClean="0">
                          <a:solidFill>
                            <a:schemeClr val="tx1"/>
                          </a:solidFill>
                          <a:latin typeface="Times New Roman" pitchFamily="18" charset="0"/>
                          <a:cs typeface="Times New Roman" pitchFamily="18" charset="0"/>
                        </a:rPr>
                        <a:t>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8</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64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5429">
                <a:tc>
                  <a:txBody>
                    <a:bodyPr/>
                    <a:lstStyle/>
                    <a:p>
                      <a:r>
                        <a:rPr lang="en-US" sz="1800" b="0" dirty="0" smtClean="0">
                          <a:solidFill>
                            <a:schemeClr val="tx1"/>
                          </a:solidFill>
                          <a:latin typeface="Times New Roman" pitchFamily="18" charset="0"/>
                          <a:cs typeface="Times New Roman" pitchFamily="18" charset="0"/>
                        </a:rPr>
                        <a:t>3</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8</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24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64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512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256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5429">
                <a:tc>
                  <a:txBody>
                    <a:bodyPr/>
                    <a:lstStyle/>
                    <a:p>
                      <a:r>
                        <a:rPr lang="en-US" sz="1800" b="0" dirty="0" smtClean="0">
                          <a:solidFill>
                            <a:schemeClr val="tx1"/>
                          </a:solidFill>
                          <a:latin typeface="Times New Roman" pitchFamily="18" charset="0"/>
                          <a:cs typeface="Times New Roman" pitchFamily="18" charset="0"/>
                        </a:rPr>
                        <a:t>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64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256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4096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65536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5429">
                <a:tc>
                  <a:txBody>
                    <a:bodyPr/>
                    <a:lstStyle/>
                    <a:p>
                      <a:r>
                        <a:rPr lang="en-US" sz="1800" b="0" dirty="0" smtClean="0">
                          <a:solidFill>
                            <a:schemeClr val="tx1"/>
                          </a:solidFill>
                          <a:latin typeface="Times New Roman" pitchFamily="18" charset="0"/>
                          <a:cs typeface="Times New Roman" pitchFamily="18" charset="0"/>
                        </a:rPr>
                        <a:t>5</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32</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160</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1024</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32768</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smtClean="0">
                          <a:solidFill>
                            <a:schemeClr val="tx1"/>
                          </a:solidFill>
                          <a:latin typeface="Times New Roman" pitchFamily="18" charset="0"/>
                          <a:cs typeface="Times New Roman" pitchFamily="18" charset="0"/>
                        </a:rPr>
                        <a:t>4294967296</a:t>
                      </a:r>
                      <a:endParaRPr 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function values</a:t>
            </a:r>
            <a:endParaRPr lang="en-US" dirty="0"/>
          </a:p>
        </p:txBody>
      </p:sp>
      <p:pic>
        <p:nvPicPr>
          <p:cNvPr id="5" name="Picture 4" descr="sal.jpg"/>
          <p:cNvPicPr/>
          <p:nvPr/>
        </p:nvPicPr>
        <p:blipFill>
          <a:blip r:embed="rId2" cstate="print"/>
          <a:srcRect l="13340" t="37206" r="24333" b="11460"/>
          <a:stretch>
            <a:fillRect/>
          </a:stretch>
        </p:blipFill>
        <p:spPr>
          <a:xfrm rot="10800000">
            <a:off x="1066800" y="1143000"/>
            <a:ext cx="7086600" cy="5181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Algorithm Specification</a:t>
            </a:r>
            <a:endParaRPr lang="en-US" dirty="0"/>
          </a:p>
        </p:txBody>
      </p:sp>
      <p:sp>
        <p:nvSpPr>
          <p:cNvPr id="3" name="Content Placeholder 2"/>
          <p:cNvSpPr>
            <a:spLocks noGrp="1"/>
          </p:cNvSpPr>
          <p:nvPr>
            <p:ph idx="1"/>
          </p:nvPr>
        </p:nvSpPr>
        <p:spPr>
          <a:xfrm>
            <a:off x="457200" y="1112837"/>
            <a:ext cx="8229600" cy="5516563"/>
          </a:xfrm>
        </p:spPr>
        <p:txBody>
          <a:bodyPr>
            <a:normAutofit fontScale="77500" lnSpcReduction="20000"/>
          </a:bodyPr>
          <a:lstStyle/>
          <a:p>
            <a:pPr algn="just"/>
            <a:r>
              <a:rPr lang="en-US" dirty="0" smtClean="0"/>
              <a:t>Algorithm specification using pseudo code that resembles C.</a:t>
            </a:r>
          </a:p>
          <a:p>
            <a:pPr lvl="1" algn="just"/>
            <a:r>
              <a:rPr lang="en-US" dirty="0" smtClean="0"/>
              <a:t>Comments begin with //</a:t>
            </a:r>
          </a:p>
          <a:p>
            <a:pPr lvl="1" algn="just"/>
            <a:r>
              <a:rPr lang="en-US" dirty="0" smtClean="0"/>
              <a:t>Block is represented by braces { }</a:t>
            </a:r>
          </a:p>
          <a:p>
            <a:pPr lvl="1" algn="just"/>
            <a:r>
              <a:rPr lang="en-US" dirty="0" smtClean="0"/>
              <a:t>Identifier begins with a letter. Simple data types are assumed. Compound data types can be formed using record.</a:t>
            </a:r>
          </a:p>
          <a:p>
            <a:pPr lvl="1" algn="just">
              <a:buNone/>
            </a:pPr>
            <a:r>
              <a:rPr lang="en-US" dirty="0" smtClean="0"/>
              <a:t>		node =	record</a:t>
            </a:r>
          </a:p>
          <a:p>
            <a:pPr lvl="1" algn="just">
              <a:buNone/>
            </a:pPr>
            <a:r>
              <a:rPr lang="en-US" dirty="0" smtClean="0"/>
              <a:t>			{ datatype_1 data1;</a:t>
            </a:r>
          </a:p>
          <a:p>
            <a:pPr lvl="1" algn="just">
              <a:buNone/>
            </a:pPr>
            <a:r>
              <a:rPr lang="en-US" dirty="0" smtClean="0"/>
              <a:t>			   …</a:t>
            </a:r>
          </a:p>
          <a:p>
            <a:pPr lvl="1" algn="just">
              <a:buNone/>
            </a:pPr>
            <a:r>
              <a:rPr lang="en-US" dirty="0" smtClean="0"/>
              <a:t>			   </a:t>
            </a:r>
            <a:r>
              <a:rPr lang="en-US" dirty="0" err="1" smtClean="0"/>
              <a:t>datatype_n</a:t>
            </a:r>
            <a:r>
              <a:rPr lang="en-US" dirty="0" smtClean="0"/>
              <a:t> </a:t>
            </a:r>
            <a:r>
              <a:rPr lang="en-US" dirty="0" err="1" smtClean="0"/>
              <a:t>datan</a:t>
            </a:r>
            <a:r>
              <a:rPr lang="en-US" dirty="0" smtClean="0"/>
              <a:t>;</a:t>
            </a:r>
          </a:p>
          <a:p>
            <a:pPr lvl="1" algn="just">
              <a:buNone/>
            </a:pPr>
            <a:r>
              <a:rPr lang="en-US" dirty="0" smtClean="0"/>
              <a:t>			   node* link;</a:t>
            </a:r>
          </a:p>
          <a:p>
            <a:pPr lvl="1" algn="just">
              <a:buNone/>
            </a:pPr>
            <a:r>
              <a:rPr lang="en-US" dirty="0" smtClean="0"/>
              <a:t>			}</a:t>
            </a:r>
          </a:p>
          <a:p>
            <a:pPr lvl="1" algn="just">
              <a:buNone/>
            </a:pPr>
            <a:r>
              <a:rPr lang="en-US" dirty="0" smtClean="0"/>
              <a:t>	    . And -&gt; can be used to denote the fields of type node.</a:t>
            </a:r>
          </a:p>
          <a:p>
            <a:pPr lvl="1" algn="just"/>
            <a:r>
              <a:rPr lang="en-US" dirty="0" smtClean="0"/>
              <a:t>Assignment := operator is used to assign values.</a:t>
            </a:r>
          </a:p>
          <a:p>
            <a:pPr lvl="1" algn="just"/>
            <a:r>
              <a:rPr lang="en-US" dirty="0" smtClean="0"/>
              <a:t>Two </a:t>
            </a:r>
            <a:r>
              <a:rPr lang="en-US" dirty="0" err="1" smtClean="0"/>
              <a:t>boolean</a:t>
            </a:r>
            <a:r>
              <a:rPr lang="en-US" dirty="0" smtClean="0"/>
              <a:t> values are assumed </a:t>
            </a:r>
            <a:r>
              <a:rPr lang="en-US" b="1" dirty="0" smtClean="0"/>
              <a:t>true </a:t>
            </a:r>
            <a:r>
              <a:rPr lang="en-US" dirty="0" smtClean="0"/>
              <a:t>and </a:t>
            </a:r>
            <a:r>
              <a:rPr lang="en-US" b="1" dirty="0" smtClean="0"/>
              <a:t>false</a:t>
            </a:r>
            <a:r>
              <a:rPr lang="en-US" dirty="0" smtClean="0"/>
              <a:t>. Logical and relative operators are provided.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30963"/>
          </a:xfrm>
        </p:spPr>
        <p:txBody>
          <a:bodyPr>
            <a:normAutofit fontScale="77500" lnSpcReduction="20000"/>
          </a:bodyPr>
          <a:lstStyle/>
          <a:p>
            <a:pPr lvl="1" algn="just"/>
            <a:r>
              <a:rPr lang="en-US" dirty="0" smtClean="0"/>
              <a:t>Multidimensional array is accessed as A[</a:t>
            </a:r>
            <a:r>
              <a:rPr lang="en-US" dirty="0" err="1" smtClean="0"/>
              <a:t>i,j</a:t>
            </a:r>
            <a:r>
              <a:rPr lang="en-US" dirty="0" smtClean="0"/>
              <a:t>]</a:t>
            </a:r>
          </a:p>
          <a:p>
            <a:pPr lvl="1" algn="just"/>
            <a:r>
              <a:rPr lang="en-US" dirty="0" smtClean="0"/>
              <a:t>Looping constructs for, while and repeat until are provided.</a:t>
            </a:r>
          </a:p>
          <a:p>
            <a:pPr lvl="2" algn="just"/>
            <a:r>
              <a:rPr lang="en-US" dirty="0" smtClean="0"/>
              <a:t>for </a:t>
            </a:r>
            <a:r>
              <a:rPr lang="en-US" dirty="0" err="1" smtClean="0"/>
              <a:t>i</a:t>
            </a:r>
            <a:r>
              <a:rPr lang="en-US" dirty="0" smtClean="0"/>
              <a:t>:= 1 to 10 step 1 do {…..}</a:t>
            </a:r>
          </a:p>
          <a:p>
            <a:pPr lvl="2" algn="just"/>
            <a:r>
              <a:rPr lang="en-US" dirty="0" smtClean="0"/>
              <a:t>while </a:t>
            </a:r>
            <a:r>
              <a:rPr lang="en-US" dirty="0" err="1" smtClean="0"/>
              <a:t>i</a:t>
            </a:r>
            <a:r>
              <a:rPr lang="en-US" dirty="0" smtClean="0"/>
              <a:t>&lt;10 do { … }</a:t>
            </a:r>
          </a:p>
          <a:p>
            <a:pPr lvl="2" algn="just"/>
            <a:r>
              <a:rPr lang="en-US" dirty="0" smtClean="0"/>
              <a:t>Repeat {…..} until (</a:t>
            </a:r>
            <a:r>
              <a:rPr lang="en-US" dirty="0" err="1" smtClean="0"/>
              <a:t>i</a:t>
            </a:r>
            <a:r>
              <a:rPr lang="en-US" dirty="0" smtClean="0"/>
              <a:t>&gt;10)</a:t>
            </a:r>
          </a:p>
          <a:p>
            <a:pPr lvl="1" algn="just"/>
            <a:r>
              <a:rPr lang="en-US" dirty="0" smtClean="0"/>
              <a:t>Break statement results in exit from innermost loop. </a:t>
            </a:r>
          </a:p>
          <a:p>
            <a:pPr lvl="1" algn="just"/>
            <a:r>
              <a:rPr lang="en-US" dirty="0" smtClean="0"/>
              <a:t>Return statement results in exit of the function.</a:t>
            </a:r>
          </a:p>
          <a:p>
            <a:pPr lvl="1" algn="just"/>
            <a:r>
              <a:rPr lang="en-US" dirty="0" smtClean="0"/>
              <a:t>Conditional statements if and case are provided.</a:t>
            </a:r>
          </a:p>
          <a:p>
            <a:pPr lvl="2" algn="just"/>
            <a:r>
              <a:rPr lang="en-US" dirty="0" smtClean="0"/>
              <a:t>if (a&gt;b) then c:=a else c:=b</a:t>
            </a:r>
          </a:p>
          <a:p>
            <a:pPr lvl="2" algn="just"/>
            <a:r>
              <a:rPr lang="en-US" dirty="0" smtClean="0"/>
              <a:t>case </a:t>
            </a:r>
          </a:p>
          <a:p>
            <a:pPr lvl="2" algn="just">
              <a:buNone/>
            </a:pPr>
            <a:r>
              <a:rPr lang="en-US" dirty="0" smtClean="0"/>
              <a:t>	{ :a=1:  c:=10;</a:t>
            </a:r>
          </a:p>
          <a:p>
            <a:pPr lvl="2" algn="just">
              <a:buNone/>
            </a:pPr>
            <a:r>
              <a:rPr lang="en-US" dirty="0" smtClean="0"/>
              <a:t>	  :a=2:  c:=20;</a:t>
            </a:r>
          </a:p>
          <a:p>
            <a:pPr lvl="2" algn="just">
              <a:buNone/>
            </a:pPr>
            <a:r>
              <a:rPr lang="en-US" dirty="0" smtClean="0"/>
              <a:t>	  :else: c:=100;</a:t>
            </a:r>
          </a:p>
          <a:p>
            <a:pPr lvl="2" algn="just">
              <a:buNone/>
            </a:pPr>
            <a:r>
              <a:rPr lang="en-US" dirty="0" smtClean="0"/>
              <a:t>	}</a:t>
            </a:r>
          </a:p>
          <a:p>
            <a:pPr lvl="1" algn="just"/>
            <a:r>
              <a:rPr lang="en-US" dirty="0" smtClean="0"/>
              <a:t>Input and output is performed using read and write statements respectively.</a:t>
            </a:r>
          </a:p>
          <a:p>
            <a:pPr lvl="1" algn="just"/>
            <a:r>
              <a:rPr lang="en-US" dirty="0" smtClean="0"/>
              <a:t>Only one type of procedure ‘Algorithm’ is provided having a heading and a body.</a:t>
            </a:r>
          </a:p>
          <a:p>
            <a:pPr lvl="1" algn="just"/>
            <a:r>
              <a:rPr lang="en-US" dirty="0" smtClean="0"/>
              <a:t>Simple variables are passed by value. Arrays are passed by reference.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6354763"/>
          </a:xfrm>
        </p:spPr>
        <p:txBody>
          <a:bodyPr>
            <a:normAutofit fontScale="85000" lnSpcReduction="20000"/>
          </a:bodyPr>
          <a:lstStyle/>
          <a:p>
            <a:pPr lvl="1" algn="just"/>
            <a:r>
              <a:rPr lang="en-US" dirty="0" smtClean="0"/>
              <a:t>Example: Selection sort algorithm.</a:t>
            </a:r>
          </a:p>
          <a:p>
            <a:pPr lvl="2" algn="just"/>
            <a:r>
              <a:rPr lang="en-US" dirty="0" smtClean="0"/>
              <a:t>for </a:t>
            </a:r>
            <a:r>
              <a:rPr lang="en-US" dirty="0" err="1" smtClean="0"/>
              <a:t>i</a:t>
            </a:r>
            <a:r>
              <a:rPr lang="en-US" dirty="0" smtClean="0"/>
              <a:t>:=1 to n do</a:t>
            </a:r>
          </a:p>
          <a:p>
            <a:pPr marL="862013" lvl="2" algn="just">
              <a:buNone/>
            </a:pPr>
            <a:r>
              <a:rPr lang="en-US" dirty="0" smtClean="0"/>
              <a:t>  		    {</a:t>
            </a:r>
          </a:p>
          <a:p>
            <a:pPr marL="862013" lvl="2" algn="just">
              <a:buNone/>
            </a:pPr>
            <a:r>
              <a:rPr lang="en-US" dirty="0" smtClean="0"/>
              <a:t>           Examine a[</a:t>
            </a:r>
            <a:r>
              <a:rPr lang="en-US" dirty="0" err="1" smtClean="0"/>
              <a:t>i</a:t>
            </a:r>
            <a:r>
              <a:rPr lang="en-US" dirty="0" smtClean="0"/>
              <a:t>] to a[n] and suppose the smallest element is at a[j];</a:t>
            </a:r>
          </a:p>
          <a:p>
            <a:pPr marL="862013" lvl="2" algn="just">
              <a:buNone/>
            </a:pPr>
            <a:r>
              <a:rPr lang="en-US" dirty="0" smtClean="0"/>
              <a:t>            Interchange a[</a:t>
            </a:r>
            <a:r>
              <a:rPr lang="en-US" dirty="0" err="1" smtClean="0"/>
              <a:t>i</a:t>
            </a:r>
            <a:r>
              <a:rPr lang="en-US" dirty="0" smtClean="0"/>
              <a:t>] and a[j];</a:t>
            </a:r>
          </a:p>
          <a:p>
            <a:pPr marL="862013" lvl="2" algn="just">
              <a:buNone/>
            </a:pPr>
            <a:r>
              <a:rPr lang="en-US" dirty="0" smtClean="0"/>
              <a:t>  		    }</a:t>
            </a:r>
          </a:p>
          <a:p>
            <a:r>
              <a:rPr lang="en-US" dirty="0" smtClean="0"/>
              <a:t>Example: Selection sort pseudo code program</a:t>
            </a:r>
          </a:p>
          <a:p>
            <a:pPr lvl="1">
              <a:buNone/>
            </a:pPr>
            <a:r>
              <a:rPr lang="en-US" dirty="0" smtClean="0"/>
              <a:t>1 Algorithm </a:t>
            </a:r>
            <a:r>
              <a:rPr lang="en-US" dirty="0" err="1" smtClean="0"/>
              <a:t>SelectionSort</a:t>
            </a:r>
            <a:r>
              <a:rPr lang="en-US" dirty="0" smtClean="0"/>
              <a:t> (</a:t>
            </a:r>
            <a:r>
              <a:rPr lang="en-US" dirty="0" err="1" smtClean="0"/>
              <a:t>a,n</a:t>
            </a:r>
            <a:r>
              <a:rPr lang="en-US" dirty="0" smtClean="0"/>
              <a:t>)</a:t>
            </a:r>
          </a:p>
          <a:p>
            <a:pPr lvl="1">
              <a:buNone/>
            </a:pPr>
            <a:r>
              <a:rPr lang="en-US" dirty="0"/>
              <a:t> </a:t>
            </a:r>
            <a:r>
              <a:rPr lang="en-US" dirty="0" smtClean="0"/>
              <a:t>2   // sort the array a[1:n] into increasing order.</a:t>
            </a:r>
          </a:p>
          <a:p>
            <a:pPr lvl="1">
              <a:buNone/>
            </a:pPr>
            <a:r>
              <a:rPr lang="en-US" dirty="0"/>
              <a:t> </a:t>
            </a:r>
            <a:r>
              <a:rPr lang="en-US" dirty="0" smtClean="0"/>
              <a:t>3   {</a:t>
            </a:r>
          </a:p>
          <a:p>
            <a:pPr lvl="1">
              <a:buNone/>
            </a:pPr>
            <a:r>
              <a:rPr lang="en-US" dirty="0"/>
              <a:t> </a:t>
            </a:r>
            <a:r>
              <a:rPr lang="en-US" dirty="0" smtClean="0"/>
              <a:t>4      for </a:t>
            </a:r>
            <a:r>
              <a:rPr lang="en-US" dirty="0" err="1" smtClean="0"/>
              <a:t>i</a:t>
            </a:r>
            <a:r>
              <a:rPr lang="en-US" dirty="0" smtClean="0"/>
              <a:t>:=1 to n do</a:t>
            </a:r>
          </a:p>
          <a:p>
            <a:pPr lvl="1">
              <a:buNone/>
            </a:pPr>
            <a:r>
              <a:rPr lang="en-US" dirty="0"/>
              <a:t> </a:t>
            </a:r>
            <a:r>
              <a:rPr lang="en-US" dirty="0" smtClean="0"/>
              <a:t>5       {</a:t>
            </a:r>
          </a:p>
          <a:p>
            <a:pPr lvl="1">
              <a:buNone/>
            </a:pPr>
            <a:r>
              <a:rPr lang="en-US" dirty="0"/>
              <a:t> </a:t>
            </a:r>
            <a:r>
              <a:rPr lang="en-US" dirty="0" smtClean="0"/>
              <a:t>6          j:=</a:t>
            </a:r>
            <a:r>
              <a:rPr lang="en-US" dirty="0" err="1" smtClean="0"/>
              <a:t>i</a:t>
            </a:r>
            <a:r>
              <a:rPr lang="en-US" dirty="0" smtClean="0"/>
              <a:t>;</a:t>
            </a:r>
          </a:p>
          <a:p>
            <a:pPr lvl="1">
              <a:buNone/>
            </a:pPr>
            <a:r>
              <a:rPr lang="en-US" dirty="0"/>
              <a:t> </a:t>
            </a:r>
            <a:r>
              <a:rPr lang="en-US" dirty="0" smtClean="0"/>
              <a:t>7          for k:= i+1 to n do</a:t>
            </a:r>
          </a:p>
          <a:p>
            <a:pPr lvl="1">
              <a:buNone/>
            </a:pPr>
            <a:r>
              <a:rPr lang="en-US" dirty="0"/>
              <a:t> </a:t>
            </a:r>
            <a:r>
              <a:rPr lang="en-US" dirty="0" smtClean="0"/>
              <a:t>8              if (a[k]&lt;a[j]) then j:=k;</a:t>
            </a:r>
          </a:p>
          <a:p>
            <a:pPr lvl="1">
              <a:buNone/>
            </a:pPr>
            <a:r>
              <a:rPr lang="en-US" dirty="0"/>
              <a:t> </a:t>
            </a:r>
            <a:r>
              <a:rPr lang="en-US" dirty="0" smtClean="0"/>
              <a:t>9          t:=a[</a:t>
            </a:r>
            <a:r>
              <a:rPr lang="en-US" dirty="0" err="1" smtClean="0"/>
              <a:t>i</a:t>
            </a:r>
            <a:r>
              <a:rPr lang="en-US" dirty="0" smtClean="0"/>
              <a:t>]; a[</a:t>
            </a:r>
            <a:r>
              <a:rPr lang="en-US" dirty="0" err="1" smtClean="0"/>
              <a:t>i</a:t>
            </a:r>
            <a:r>
              <a:rPr lang="en-US" dirty="0" smtClean="0"/>
              <a:t>]:=a[j]; a[j]:=t;</a:t>
            </a:r>
          </a:p>
          <a:p>
            <a:pPr lvl="1">
              <a:buNone/>
            </a:pPr>
            <a:r>
              <a:rPr lang="en-US" dirty="0"/>
              <a:t> </a:t>
            </a:r>
            <a:r>
              <a:rPr lang="en-US" dirty="0" smtClean="0"/>
              <a:t>10     }</a:t>
            </a:r>
          </a:p>
          <a:p>
            <a:pPr lvl="1">
              <a:buNone/>
            </a:pPr>
            <a:r>
              <a:rPr lang="en-US" dirty="0"/>
              <a:t> </a:t>
            </a:r>
            <a:r>
              <a:rPr lang="en-US" dirty="0" smtClean="0"/>
              <a:t>11  }</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6126163"/>
          </a:xfrm>
        </p:spPr>
        <p:txBody>
          <a:bodyPr>
            <a:normAutofit fontScale="92500" lnSpcReduction="10000"/>
          </a:bodyPr>
          <a:lstStyle/>
          <a:p>
            <a:r>
              <a:rPr lang="en-US" dirty="0" smtClean="0"/>
              <a:t>Recursive Algorithms:</a:t>
            </a:r>
          </a:p>
          <a:p>
            <a:pPr lvl="1" algn="just"/>
            <a:r>
              <a:rPr lang="en-US" dirty="0" smtClean="0"/>
              <a:t>A function that is defined in terms of itself is called recursive function.</a:t>
            </a:r>
          </a:p>
          <a:p>
            <a:pPr lvl="1" algn="just"/>
            <a:r>
              <a:rPr lang="en-US" dirty="0" smtClean="0"/>
              <a:t>An algorithm can be direct recursive or indirect recursive.</a:t>
            </a:r>
          </a:p>
          <a:p>
            <a:pPr lvl="1" algn="just"/>
            <a:r>
              <a:rPr lang="en-US" dirty="0" smtClean="0"/>
              <a:t>Any algorithm that can be written using assignment, if-then-else and while statement can also be written using assignment, if-then-else and recursion. Sometimes given problem is itself recursively defined.</a:t>
            </a:r>
          </a:p>
          <a:p>
            <a:pPr lvl="1" algn="just"/>
            <a:r>
              <a:rPr lang="en-US" dirty="0" smtClean="0"/>
              <a:t>Example: Towers of Hanoi: </a:t>
            </a:r>
          </a:p>
          <a:p>
            <a:pPr lvl="2" algn="just"/>
            <a:r>
              <a:rPr lang="en-US" dirty="0" smtClean="0"/>
              <a:t>Three diamond towers are there out of which one diamond tower has 64 golden disks arranged in decreasing size from bottom to top. Disks are required to move from one tower to another using the third tower. Only one disk can be moved at a time and at no time can a disk be on top of a smaller disk.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6126163"/>
          </a:xfrm>
        </p:spPr>
        <p:txBody>
          <a:bodyPr>
            <a:normAutofit/>
          </a:bodyPr>
          <a:lstStyle/>
          <a:p>
            <a:pPr lvl="1"/>
            <a:r>
              <a:rPr lang="en-US" dirty="0" smtClean="0"/>
              <a:t>Towers of Hanoi using recursion:</a:t>
            </a:r>
          </a:p>
          <a:p>
            <a:pPr marL="1095375" lvl="1">
              <a:buAutoNum type="arabicPlain"/>
            </a:pPr>
            <a:r>
              <a:rPr lang="en-US" sz="2400" dirty="0" smtClean="0"/>
              <a:t>Algorithm </a:t>
            </a:r>
            <a:r>
              <a:rPr lang="en-US" sz="2400" dirty="0" err="1" smtClean="0"/>
              <a:t>TowersOfHanoi</a:t>
            </a:r>
            <a:r>
              <a:rPr lang="en-US" sz="2400" dirty="0" smtClean="0"/>
              <a:t>(</a:t>
            </a:r>
            <a:r>
              <a:rPr lang="en-US" sz="2400" dirty="0" err="1" smtClean="0"/>
              <a:t>n,x,y,z</a:t>
            </a:r>
            <a:r>
              <a:rPr lang="en-US" sz="2400" dirty="0" smtClean="0"/>
              <a:t>)</a:t>
            </a:r>
          </a:p>
          <a:p>
            <a:pPr marL="1095375" lvl="1">
              <a:buAutoNum type="arabicPlain"/>
            </a:pPr>
            <a:r>
              <a:rPr lang="en-US" sz="2400" dirty="0" smtClean="0"/>
              <a:t>{</a:t>
            </a:r>
          </a:p>
          <a:p>
            <a:pPr marL="1095375" lvl="1">
              <a:buAutoNum type="arabicPlain"/>
            </a:pPr>
            <a:r>
              <a:rPr lang="en-US" sz="2400" dirty="0" smtClean="0"/>
              <a:t>   if (n&gt;=1) then</a:t>
            </a:r>
          </a:p>
          <a:p>
            <a:pPr marL="1095375" lvl="1">
              <a:buAutoNum type="arabicPlain"/>
            </a:pPr>
            <a:r>
              <a:rPr lang="en-US" sz="2400" dirty="0" smtClean="0"/>
              <a:t>   {</a:t>
            </a:r>
          </a:p>
          <a:p>
            <a:pPr marL="1095375" lvl="1">
              <a:buAutoNum type="arabicPlain"/>
            </a:pPr>
            <a:r>
              <a:rPr lang="en-US" sz="2400" dirty="0" smtClean="0"/>
              <a:t>      </a:t>
            </a:r>
            <a:r>
              <a:rPr lang="en-US" sz="2400" dirty="0" err="1" smtClean="0"/>
              <a:t>TowersOfHanoi</a:t>
            </a:r>
            <a:r>
              <a:rPr lang="en-US" sz="2400" dirty="0" smtClean="0"/>
              <a:t>(n-1,x,z,y);</a:t>
            </a:r>
          </a:p>
          <a:p>
            <a:pPr marL="1547813" lvl="1" indent="-738188">
              <a:buAutoNum type="arabicPlain"/>
              <a:tabLst>
                <a:tab pos="1489075" algn="l"/>
              </a:tabLst>
            </a:pPr>
            <a:r>
              <a:rPr lang="en-US" sz="2400" dirty="0" smtClean="0"/>
              <a:t>write (“move top disk from tower”, x, “to top of tower”, y);</a:t>
            </a:r>
          </a:p>
          <a:p>
            <a:pPr marL="1095375" lvl="1">
              <a:buAutoNum type="arabicPlain"/>
              <a:tabLst>
                <a:tab pos="1489075" algn="l"/>
              </a:tabLst>
            </a:pPr>
            <a:r>
              <a:rPr lang="en-US" sz="2400" dirty="0" smtClean="0"/>
              <a:t>        </a:t>
            </a:r>
            <a:r>
              <a:rPr lang="en-US" sz="2400" dirty="0" err="1" smtClean="0"/>
              <a:t>TowersOfHanoi</a:t>
            </a:r>
            <a:r>
              <a:rPr lang="en-US" sz="2400" dirty="0" smtClean="0"/>
              <a:t>(n-1,z,y,x)</a:t>
            </a:r>
          </a:p>
          <a:p>
            <a:pPr marL="1095375" lvl="1">
              <a:buAutoNum type="arabicPlain"/>
              <a:tabLst>
                <a:tab pos="914400" algn="l"/>
              </a:tabLst>
            </a:pPr>
            <a:r>
              <a:rPr lang="en-US" sz="2400" dirty="0" smtClean="0"/>
              <a:t>     }</a:t>
            </a:r>
          </a:p>
          <a:p>
            <a:pPr marL="1095375" lvl="1">
              <a:buAutoNum type="arabicPlain"/>
              <a:tabLst>
                <a:tab pos="914400" algn="l"/>
              </a:tabLst>
            </a:pPr>
            <a:r>
              <a:rPr lang="en-US" sz="2400" dirty="0" smtClean="0"/>
              <a:t>  }</a:t>
            </a:r>
          </a:p>
          <a:p>
            <a:pPr marL="1095375" lvl="1">
              <a:buNone/>
              <a:tabLst>
                <a:tab pos="914400" algn="l"/>
              </a:tabLst>
            </a:pPr>
            <a:endParaRPr lang="en-US" sz="2400" dirty="0" smtClean="0"/>
          </a:p>
          <a:p>
            <a:pPr marL="1095375" lvl="1">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6126163"/>
          </a:xfrm>
        </p:spPr>
        <p:txBody>
          <a:bodyPr>
            <a:normAutofit fontScale="85000" lnSpcReduction="20000"/>
          </a:bodyPr>
          <a:lstStyle/>
          <a:p>
            <a:r>
              <a:rPr lang="en-US" dirty="0" smtClean="0"/>
              <a:t>Another example: Permutation Generator: </a:t>
            </a:r>
          </a:p>
          <a:p>
            <a:pPr lvl="1"/>
            <a:r>
              <a:rPr lang="en-US" dirty="0" smtClean="0"/>
              <a:t>Given a set of n&gt;=1 elements, problem is to print all possible permutations. If set is {a, b, c} then set of permutations is {(</a:t>
            </a:r>
            <a:r>
              <a:rPr lang="en-US" dirty="0" err="1" smtClean="0"/>
              <a:t>a,b,c</a:t>
            </a:r>
            <a:r>
              <a:rPr lang="en-US" dirty="0" smtClean="0"/>
              <a:t>), (</a:t>
            </a:r>
            <a:r>
              <a:rPr lang="en-US" dirty="0" err="1" smtClean="0"/>
              <a:t>a,c,b</a:t>
            </a:r>
            <a:r>
              <a:rPr lang="en-US" dirty="0" smtClean="0"/>
              <a:t>), (</a:t>
            </a:r>
            <a:r>
              <a:rPr lang="en-US" dirty="0" err="1" smtClean="0"/>
              <a:t>b,a,c</a:t>
            </a:r>
            <a:r>
              <a:rPr lang="en-US" dirty="0" smtClean="0"/>
              <a:t>), (</a:t>
            </a:r>
            <a:r>
              <a:rPr lang="en-US" dirty="0" err="1" smtClean="0"/>
              <a:t>b,c,a</a:t>
            </a:r>
            <a:r>
              <a:rPr lang="en-US" dirty="0" smtClean="0"/>
              <a:t>), (</a:t>
            </a:r>
            <a:r>
              <a:rPr lang="en-US" dirty="0" err="1" smtClean="0"/>
              <a:t>c,a,b</a:t>
            </a:r>
            <a:r>
              <a:rPr lang="en-US" dirty="0" smtClean="0"/>
              <a:t>), (</a:t>
            </a:r>
            <a:r>
              <a:rPr lang="en-US" dirty="0" err="1" smtClean="0"/>
              <a:t>c,b,a</a:t>
            </a:r>
            <a:r>
              <a:rPr lang="en-US" dirty="0" smtClean="0"/>
              <a:t>)}. For given n numbers there are n! different permutations.</a:t>
            </a:r>
          </a:p>
          <a:p>
            <a:pPr marL="971550" lvl="1" indent="-514350">
              <a:buAutoNum type="arabicPlain"/>
            </a:pPr>
            <a:r>
              <a:rPr lang="en-US" dirty="0" smtClean="0"/>
              <a:t>Algorithm Perm(</a:t>
            </a:r>
            <a:r>
              <a:rPr lang="en-US" dirty="0" err="1" smtClean="0"/>
              <a:t>a,k,n</a:t>
            </a:r>
            <a:r>
              <a:rPr lang="en-US" dirty="0" smtClean="0"/>
              <a:t>)</a:t>
            </a:r>
          </a:p>
          <a:p>
            <a:pPr marL="971550" lvl="1" indent="-514350">
              <a:buAutoNum type="arabicPlain"/>
            </a:pPr>
            <a:r>
              <a:rPr lang="en-US" dirty="0" smtClean="0"/>
              <a:t>{</a:t>
            </a:r>
          </a:p>
          <a:p>
            <a:pPr marL="971550" lvl="1" indent="-514350">
              <a:buAutoNum type="arabicPlain"/>
            </a:pPr>
            <a:r>
              <a:rPr lang="en-US" dirty="0" smtClean="0"/>
              <a:t>   if (k=n) then write (a[1:n]);</a:t>
            </a:r>
          </a:p>
          <a:p>
            <a:pPr marL="971550" lvl="1" indent="-514350">
              <a:buAutoNum type="arabicPlain"/>
            </a:pPr>
            <a:r>
              <a:rPr lang="en-US" dirty="0" smtClean="0"/>
              <a:t>   else</a:t>
            </a:r>
          </a:p>
          <a:p>
            <a:pPr marL="971550" lvl="1" indent="-514350">
              <a:buAutoNum type="arabicPlain"/>
            </a:pPr>
            <a:r>
              <a:rPr lang="en-US" dirty="0" smtClean="0"/>
              <a:t>        for </a:t>
            </a:r>
            <a:r>
              <a:rPr lang="en-US" dirty="0" err="1" smtClean="0"/>
              <a:t>i</a:t>
            </a:r>
            <a:r>
              <a:rPr lang="en-US" dirty="0" smtClean="0"/>
              <a:t>:=k to n do</a:t>
            </a:r>
          </a:p>
          <a:p>
            <a:pPr marL="971550" lvl="1" indent="-514350">
              <a:buAutoNum type="arabicPlain"/>
            </a:pPr>
            <a:r>
              <a:rPr lang="en-US" dirty="0" smtClean="0"/>
              <a:t>        {</a:t>
            </a:r>
          </a:p>
          <a:p>
            <a:pPr marL="971550" lvl="1" indent="-514350">
              <a:buAutoNum type="arabicPlain"/>
            </a:pPr>
            <a:r>
              <a:rPr lang="en-US" dirty="0" smtClean="0"/>
              <a:t>           t:=a[k];a[k]:=a[</a:t>
            </a:r>
            <a:r>
              <a:rPr lang="en-US" dirty="0" err="1" smtClean="0"/>
              <a:t>i</a:t>
            </a:r>
            <a:r>
              <a:rPr lang="en-US" dirty="0" smtClean="0"/>
              <a:t>];a[</a:t>
            </a:r>
            <a:r>
              <a:rPr lang="en-US" dirty="0" err="1" smtClean="0"/>
              <a:t>i</a:t>
            </a:r>
            <a:r>
              <a:rPr lang="en-US" dirty="0" smtClean="0"/>
              <a:t>]:=t;</a:t>
            </a:r>
          </a:p>
          <a:p>
            <a:pPr marL="971550" lvl="1" indent="-514350">
              <a:buAutoNum type="arabicPlain"/>
            </a:pPr>
            <a:r>
              <a:rPr lang="en-US" dirty="0" smtClean="0"/>
              <a:t>           Perm(a,k+1,n);</a:t>
            </a:r>
          </a:p>
          <a:p>
            <a:pPr marL="971550" lvl="1" indent="-514350">
              <a:buAutoNum type="arabicPlain"/>
            </a:pPr>
            <a:r>
              <a:rPr lang="en-US" dirty="0" smtClean="0"/>
              <a:t>           t:=a[k];a[k]:=a[</a:t>
            </a:r>
            <a:r>
              <a:rPr lang="en-US" dirty="0" err="1" smtClean="0"/>
              <a:t>i</a:t>
            </a:r>
            <a:r>
              <a:rPr lang="en-US" dirty="0" smtClean="0"/>
              <a:t>];a[</a:t>
            </a:r>
            <a:r>
              <a:rPr lang="en-US" dirty="0" err="1" smtClean="0"/>
              <a:t>i</a:t>
            </a:r>
            <a:r>
              <a:rPr lang="en-US" dirty="0" smtClean="0"/>
              <a:t>]:=t;</a:t>
            </a:r>
          </a:p>
          <a:p>
            <a:pPr marL="971550" lvl="1" indent="-514350">
              <a:buAutoNum type="arabicPlain"/>
            </a:pPr>
            <a:r>
              <a:rPr lang="en-US" dirty="0" smtClean="0"/>
              <a:t>         }</a:t>
            </a:r>
          </a:p>
          <a:p>
            <a:pPr marL="971550" lvl="1" indent="-514350">
              <a:buAutoNum type="arabicPlain"/>
            </a:pPr>
            <a:r>
              <a:rPr lang="en-US" smtClean="0"/>
              <a:t>   }</a:t>
            </a:r>
            <a:endParaRPr lang="en-US" dirty="0" smtClean="0"/>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4549</TotalTime>
  <Words>2879</Words>
  <Application>Microsoft Office PowerPoint</Application>
  <PresentationFormat>On-screen Show (4:3)</PresentationFormat>
  <Paragraphs>506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Algorithm</vt:lpstr>
      <vt:lpstr>Properties of an Algorithm</vt:lpstr>
      <vt:lpstr>Slide 3</vt:lpstr>
      <vt:lpstr>Algorithm Specification</vt:lpstr>
      <vt:lpstr>Slide 5</vt:lpstr>
      <vt:lpstr>Slide 6</vt:lpstr>
      <vt:lpstr>Slide 7</vt:lpstr>
      <vt:lpstr>Slide 8</vt:lpstr>
      <vt:lpstr>Slide 9</vt:lpstr>
      <vt:lpstr>Performance Analysis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Asymptotic Notation</vt:lpstr>
      <vt:lpstr>Slide 29</vt:lpstr>
      <vt:lpstr>Slide 30</vt:lpstr>
      <vt:lpstr>Slide 31</vt:lpstr>
      <vt:lpstr>Practical Complexities</vt:lpstr>
      <vt:lpstr>Plot of function values</vt:lpstr>
    </vt:vector>
  </TitlesOfParts>
  <Company>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dcsa</dc:creator>
  <cp:lastModifiedBy>Rohini</cp:lastModifiedBy>
  <cp:revision>120</cp:revision>
  <dcterms:created xsi:type="dcterms:W3CDTF">2013-01-14T18:49:30Z</dcterms:created>
  <dcterms:modified xsi:type="dcterms:W3CDTF">2019-07-18T04:36:46Z</dcterms:modified>
</cp:coreProperties>
</file>