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3" r:id="rId9"/>
    <p:sldId id="265" r:id="rId10"/>
    <p:sldId id="267" r:id="rId11"/>
    <p:sldId id="268" r:id="rId12"/>
    <p:sldId id="266" r:id="rId13"/>
    <p:sldId id="269" r:id="rId14"/>
    <p:sldId id="270" r:id="rId15"/>
    <p:sldId id="271" r:id="rId16"/>
    <p:sldId id="262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91" autoAdjust="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151586" y="3429000"/>
            <a:ext cx="687086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Tree Species Classification</a:t>
            </a:r>
          </a:p>
          <a:p>
            <a:pPr algn="r"/>
            <a:r>
              <a:rPr lang="en-IN" sz="32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Name: Mridul Singh Rajput     </a:t>
            </a:r>
            <a:endParaRPr 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EC2437-608E-32C8-5013-BAF414232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76054A-4234-7118-71E7-7D684E2720F5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9BE02D-DE6C-BAE9-84F7-E731AB035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56" y="1454522"/>
            <a:ext cx="10442713" cy="52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647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AD9EAF-E25B-6C1F-F632-AF6E42339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4C371C-B927-EFA4-C693-73C3E491EFC1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2B7BB5-916D-FA80-03E4-CEA0291B2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121" y="1547287"/>
            <a:ext cx="10177670" cy="510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43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EB9B7-DD2F-8607-07DB-9C787AD12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925DEC-72E9-43BD-F7AB-601727C66030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F448F6-7063-A892-1939-DDE09E437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817" y="1585336"/>
            <a:ext cx="9846365" cy="494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057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B82AC8-39E9-FD04-11EB-7FB4DD45F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17017B-2334-847A-2E26-6A54995C8BC5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D5D119-29BA-45CA-9A16-E57EDB11B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029" y="1560540"/>
            <a:ext cx="10127941" cy="507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469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540EFB-9DA2-85E2-744D-4BBE14FF2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BE32FA-47E5-BB40-8F99-AFBA9E57F2CC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CF9738-235B-EE5C-9420-DD44E419E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60538"/>
            <a:ext cx="10124662" cy="510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399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5DF3C-4ACB-827C-9767-5B5C78001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CBFAF8-8EEF-075E-A2D5-F9D48D6E43BC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050230-46FC-E2B7-86A3-631276CCC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226" y="1659834"/>
            <a:ext cx="10197548" cy="493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082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B1EFE4-B540-C001-CDFD-E98ADDB79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816" y="1388261"/>
            <a:ext cx="11330836" cy="585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“Trees </a:t>
            </a:r>
            <a:r>
              <a:rPr kumimoji="0" lang="en-I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Species Classification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successfully demonstrates the power of machine learning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(Nearest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Neighbors and CNNs)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combined with a user-friendly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interface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solve real-world problems in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arboriculture and environmental management.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application provides valuable insights for tree identification, location-based recommendations, and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understanding species distribution.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robust error handling ensures a more stable and reliable user experience.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It serves as a 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practical tool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for various stakeholders, from gardeners and urban planners to environmental researchers.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The project significantly 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reduces the manual effort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and inefficiency traditionally associated with tree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data analysis and identification.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Its successful integration of advanced AI with an accessible interface paves the way for 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broader adoption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and future enhancements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in ecological data management.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6E28FC0-995E-5D0B-E83B-51C508725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440" y="1568123"/>
            <a:ext cx="1300725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develop an AI-powered application for tree species identification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recommendation.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integrate diverse machine learning models (Nearest Neighbors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Convolutional Neural Networks) into a unified platform.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create a user-friendly web interface using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accessibility.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implement robust data and model loading mechanisms with error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provide insights into tree distribution and suitability based 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geographical and physical attributes.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23E26A-DFE6-F876-18F4-A81C1ED6D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312" y="1656888"/>
            <a:ext cx="10933044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Core programming language.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building interactive web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Pandas: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data manipulation and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NumPy: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numerical operations, especially array handling.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Collections (Counter):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efficient counting of elements.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Joblib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efficient loading of pre-trained Scikit-learn models (Scaler, Nearest Neighbors).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TensorFlow &amp;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Keras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building, training, and loading the Convolutional Neural Network (CNN)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for image classification.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PIL (Pillow):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image processing and manipulation.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842378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5DCF4D-0254-8128-C1EB-28A6FF209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356" y="1242488"/>
            <a:ext cx="11923643" cy="5719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Data &amp; Model Loading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 Caching: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Utilized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Streamlit's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@st.cache_data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@st.cache_resource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decorators for fast, one-time loading of the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tree dataset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tree_data.pkl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and pre-trained models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scaler.joblib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nn_model.joblib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basic_cnn_tree_species.h5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Robust Error Handling: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try-except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blocks to gracefully handle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FileNotFoundError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other exceptions during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and model loading, providing user-friendly error messages.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Tree Recommendation by Location (Nearest Neighbors)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 Features: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Takes user inputs for Latitude, Longitude, Diameter, Native Status, City, and State.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Categorical Encoding: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Converts selected categorical features (Native Status, City, State) into numerical codes using the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categories learned from the dataset.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Scaling: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Applies a pre-trained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StandardScaler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normalize numerical input features.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Similarity Search: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Employs a pre-trained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NearestNeighbors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model to find the 5 most similar tree entries in the dataset based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on the scaled input features.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Species Aggregation: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Counts the occurrences of common names among the nearest neighbors to recommend the top 5 most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frequently found species.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CC9F66-6109-CA70-0AE3-C0F4346390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AC3F71-B56F-CC8B-7B5B-BC6E1C44293B}"/>
              </a:ext>
            </a:extLst>
          </p:cNvPr>
          <p:cNvSpPr txBox="1"/>
          <p:nvPr/>
        </p:nvSpPr>
        <p:spPr>
          <a:xfrm>
            <a:off x="268356" y="778899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858149-2237-AE58-2A02-DDCD56C83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356" y="991772"/>
            <a:ext cx="12042914" cy="5678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3. Finding Locations for a Tree Species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Species Selection: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Allows users to select a specific tree species from a dropdown list.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Data Filtering: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Filters the main dataset to include only records for the selected species.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Location Aggregation: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Groups the filtered data by 'city' and 'state' and counts the occurrences to identify the most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common locations.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Display: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Presents the top 10 common locations in a clear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DataFrame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format.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4. Image-based Tree Identification (Convolutional Neural Network - CNN)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Image Upload: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Enables users to upload tree images (JPG, JPEG, PNG).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Image Preprocessing: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Resizes uploaded images to a standard </a:t>
            </a:r>
            <a:r>
              <a:rPr lang="en-US" altLang="en-US" sz="1600" dirty="0">
                <a:solidFill>
                  <a:schemeClr val="tx1"/>
                </a:solidFill>
                <a:latin typeface="Arial Unicode MS" panose="020B0604020202020204" pitchFamily="34" charset="-128"/>
              </a:rPr>
              <a:t>224x224</a:t>
            </a:r>
            <a:r>
              <a:rPr lang="en-US" altLang="en-US" sz="1600" dirty="0">
                <a:solidFill>
                  <a:schemeClr val="tx1"/>
                </a:solidFill>
              </a:rPr>
              <a:t> pixels and normalizes pixel values to </a:t>
            </a:r>
            <a:r>
              <a:rPr lang="en-US" altLang="en-US" sz="1600" dirty="0">
                <a:solidFill>
                  <a:schemeClr val="tx1"/>
                </a:solidFill>
                <a:latin typeface="Arial Unicode MS" panose="020B0604020202020204" pitchFamily="34" charset="-128"/>
              </a:rPr>
              <a:t>[0, 1]</a:t>
            </a:r>
            <a:r>
              <a:rPr lang="en-US" altLang="en-US" sz="1600" dirty="0">
                <a:solidFill>
                  <a:schemeClr val="tx1"/>
                </a:solidFill>
              </a:rPr>
              <a:t>.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Model Prediction: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Utilizes a pre-trained CNN model (</a:t>
            </a:r>
            <a:r>
              <a:rPr lang="en-US" altLang="en-US" sz="1600" dirty="0">
                <a:solidFill>
                  <a:schemeClr val="tx1"/>
                </a:solidFill>
                <a:latin typeface="Arial Unicode MS" panose="020B0604020202020204" pitchFamily="34" charset="-128"/>
              </a:rPr>
              <a:t>basic_cnn_tree_species.h5</a:t>
            </a:r>
            <a:r>
              <a:rPr lang="en-US" altLang="en-US" sz="1600" dirty="0">
                <a:solidFill>
                  <a:schemeClr val="tx1"/>
                </a:solidFill>
              </a:rPr>
              <a:t>) to predict the tree species from the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>
                <a:solidFill>
                  <a:schemeClr val="tx1"/>
                </a:solidFill>
              </a:rPr>
              <a:t>processed image.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Confidence &amp; Top Predictions: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Displays the predicted species with its confidence score and lists the top 3 alternative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predictions with their respective confidences.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Integrated Location Search: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Automatically fetches and displays common locations for the identified tree species,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enhancing the utility of the image recognition feature.</a:t>
            </a:r>
          </a:p>
        </p:txBody>
      </p:sp>
    </p:spTree>
    <p:extLst>
      <p:ext uri="{BB962C8B-B14F-4D97-AF65-F5344CB8AC3E}">
        <p14:creationId xmlns:p14="http://schemas.microsoft.com/office/powerpoint/2010/main" val="3056968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6E3072-5E7B-7B7E-B70E-F46753075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104" y="1454522"/>
            <a:ext cx="11537133" cy="585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Difficulty in Tree Identification: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Non-experts often struggle to accurately identify tree species, which is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crucial for gardening, urban planning, and ecological studies.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 of Location-Specific Tree Guidance: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It's challenging to determine which tree species are best suited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a particular geographical location or to find where a specific species commonly grows.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Manual Data Analysis is Cumbersome: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Manually sifting through large datasets to find tree distribution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patterns or recommendations is time-consuming and inefficient.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Environmental Factors Complexity: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Understanding how local climate, soil, and other environmental factors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influence tree growth and suitability is complex for the average user.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Lack of Integrated Solutions: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Existing tools for identification, suitability, and data often operate in silos,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preventing a holistic approach to tree management.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On-Site Identification Challenges: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Identifying trees in the field can be difficult due to varying light conditions,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seasonal changes, and the sheer volume of species.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F21814-B00D-7079-CCBB-A66DB2B111F5}"/>
              </a:ext>
            </a:extLst>
          </p:cNvPr>
          <p:cNvSpPr txBox="1"/>
          <p:nvPr/>
        </p:nvSpPr>
        <p:spPr>
          <a:xfrm>
            <a:off x="589721" y="1688744"/>
            <a:ext cx="10217427" cy="44021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dirty="0"/>
              <a:t>The "Tree </a:t>
            </a:r>
            <a:r>
              <a:rPr lang="en-IN" dirty="0"/>
              <a:t>Species Classification</a:t>
            </a:r>
            <a:r>
              <a:rPr lang="en-GB" dirty="0"/>
              <a:t>" provides a multi-faceted solution:</a:t>
            </a:r>
          </a:p>
          <a:p>
            <a:pPr>
              <a:buNone/>
            </a:pPr>
            <a:endParaRPr lang="en-GB" dirty="0"/>
          </a:p>
          <a:p>
            <a:pPr>
              <a:buFont typeface="+mj-lt"/>
              <a:buAutoNum type="arabicPeriod"/>
            </a:pPr>
            <a:r>
              <a:rPr lang="en-GB" b="1" dirty="0"/>
              <a:t>"Recommend Trees by Location" Mode:</a:t>
            </a:r>
            <a:r>
              <a:rPr lang="en-GB" dirty="0"/>
              <a:t> Offers data-driven suggestions for tree species that are likely to thrive in a specified area, considering factors like latitude, longitude, diameter, native status, city, and state.</a:t>
            </a:r>
          </a:p>
          <a:p>
            <a:pPr>
              <a:buFont typeface="+mj-lt"/>
              <a:buAutoNum type="arabicPeriod"/>
            </a:pPr>
            <a:endParaRPr lang="en-GB" dirty="0"/>
          </a:p>
          <a:p>
            <a:pPr>
              <a:buFont typeface="+mj-lt"/>
              <a:buAutoNum type="arabicPeriod"/>
            </a:pPr>
            <a:r>
              <a:rPr lang="en-GB" b="1" dirty="0"/>
              <a:t>"Find Locations for a Tree" Mode:</a:t>
            </a:r>
            <a:r>
              <a:rPr lang="en-GB" dirty="0"/>
              <a:t> Quickly identifies and lists the most common cities and states where a chosen tree species is found, aiding in research or planning.</a:t>
            </a:r>
          </a:p>
          <a:p>
            <a:pPr>
              <a:buFont typeface="+mj-lt"/>
              <a:buAutoNum type="arabicPeriod"/>
            </a:pPr>
            <a:endParaRPr lang="en-GB" dirty="0"/>
          </a:p>
          <a:p>
            <a:pPr>
              <a:buFont typeface="+mj-lt"/>
              <a:buAutoNum type="arabicPeriod"/>
            </a:pPr>
            <a:r>
              <a:rPr lang="en-GB" b="1" dirty="0"/>
              <a:t>"Identify Tree from Image" Mode:</a:t>
            </a:r>
            <a:r>
              <a:rPr lang="en-GB" dirty="0"/>
              <a:t> Leverages advanced deep learning to instantly predict a tree's species from an uploaded image, providing confidence scores and then linking to its common locations.</a:t>
            </a:r>
          </a:p>
          <a:p>
            <a:pPr>
              <a:buFont typeface="+mj-lt"/>
              <a:buAutoNum type="arabicPeriod"/>
            </a:pPr>
            <a:endParaRPr lang="en-GB" dirty="0"/>
          </a:p>
          <a:p>
            <a:r>
              <a:rPr lang="en-GB" dirty="0"/>
              <a:t>This integrated approach makes complex tree-related information accessible and actionable for a wide range of users.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6EAB2F-95EF-4270-7E3E-E92501877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661" y="1613548"/>
            <a:ext cx="10044956" cy="502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D0C0E-A1E4-9D26-394E-B43D14ED5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C85862-B273-355E-8EF2-AF46FF4C7DAA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8CB98C-7191-78AD-90DE-49AEF7A7B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74" y="1547287"/>
            <a:ext cx="10681252" cy="496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054747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171</TotalTime>
  <Words>1067</Words>
  <Application>Microsoft Office PowerPoint</Application>
  <PresentationFormat>Widescreen</PresentationFormat>
  <Paragraphs>111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 Unicode MS</vt:lpstr>
      <vt:lpstr>Arial</vt:lpstr>
      <vt:lpstr>Calibri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Mridul Singh Rajput</cp:lastModifiedBy>
  <cp:revision>7</cp:revision>
  <dcterms:created xsi:type="dcterms:W3CDTF">2024-12-31T09:40:01Z</dcterms:created>
  <dcterms:modified xsi:type="dcterms:W3CDTF">2025-08-03T18:21:47Z</dcterms:modified>
</cp:coreProperties>
</file>