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BE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764DE79-268F-4C1A-8933-263129D2AF90}" type="datetimeFigureOut">
              <a:rPr lang="en-US" smtClean="0"/>
              <a:t>08-06-2021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924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08-06-2021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535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08-06-2021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926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08-06-2021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714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08-06-2021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21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08-06-2021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745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08-06-2021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27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Purple SQUIRREL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08-06-2021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23608C-BF4D-4F5F-A4E3-7DAE50FFB9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13064" y="594126"/>
            <a:ext cx="2249424" cy="150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321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08-06-2021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86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08-06-2021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640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08-06-2021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158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764DE79-268F-4C1A-8933-263129D2AF90}" type="datetimeFigureOut">
              <a:rPr lang="en-US" smtClean="0"/>
              <a:t>08-06-2021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94194F4-2DDC-4597-B22C-25FFE36D494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116441" y="771343"/>
            <a:ext cx="1535446" cy="102436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31F4785-65FD-4D28-A74F-A46BE5209321}"/>
              </a:ext>
            </a:extLst>
          </p:cNvPr>
          <p:cNvSpPr/>
          <p:nvPr userDrawn="1"/>
        </p:nvSpPr>
        <p:spPr>
          <a:xfrm rot="1690823">
            <a:off x="8002128" y="387459"/>
            <a:ext cx="6679659" cy="7132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FICTION</a:t>
            </a:r>
          </a:p>
        </p:txBody>
      </p:sp>
    </p:spTree>
    <p:extLst>
      <p:ext uri="{BB962C8B-B14F-4D97-AF65-F5344CB8AC3E}">
        <p14:creationId xmlns:p14="http://schemas.microsoft.com/office/powerpoint/2010/main" val="3096284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E90FA2-1801-4C18-879C-75E520FF48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Purple Squirrel.IO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9B5EFB7-B87D-42DF-BF17-3749696668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future of AI driven open predictive digital forensics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A418A6-F333-437C-892A-099960FFA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378"/>
            <a:ext cx="6894576" cy="459966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C1AFAF1-5EFB-42D3-87F3-B1B38FAA5F08}"/>
              </a:ext>
            </a:extLst>
          </p:cNvPr>
          <p:cNvSpPr/>
          <p:nvPr/>
        </p:nvSpPr>
        <p:spPr>
          <a:xfrm rot="1690823">
            <a:off x="8002128" y="387459"/>
            <a:ext cx="6679659" cy="7132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FICTION</a:t>
            </a:r>
          </a:p>
        </p:txBody>
      </p:sp>
    </p:spTree>
    <p:extLst>
      <p:ext uri="{BB962C8B-B14F-4D97-AF65-F5344CB8AC3E}">
        <p14:creationId xmlns:p14="http://schemas.microsoft.com/office/powerpoint/2010/main" val="2588169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E90FA2-1801-4C18-879C-75E520FF48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Purple Squirrel.IO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9B5EFB7-B87D-42DF-BF17-3749696668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future of AI driven open predictive digital forensics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A418A6-F333-437C-892A-099960FFA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378"/>
            <a:ext cx="6894576" cy="4599667"/>
          </a:xfrm>
          <a:prstGeom prst="rect">
            <a:avLst/>
          </a:prstGeom>
        </p:spPr>
      </p:pic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08D9D123-DA5C-4A20-8862-63A17B2FFE8B}"/>
              </a:ext>
            </a:extLst>
          </p:cNvPr>
          <p:cNvSpPr/>
          <p:nvPr/>
        </p:nvSpPr>
        <p:spPr>
          <a:xfrm>
            <a:off x="4233672" y="182879"/>
            <a:ext cx="3575304" cy="1938528"/>
          </a:xfrm>
          <a:prstGeom prst="wedgeEllipseCallout">
            <a:avLst>
              <a:gd name="adj1" fmla="val -80168"/>
              <a:gd name="adj2" fmla="val 31840"/>
            </a:avLst>
          </a:prstGeom>
          <a:solidFill>
            <a:srgbClr val="9CB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THANK YOU. </a:t>
            </a:r>
          </a:p>
          <a:p>
            <a:pPr algn="ctr"/>
            <a:r>
              <a:rPr lang="en-US" dirty="0"/>
              <a:t>HAPPY OPEN SOURCING!</a:t>
            </a:r>
          </a:p>
        </p:txBody>
      </p:sp>
    </p:spTree>
    <p:extLst>
      <p:ext uri="{BB962C8B-B14F-4D97-AF65-F5344CB8AC3E}">
        <p14:creationId xmlns:p14="http://schemas.microsoft.com/office/powerpoint/2010/main" val="36197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FC7C3-4E37-49E3-9594-B61EC609C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Purple SQUIRREL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03BEE-FAFD-47C6-BFE2-D0EBF0404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a (fictional) </a:t>
            </a:r>
            <a:r>
              <a:rPr lang="en-US" i="1" dirty="0"/>
              <a:t>start-up</a:t>
            </a:r>
            <a:r>
              <a:rPr lang="en-US" dirty="0"/>
              <a:t> in </a:t>
            </a:r>
            <a:r>
              <a:rPr lang="en-US" u="sng" dirty="0"/>
              <a:t>stealth mode </a:t>
            </a:r>
            <a:r>
              <a:rPr lang="en-US" dirty="0"/>
              <a:t>and we want to create an </a:t>
            </a:r>
            <a:r>
              <a:rPr lang="en-US" b="1" dirty="0"/>
              <a:t>open-source (business) strategy.</a:t>
            </a:r>
          </a:p>
          <a:p>
            <a:endParaRPr lang="en-US" b="1" dirty="0"/>
          </a:p>
          <a:p>
            <a:r>
              <a:rPr lang="en-US" dirty="0"/>
              <a:t>We created a </a:t>
            </a:r>
            <a:r>
              <a:rPr lang="en-US" b="1" dirty="0"/>
              <a:t>service</a:t>
            </a:r>
            <a:r>
              <a:rPr lang="en-US" dirty="0"/>
              <a:t> to provide a </a:t>
            </a:r>
            <a:r>
              <a:rPr lang="en-US" u="sng" dirty="0"/>
              <a:t>digital forensics </a:t>
            </a:r>
            <a:r>
              <a:rPr lang="en-US" dirty="0"/>
              <a:t>observability/monitoring technology to collect, store, analyze all kind of data streams to detect and predict (cyber)crime.</a:t>
            </a:r>
          </a:p>
          <a:p>
            <a:endParaRPr lang="en-US" dirty="0"/>
          </a:p>
          <a:p>
            <a:r>
              <a:rPr lang="en-US" dirty="0"/>
              <a:t>Our goal today is to </a:t>
            </a:r>
            <a:r>
              <a:rPr lang="en-US" u="sng" dirty="0"/>
              <a:t>research and develop </a:t>
            </a:r>
            <a:r>
              <a:rPr lang="en-US" dirty="0"/>
              <a:t>an </a:t>
            </a:r>
            <a:r>
              <a:rPr lang="en-US" b="1" dirty="0"/>
              <a:t>open-source strategy </a:t>
            </a:r>
            <a:r>
              <a:rPr lang="en-US" dirty="0"/>
              <a:t>before we publicly launch our service.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155F40-2E5E-4128-886F-2931B9C7A1C5}"/>
              </a:ext>
            </a:extLst>
          </p:cNvPr>
          <p:cNvSpPr/>
          <p:nvPr/>
        </p:nvSpPr>
        <p:spPr>
          <a:xfrm rot="1690823">
            <a:off x="8002128" y="387459"/>
            <a:ext cx="6679659" cy="7132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FICTION</a:t>
            </a:r>
          </a:p>
        </p:txBody>
      </p:sp>
    </p:spTree>
    <p:extLst>
      <p:ext uri="{BB962C8B-B14F-4D97-AF65-F5344CB8AC3E}">
        <p14:creationId xmlns:p14="http://schemas.microsoft.com/office/powerpoint/2010/main" val="63277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FA47C2E-979B-4DB2-82E1-31E2318C02A6}"/>
              </a:ext>
            </a:extLst>
          </p:cNvPr>
          <p:cNvSpPr/>
          <p:nvPr/>
        </p:nvSpPr>
        <p:spPr>
          <a:xfrm>
            <a:off x="8476488" y="1507241"/>
            <a:ext cx="2205024" cy="733179"/>
          </a:xfrm>
          <a:prstGeom prst="roundRect">
            <a:avLst/>
          </a:prstGeom>
          <a:solidFill>
            <a:srgbClr val="9CB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Intelligence agencies around the globe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28C84F6-261C-4406-AC59-D0C5CC967221}"/>
              </a:ext>
            </a:extLst>
          </p:cNvPr>
          <p:cNvSpPr/>
          <p:nvPr/>
        </p:nvSpPr>
        <p:spPr>
          <a:xfrm>
            <a:off x="2790444" y="2945997"/>
            <a:ext cx="8602980" cy="3054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8FC7C3-4E37-49E3-9594-B61EC609C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Purple SQUIRREL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F0AD59-80C8-4314-B62C-0A8CFFF31BA0}"/>
              </a:ext>
            </a:extLst>
          </p:cNvPr>
          <p:cNvSpPr/>
          <p:nvPr/>
        </p:nvSpPr>
        <p:spPr>
          <a:xfrm>
            <a:off x="1258824" y="2868163"/>
            <a:ext cx="1527048" cy="320192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/>
              <a:t>Open Source </a:t>
            </a:r>
          </a:p>
          <a:p>
            <a:pPr algn="ctr"/>
            <a:r>
              <a:rPr lang="en-US" sz="1200" dirty="0"/>
              <a:t>Building Blocks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5B572E-1155-43BE-96B1-CFF45D69559D}"/>
              </a:ext>
            </a:extLst>
          </p:cNvPr>
          <p:cNvSpPr/>
          <p:nvPr/>
        </p:nvSpPr>
        <p:spPr>
          <a:xfrm>
            <a:off x="2962656" y="5358356"/>
            <a:ext cx="8284464" cy="7025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PS </a:t>
            </a:r>
            <a:r>
              <a:rPr lang="en-US" b="1" dirty="0" err="1"/>
              <a:t>LittleBigBodyBase</a:t>
            </a:r>
            <a:r>
              <a:rPr lang="en-US" dirty="0"/>
              <a:t> </a:t>
            </a:r>
          </a:p>
          <a:p>
            <a:pPr algn="ctr"/>
            <a:r>
              <a:rPr lang="en-US" sz="1000" dirty="0"/>
              <a:t>Revolutionary secure, HA, optimized for bigdata and AI DB technology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BFCD09-6E6F-4110-9CE8-ECAEFE6B536C}"/>
              </a:ext>
            </a:extLst>
          </p:cNvPr>
          <p:cNvSpPr/>
          <p:nvPr/>
        </p:nvSpPr>
        <p:spPr>
          <a:xfrm>
            <a:off x="2980944" y="6257545"/>
            <a:ext cx="8275320" cy="4648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 Agnostic (Scale Out – Storage/Compute/Network)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931FA1-708A-47EE-8C1B-192390E32468}"/>
              </a:ext>
            </a:extLst>
          </p:cNvPr>
          <p:cNvSpPr/>
          <p:nvPr/>
        </p:nvSpPr>
        <p:spPr>
          <a:xfrm>
            <a:off x="4952043" y="4176471"/>
            <a:ext cx="1848994" cy="101498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PS </a:t>
            </a:r>
            <a:r>
              <a:rPr lang="en-US" sz="1400" b="1" dirty="0" err="1"/>
              <a:t>LittleBigEars</a:t>
            </a:r>
            <a:r>
              <a:rPr lang="en-US" sz="1400" dirty="0"/>
              <a:t> 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AI driven technology for analysis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BEBFEA-6B03-4D28-9505-E1853C5FA3D8}"/>
              </a:ext>
            </a:extLst>
          </p:cNvPr>
          <p:cNvSpPr/>
          <p:nvPr/>
        </p:nvSpPr>
        <p:spPr>
          <a:xfrm>
            <a:off x="8974074" y="4168106"/>
            <a:ext cx="2039492" cy="101498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PS </a:t>
            </a:r>
            <a:r>
              <a:rPr lang="en-US" sz="1400" b="1" dirty="0" err="1"/>
              <a:t>LittleBigBrains</a:t>
            </a:r>
            <a:endParaRPr lang="en-US" sz="1400" b="1" dirty="0"/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AI driven technology for prediction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FD26FB-DCD9-4C67-A71C-E6DFEFFE4B14}"/>
              </a:ext>
            </a:extLst>
          </p:cNvPr>
          <p:cNvSpPr/>
          <p:nvPr/>
        </p:nvSpPr>
        <p:spPr>
          <a:xfrm>
            <a:off x="2962656" y="2868163"/>
            <a:ext cx="3833622" cy="11628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PS </a:t>
            </a:r>
            <a:r>
              <a:rPr lang="en-US" b="1" dirty="0" err="1"/>
              <a:t>LittleBigHands</a:t>
            </a:r>
            <a:r>
              <a:rPr lang="en-US" b="1" dirty="0"/>
              <a:t> (</a:t>
            </a:r>
            <a:r>
              <a:rPr lang="en-US" b="1" dirty="0" err="1"/>
              <a:t>Hamsteren</a:t>
            </a:r>
            <a:r>
              <a:rPr lang="en-US" b="1" dirty="0"/>
              <a:t>!)</a:t>
            </a:r>
            <a:r>
              <a:rPr lang="en-US" dirty="0"/>
              <a:t> </a:t>
            </a:r>
          </a:p>
          <a:p>
            <a:pPr algn="ctr"/>
            <a:endParaRPr lang="en-US" sz="1100" dirty="0"/>
          </a:p>
          <a:p>
            <a:pPr algn="ctr"/>
            <a:r>
              <a:rPr lang="en-US" sz="1100" dirty="0"/>
              <a:t>Pluggable data ingestion/observability collectors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36A13F-4A68-4D32-8494-C617A43AC3B3}"/>
              </a:ext>
            </a:extLst>
          </p:cNvPr>
          <p:cNvSpPr/>
          <p:nvPr/>
        </p:nvSpPr>
        <p:spPr>
          <a:xfrm>
            <a:off x="6890004" y="4167327"/>
            <a:ext cx="1958335" cy="101498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PS </a:t>
            </a:r>
            <a:r>
              <a:rPr lang="en-US" sz="1400" b="1" dirty="0" err="1"/>
              <a:t>LittleBigNose</a:t>
            </a:r>
            <a:endParaRPr lang="en-US" sz="1400" b="1" dirty="0"/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AI driven technology for detection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1BC641-2C86-4FC2-9F83-4DAAED49C676}"/>
              </a:ext>
            </a:extLst>
          </p:cNvPr>
          <p:cNvSpPr/>
          <p:nvPr/>
        </p:nvSpPr>
        <p:spPr>
          <a:xfrm>
            <a:off x="6972300" y="2877332"/>
            <a:ext cx="4274820" cy="11628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PS </a:t>
            </a:r>
            <a:r>
              <a:rPr lang="en-US" b="1" dirty="0" err="1"/>
              <a:t>LittleBigTree</a:t>
            </a:r>
            <a:r>
              <a:rPr lang="en-US" dirty="0"/>
              <a:t> </a:t>
            </a:r>
          </a:p>
          <a:p>
            <a:pPr algn="ctr"/>
            <a:r>
              <a:rPr lang="en-US" sz="1000" dirty="0"/>
              <a:t>Visualization</a:t>
            </a:r>
            <a:r>
              <a:rPr lang="en-US" dirty="0"/>
              <a:t> </a:t>
            </a:r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02D472BC-A366-439B-B67E-FD5103492B62}"/>
              </a:ext>
            </a:extLst>
          </p:cNvPr>
          <p:cNvSpPr/>
          <p:nvPr/>
        </p:nvSpPr>
        <p:spPr>
          <a:xfrm>
            <a:off x="1873277" y="1684629"/>
            <a:ext cx="3136200" cy="909869"/>
          </a:xfrm>
          <a:prstGeom prst="cloud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Forensics Data</a:t>
            </a:r>
          </a:p>
          <a:p>
            <a:pPr algn="ctr"/>
            <a:r>
              <a:rPr lang="en-US" dirty="0"/>
              <a:t>(internet, </a:t>
            </a:r>
            <a:r>
              <a:rPr lang="en-US" dirty="0" err="1"/>
              <a:t>deepweb</a:t>
            </a:r>
            <a:r>
              <a:rPr lang="en-US" dirty="0"/>
              <a:t>)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C305A9FE-A621-456E-A3A3-A2B65F6E6CEB}"/>
              </a:ext>
            </a:extLst>
          </p:cNvPr>
          <p:cNvSpPr/>
          <p:nvPr/>
        </p:nvSpPr>
        <p:spPr>
          <a:xfrm>
            <a:off x="3083814" y="3904485"/>
            <a:ext cx="212598" cy="1746504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4B2464A5-BD26-4CA2-AC22-20D8ECB9FC88}"/>
              </a:ext>
            </a:extLst>
          </p:cNvPr>
          <p:cNvSpPr/>
          <p:nvPr/>
        </p:nvSpPr>
        <p:spPr>
          <a:xfrm rot="5400000">
            <a:off x="6777039" y="4099962"/>
            <a:ext cx="212598" cy="443489"/>
          </a:xfrm>
          <a:prstGeom prst="up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0B38788B-CD40-40BD-ADEB-8B461E7ABD1E}"/>
              </a:ext>
            </a:extLst>
          </p:cNvPr>
          <p:cNvSpPr/>
          <p:nvPr/>
        </p:nvSpPr>
        <p:spPr>
          <a:xfrm rot="5400000">
            <a:off x="8810064" y="4121325"/>
            <a:ext cx="212598" cy="443489"/>
          </a:xfrm>
          <a:prstGeom prst="up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0A96117E-7927-4B80-87D8-978ECDE2E5E8}"/>
              </a:ext>
            </a:extLst>
          </p:cNvPr>
          <p:cNvSpPr/>
          <p:nvPr/>
        </p:nvSpPr>
        <p:spPr>
          <a:xfrm>
            <a:off x="11026898" y="3851865"/>
            <a:ext cx="209553" cy="1799124"/>
          </a:xfrm>
          <a:prstGeom prst="up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7233AC-4F74-42A6-9158-F1053E941DCE}"/>
              </a:ext>
            </a:extLst>
          </p:cNvPr>
          <p:cNvSpPr/>
          <p:nvPr/>
        </p:nvSpPr>
        <p:spPr>
          <a:xfrm>
            <a:off x="2966085" y="4168106"/>
            <a:ext cx="1890894" cy="101498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PS </a:t>
            </a:r>
            <a:r>
              <a:rPr lang="en-US" sz="1400" b="1" dirty="0" err="1"/>
              <a:t>LittleBigMouth</a:t>
            </a:r>
            <a:r>
              <a:rPr lang="en-US" sz="1400" dirty="0"/>
              <a:t>  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Data Ingestion &amp; shaping </a:t>
            </a:r>
          </a:p>
        </p:txBody>
      </p:sp>
      <p:sp>
        <p:nvSpPr>
          <p:cNvPr id="28" name="Arrow: Up-Down 27">
            <a:extLst>
              <a:ext uri="{FF2B5EF4-FFF2-40B4-BE49-F238E27FC236}">
                <a16:creationId xmlns:a16="http://schemas.microsoft.com/office/drawing/2014/main" id="{49456265-53F9-4EC3-AFCB-2EDDE1EAE3BA}"/>
              </a:ext>
            </a:extLst>
          </p:cNvPr>
          <p:cNvSpPr/>
          <p:nvPr/>
        </p:nvSpPr>
        <p:spPr>
          <a:xfrm>
            <a:off x="7940037" y="5048979"/>
            <a:ext cx="209553" cy="443489"/>
          </a:xfrm>
          <a:prstGeom prst="up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-Down 28">
            <a:extLst>
              <a:ext uri="{FF2B5EF4-FFF2-40B4-BE49-F238E27FC236}">
                <a16:creationId xmlns:a16="http://schemas.microsoft.com/office/drawing/2014/main" id="{83C1BCDA-CB4A-4EBD-BF61-13203C3AC047}"/>
              </a:ext>
            </a:extLst>
          </p:cNvPr>
          <p:cNvSpPr/>
          <p:nvPr/>
        </p:nvSpPr>
        <p:spPr>
          <a:xfrm>
            <a:off x="9681210" y="5056594"/>
            <a:ext cx="209553" cy="443489"/>
          </a:xfrm>
          <a:prstGeom prst="up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Up-Down 29">
            <a:extLst>
              <a:ext uri="{FF2B5EF4-FFF2-40B4-BE49-F238E27FC236}">
                <a16:creationId xmlns:a16="http://schemas.microsoft.com/office/drawing/2014/main" id="{7C49A68C-4E7B-4E1E-9115-6FD37975434D}"/>
              </a:ext>
            </a:extLst>
          </p:cNvPr>
          <p:cNvSpPr/>
          <p:nvPr/>
        </p:nvSpPr>
        <p:spPr>
          <a:xfrm>
            <a:off x="5915404" y="5038269"/>
            <a:ext cx="209553" cy="443489"/>
          </a:xfrm>
          <a:prstGeom prst="up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miley Face 30">
            <a:extLst>
              <a:ext uri="{FF2B5EF4-FFF2-40B4-BE49-F238E27FC236}">
                <a16:creationId xmlns:a16="http://schemas.microsoft.com/office/drawing/2014/main" id="{AB593BAF-2E3B-401C-BCF1-9E04492891EC}"/>
              </a:ext>
            </a:extLst>
          </p:cNvPr>
          <p:cNvSpPr/>
          <p:nvPr/>
        </p:nvSpPr>
        <p:spPr>
          <a:xfrm>
            <a:off x="9283066" y="2159882"/>
            <a:ext cx="502920" cy="491305"/>
          </a:xfrm>
          <a:prstGeom prst="smileyFac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Up-Down 31">
            <a:extLst>
              <a:ext uri="{FF2B5EF4-FFF2-40B4-BE49-F238E27FC236}">
                <a16:creationId xmlns:a16="http://schemas.microsoft.com/office/drawing/2014/main" id="{8EDB8F1D-FE2A-451D-86F5-C4C832558E6A}"/>
              </a:ext>
            </a:extLst>
          </p:cNvPr>
          <p:cNvSpPr/>
          <p:nvPr/>
        </p:nvSpPr>
        <p:spPr>
          <a:xfrm>
            <a:off x="9436515" y="2559890"/>
            <a:ext cx="222638" cy="536570"/>
          </a:xfrm>
          <a:prstGeom prst="up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Up-Down 32">
            <a:extLst>
              <a:ext uri="{FF2B5EF4-FFF2-40B4-BE49-F238E27FC236}">
                <a16:creationId xmlns:a16="http://schemas.microsoft.com/office/drawing/2014/main" id="{C2064523-83BC-4550-9CDD-39D2442AB994}"/>
              </a:ext>
            </a:extLst>
          </p:cNvPr>
          <p:cNvSpPr/>
          <p:nvPr/>
        </p:nvSpPr>
        <p:spPr>
          <a:xfrm rot="19350265">
            <a:off x="4808187" y="2272314"/>
            <a:ext cx="245465" cy="586866"/>
          </a:xfrm>
          <a:prstGeom prst="up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C22647F6-7CC2-43B9-BC6F-A94214C85791}"/>
              </a:ext>
            </a:extLst>
          </p:cNvPr>
          <p:cNvSpPr/>
          <p:nvPr/>
        </p:nvSpPr>
        <p:spPr>
          <a:xfrm>
            <a:off x="4048510" y="5761429"/>
            <a:ext cx="276602" cy="704021"/>
          </a:xfrm>
          <a:prstGeom prst="downArrow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tar: 7 Points 36">
            <a:extLst>
              <a:ext uri="{FF2B5EF4-FFF2-40B4-BE49-F238E27FC236}">
                <a16:creationId xmlns:a16="http://schemas.microsoft.com/office/drawing/2014/main" id="{126C8C8B-32D1-4FBB-9E3E-CF6A5EE6142A}"/>
              </a:ext>
            </a:extLst>
          </p:cNvPr>
          <p:cNvSpPr/>
          <p:nvPr/>
        </p:nvSpPr>
        <p:spPr>
          <a:xfrm>
            <a:off x="1108996" y="2743953"/>
            <a:ext cx="295085" cy="248420"/>
          </a:xfrm>
          <a:prstGeom prst="star7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tar: 7 Points 43">
            <a:extLst>
              <a:ext uri="{FF2B5EF4-FFF2-40B4-BE49-F238E27FC236}">
                <a16:creationId xmlns:a16="http://schemas.microsoft.com/office/drawing/2014/main" id="{9539F3EF-543A-4475-B549-6106F36F28CD}"/>
              </a:ext>
            </a:extLst>
          </p:cNvPr>
          <p:cNvSpPr/>
          <p:nvPr/>
        </p:nvSpPr>
        <p:spPr>
          <a:xfrm>
            <a:off x="10696098" y="5684489"/>
            <a:ext cx="295085" cy="248420"/>
          </a:xfrm>
          <a:prstGeom prst="star7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4217AC8-D145-438F-93CE-8C2CB77243F1}"/>
              </a:ext>
            </a:extLst>
          </p:cNvPr>
          <p:cNvSpPr/>
          <p:nvPr/>
        </p:nvSpPr>
        <p:spPr>
          <a:xfrm rot="1690823">
            <a:off x="7712563" y="904555"/>
            <a:ext cx="6679659" cy="7132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682653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FC7C3-4E37-49E3-9594-B61EC609C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Purple SQUIRREL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03BEE-FAFD-47C6-BFE2-D0EBF0404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5079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Which Open Source business model are we going for?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i="1" dirty="0"/>
              <a:t>ACTION</a:t>
            </a:r>
            <a:r>
              <a:rPr lang="en-US" b="1" i="1" dirty="0"/>
              <a:t>: </a:t>
            </a:r>
            <a:r>
              <a:rPr lang="en-US" i="1" dirty="0"/>
              <a:t>Research (5 minutes of Google time) at least three different open source business models (</a:t>
            </a:r>
            <a:r>
              <a:rPr lang="en-US" i="1" dirty="0" err="1"/>
              <a:t>eg.</a:t>
            </a:r>
            <a:r>
              <a:rPr lang="en-US" i="1" dirty="0"/>
              <a:t> Open-Core, Hosting, Professional Services, Marketplace…). Choose one and give an example of a real company. </a:t>
            </a:r>
          </a:p>
          <a:p>
            <a:endParaRPr lang="en-US" dirty="0"/>
          </a:p>
          <a:p>
            <a:r>
              <a:rPr lang="en-US" b="1" dirty="0"/>
              <a:t>Why is this the best option for Purple Squirrel?</a:t>
            </a:r>
          </a:p>
          <a:p>
            <a:r>
              <a:rPr lang="en-US" dirty="0"/>
              <a:t>Why? …</a:t>
            </a:r>
          </a:p>
          <a:p>
            <a:r>
              <a:rPr lang="en-US" dirty="0"/>
              <a:t>Why? …</a:t>
            </a:r>
          </a:p>
          <a:p>
            <a:r>
              <a:rPr lang="en-US" dirty="0"/>
              <a:t>Why? …</a:t>
            </a:r>
          </a:p>
          <a:p>
            <a:endParaRPr lang="en-US" dirty="0"/>
          </a:p>
          <a:p>
            <a:r>
              <a:rPr lang="en-US" b="1" dirty="0"/>
              <a:t>NOTE: </a:t>
            </a:r>
            <a:r>
              <a:rPr lang="en-US" dirty="0"/>
              <a:t>Assume we start with the PS </a:t>
            </a:r>
            <a:r>
              <a:rPr lang="en-US" b="1" dirty="0" err="1"/>
              <a:t>LittleBigBodyBase</a:t>
            </a:r>
            <a:r>
              <a:rPr lang="en-US" dirty="0"/>
              <a:t> to be part of our strategy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5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FC7C3-4E37-49E3-9594-B61EC609C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Purple SQUIRREL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03BEE-FAFD-47C6-BFE2-D0EBF0404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Which Open Source license are we going for?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i="1" dirty="0"/>
              <a:t>ACTION</a:t>
            </a:r>
            <a:r>
              <a:rPr lang="en-US" b="1" i="1" dirty="0"/>
              <a:t>: </a:t>
            </a:r>
            <a:r>
              <a:rPr lang="en-US" i="1" dirty="0"/>
              <a:t>Research (5 minutes of Google time) at least three different open source licenses (MIT, Apache, AGPL, SSPL, ... ). Choose one!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Why is this the best license for Purple Squirrel?</a:t>
            </a:r>
          </a:p>
          <a:p>
            <a:pPr marL="0" indent="0">
              <a:buNone/>
            </a:pPr>
            <a:r>
              <a:rPr lang="en-US" dirty="0"/>
              <a:t>Why? …</a:t>
            </a:r>
          </a:p>
          <a:p>
            <a:pPr marL="0" indent="0">
              <a:buNone/>
            </a:pPr>
            <a:r>
              <a:rPr lang="en-US" dirty="0"/>
              <a:t>Why? …</a:t>
            </a:r>
          </a:p>
          <a:p>
            <a:pPr marL="0" indent="0">
              <a:buNone/>
            </a:pPr>
            <a:r>
              <a:rPr lang="en-US" dirty="0"/>
              <a:t>Why? …</a:t>
            </a:r>
          </a:p>
        </p:txBody>
      </p:sp>
    </p:spTree>
    <p:extLst>
      <p:ext uri="{BB962C8B-B14F-4D97-AF65-F5344CB8AC3E}">
        <p14:creationId xmlns:p14="http://schemas.microsoft.com/office/powerpoint/2010/main" val="3078771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FC7C3-4E37-49E3-9594-B61EC609C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Purple SQUIRREL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03BEE-FAFD-47C6-BFE2-D0EBF0404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How does our Open governance looks like?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i="1" dirty="0"/>
              <a:t>ACTION</a:t>
            </a:r>
            <a:r>
              <a:rPr lang="en-US" b="1" i="1" dirty="0"/>
              <a:t>: </a:t>
            </a:r>
            <a:r>
              <a:rPr lang="en-US" i="1" dirty="0"/>
              <a:t>Research (5 minutes of Google time) which Governance fits best (CNCF, Apache, Others?) . Choose one.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Why is this the best governance for Purple Squirrel?</a:t>
            </a:r>
          </a:p>
          <a:p>
            <a:pPr marL="0" indent="0">
              <a:buNone/>
            </a:pPr>
            <a:r>
              <a:rPr lang="en-US" dirty="0"/>
              <a:t>Why? …</a:t>
            </a:r>
          </a:p>
          <a:p>
            <a:pPr marL="0" indent="0">
              <a:buNone/>
            </a:pPr>
            <a:r>
              <a:rPr lang="en-US" dirty="0"/>
              <a:t>Why? …</a:t>
            </a:r>
          </a:p>
          <a:p>
            <a:pPr marL="0" indent="0">
              <a:buNone/>
            </a:pPr>
            <a:r>
              <a:rPr lang="en-US" dirty="0"/>
              <a:t>Why? …</a:t>
            </a:r>
          </a:p>
        </p:txBody>
      </p:sp>
    </p:spTree>
    <p:extLst>
      <p:ext uri="{BB962C8B-B14F-4D97-AF65-F5344CB8AC3E}">
        <p14:creationId xmlns:p14="http://schemas.microsoft.com/office/powerpoint/2010/main" val="2699689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FC7C3-4E37-49E3-9594-B61EC609C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Purple SQUIRREL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03BEE-FAFD-47C6-BFE2-D0EBF0404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How do we want to manage our soon to be Open Source Community?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i="1" dirty="0"/>
              <a:t>ACTION</a:t>
            </a:r>
            <a:r>
              <a:rPr lang="en-US" b="1" i="1" dirty="0"/>
              <a:t>: </a:t>
            </a:r>
            <a:r>
              <a:rPr lang="en-US" i="1" dirty="0"/>
              <a:t>Research (5 minutes of Google time) what an open source community is and sum three best practices (marketing, code of conduct, core maintainers, …).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Why are those the best practices we need to implement Purple Squirrel?</a:t>
            </a:r>
          </a:p>
          <a:p>
            <a:pPr marL="0" indent="0">
              <a:buNone/>
            </a:pPr>
            <a:r>
              <a:rPr lang="en-US" dirty="0"/>
              <a:t>Why? …</a:t>
            </a:r>
          </a:p>
          <a:p>
            <a:pPr marL="0" indent="0">
              <a:buNone/>
            </a:pPr>
            <a:r>
              <a:rPr lang="en-US" dirty="0"/>
              <a:t>Why? …</a:t>
            </a:r>
          </a:p>
          <a:p>
            <a:pPr marL="0" indent="0">
              <a:buNone/>
            </a:pPr>
            <a:r>
              <a:rPr lang="en-US" dirty="0"/>
              <a:t>Why? …</a:t>
            </a:r>
          </a:p>
        </p:txBody>
      </p:sp>
    </p:spTree>
    <p:extLst>
      <p:ext uri="{BB962C8B-B14F-4D97-AF65-F5344CB8AC3E}">
        <p14:creationId xmlns:p14="http://schemas.microsoft.com/office/powerpoint/2010/main" val="3762056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FC7C3-4E37-49E3-9594-B61EC609C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Purple SQUIRREL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03BEE-FAFD-47C6-BFE2-D0EBF0404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How do we deal with Open Source building blocks @ Purple Squirrel?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i="1" dirty="0"/>
              <a:t>ACTION</a:t>
            </a:r>
            <a:r>
              <a:rPr lang="en-US" b="1" i="1" dirty="0"/>
              <a:t>: </a:t>
            </a:r>
            <a:r>
              <a:rPr lang="en-US" i="1" dirty="0"/>
              <a:t>Research (5 minutes of Google time) what are biggest three challenges/risks of using Open Source building blocks. 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How are we going to mitigate the risk of using OSS components  @ Purple Squirrel?</a:t>
            </a:r>
          </a:p>
          <a:p>
            <a:pPr marL="0" indent="0">
              <a:buNone/>
            </a:pPr>
            <a:r>
              <a:rPr lang="en-US" dirty="0"/>
              <a:t>How? …</a:t>
            </a:r>
          </a:p>
          <a:p>
            <a:pPr marL="0" indent="0">
              <a:buNone/>
            </a:pPr>
            <a:r>
              <a:rPr lang="en-US" dirty="0"/>
              <a:t>How? …</a:t>
            </a:r>
          </a:p>
          <a:p>
            <a:pPr marL="0" indent="0">
              <a:buNone/>
            </a:pPr>
            <a:r>
              <a:rPr lang="en-US" dirty="0"/>
              <a:t>How? …</a:t>
            </a:r>
          </a:p>
        </p:txBody>
      </p:sp>
    </p:spTree>
    <p:extLst>
      <p:ext uri="{BB962C8B-B14F-4D97-AF65-F5344CB8AC3E}">
        <p14:creationId xmlns:p14="http://schemas.microsoft.com/office/powerpoint/2010/main" val="220367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FC7C3-4E37-49E3-9594-B61EC609C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Purple SQUIRREL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03BEE-FAFD-47C6-BFE2-D0EBF0404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Open Discussion about Open Topics ;-)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i="1" dirty="0"/>
              <a:t>Use the remaining time to Ask Me (Us) Anything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300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551</Words>
  <Application>Microsoft Office PowerPoint</Application>
  <PresentationFormat>Widescreen</PresentationFormat>
  <Paragraphs>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Tw Cen MT</vt:lpstr>
      <vt:lpstr>Tw Cen MT Condensed</vt:lpstr>
      <vt:lpstr>Wingdings 3</vt:lpstr>
      <vt:lpstr>Integral</vt:lpstr>
      <vt:lpstr>Purple Squirrel.IO</vt:lpstr>
      <vt:lpstr>Purple SQUIRREL</vt:lpstr>
      <vt:lpstr>Purple SQUIRREL</vt:lpstr>
      <vt:lpstr>Purple SQUIRREL</vt:lpstr>
      <vt:lpstr>Purple SQUIRREL</vt:lpstr>
      <vt:lpstr>Purple SQUIRREL</vt:lpstr>
      <vt:lpstr>Purple SQUIRREL</vt:lpstr>
      <vt:lpstr>Purple SQUIRREL</vt:lpstr>
      <vt:lpstr>Purple SQUIRREL</vt:lpstr>
      <vt:lpstr>Purple Squirrel.IO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Purple Squirrel.IO</dc:title>
  <dc:creator>VAN GILS Daniel</dc:creator>
  <cp:lastModifiedBy>VAN GILS Daniel</cp:lastModifiedBy>
  <cp:revision>32</cp:revision>
  <dcterms:created xsi:type="dcterms:W3CDTF">2021-06-08T06:57:11Z</dcterms:created>
  <dcterms:modified xsi:type="dcterms:W3CDTF">2021-06-08T09:54:16Z</dcterms:modified>
</cp:coreProperties>
</file>