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FBBF8-F72C-426C-BDF0-E21B6C3B4436}" type="datetimeFigureOut">
              <a:rPr lang="en-IN" smtClean="0"/>
              <a:t>19-01-2023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845AF5E-F0A4-4D28-8ADD-7E37B5217BE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FBBF8-F72C-426C-BDF0-E21B6C3B443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5AF5E-F0A4-4D28-8ADD-7E37B5217BE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FBBF8-F72C-426C-BDF0-E21B6C3B443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5AF5E-F0A4-4D28-8ADD-7E37B5217BE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FBBF8-F72C-426C-BDF0-E21B6C3B443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5AF5E-F0A4-4D28-8ADD-7E37B5217BE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FBBF8-F72C-426C-BDF0-E21B6C3B443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5AF5E-F0A4-4D28-8ADD-7E37B5217BE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FBBF8-F72C-426C-BDF0-E21B6C3B4436}"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5AF5E-F0A4-4D28-8ADD-7E37B5217BE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FBBF8-F72C-426C-BDF0-E21B6C3B4436}"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45AF5E-F0A4-4D28-8ADD-7E37B5217BE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FBBF8-F72C-426C-BDF0-E21B6C3B4436}"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45AF5E-F0A4-4D28-8ADD-7E37B5217BE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FBBF8-F72C-426C-BDF0-E21B6C3B4436}"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45AF5E-F0A4-4D28-8ADD-7E37B5217B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3FBBF8-F72C-426C-BDF0-E21B6C3B4436}"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5AF5E-F0A4-4D28-8ADD-7E37B5217BE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3FBBF8-F72C-426C-BDF0-E21B6C3B4436}" type="datetimeFigureOut">
              <a:rPr lang="en-IN" smtClean="0"/>
              <a:t>19-01-2023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845AF5E-F0A4-4D28-8ADD-7E37B5217BE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3FBBF8-F72C-426C-BDF0-E21B6C3B4436}" type="datetimeFigureOut">
              <a:rPr lang="en-IN" smtClean="0"/>
              <a:t>19-01-2023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45AF5E-F0A4-4D28-8ADD-7E37B5217BE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ospi.nic.in/sites/default/files/publication_reports/Report_585_75th_round_Education_final_1507_0.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4800" dirty="0">
                <a:latin typeface="Times New Roman" panose="02020603050405020304" pitchFamily="18" charset="0"/>
                <a:cs typeface="Times New Roman" panose="02020603050405020304" pitchFamily="18" charset="0"/>
              </a:rPr>
              <a:t>		ESFP-PROJECT</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	SCHOOL DROPOUT RATIO 			{PID-048}</a:t>
            </a:r>
          </a:p>
        </p:txBody>
      </p:sp>
      <p:sp>
        <p:nvSpPr>
          <p:cNvPr id="3" name="Subtitle 2"/>
          <p:cNvSpPr>
            <a:spLocks noGrp="1"/>
          </p:cNvSpPr>
          <p:nvPr>
            <p:ph type="subTitle" idx="1"/>
          </p:nvPr>
        </p:nvSpPr>
        <p:spPr/>
        <p:txBody>
          <a:bodyPr>
            <a:normAutofit fontScale="25000" lnSpcReduction="20000"/>
          </a:bodyPr>
          <a:lstStyle/>
          <a:p>
            <a:r>
              <a:rPr lang="en-IN" dirty="0"/>
              <a:t>		</a:t>
            </a:r>
          </a:p>
          <a:p>
            <a:r>
              <a:rPr lang="en-IN" dirty="0"/>
              <a:t>					</a:t>
            </a:r>
            <a:r>
              <a:rPr lang="en-IN" sz="11200" dirty="0">
                <a:latin typeface="Times New Roman" panose="02020603050405020304" pitchFamily="18" charset="0"/>
                <a:cs typeface="Times New Roman" panose="02020603050405020304" pitchFamily="18" charset="0"/>
              </a:rPr>
              <a:t>MRIGAKSH  DASANI</a:t>
            </a:r>
          </a:p>
          <a:p>
            <a:r>
              <a:rPr lang="en-IN" sz="11200" dirty="0">
                <a:latin typeface="Times New Roman" panose="02020603050405020304" pitchFamily="18" charset="0"/>
                <a:cs typeface="Times New Roman" panose="02020603050405020304" pitchFamily="18" charset="0"/>
              </a:rPr>
              <a:t>			   	    	CSE-12</a:t>
            </a:r>
          </a:p>
          <a:p>
            <a:r>
              <a:rPr lang="en-IN" sz="11200" dirty="0">
                <a:latin typeface="Times New Roman" panose="02020603050405020304" pitchFamily="18" charset="0"/>
                <a:cs typeface="Times New Roman" panose="02020603050405020304" pitchFamily="18" charset="0"/>
              </a:rPr>
              <a:t>			   	          	BATCH-15</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BRIEF INTRODUCTION about Page</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This programming page helps you to get to know about School Dropout Ratio{ its causes , its effects and solutions}.</a:t>
            </a:r>
          </a:p>
          <a:p>
            <a:r>
              <a:rPr lang="en-IN" sz="2400" dirty="0">
                <a:latin typeface="Times New Roman" panose="02020603050405020304" pitchFamily="18" charset="0"/>
                <a:cs typeface="Times New Roman" panose="02020603050405020304" pitchFamily="18" charset="0"/>
              </a:rPr>
              <a:t>This programming page uses C language as its coding language.</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SCHOOL DROPOUT RATIO</a:t>
            </a:r>
          </a:p>
        </p:txBody>
      </p:sp>
      <p:sp>
        <p:nvSpPr>
          <p:cNvPr id="3" name="Content Placeholder 2"/>
          <p:cNvSpPr>
            <a:spLocks noGrp="1"/>
          </p:cNvSpPr>
          <p:nvPr>
            <p:ph idx="1"/>
          </p:nvPr>
        </p:nvSpPr>
        <p:spPr/>
        <p:txBody>
          <a:bodyPr>
            <a:normAutofit/>
          </a:bodyPr>
          <a:lstStyle/>
          <a:p>
            <a:r>
              <a:rPr lang="en-US" b="0" i="0" dirty="0">
                <a:solidFill>
                  <a:srgbClr val="252525"/>
                </a:solidFill>
                <a:effectLst/>
                <a:latin typeface="Times New Roman" panose="02020603050405020304" pitchFamily="18" charset="0"/>
                <a:cs typeface="Times New Roman" panose="02020603050405020304" pitchFamily="18" charset="0"/>
              </a:rPr>
              <a:t>A </a:t>
            </a:r>
            <a:r>
              <a:rPr lang="en-US" b="0" i="0" u="none" strike="noStrike" dirty="0">
                <a:solidFill>
                  <a:srgbClr val="B22335"/>
                </a:solidFill>
                <a:effectLst/>
                <a:latin typeface="Times New Roman" panose="02020603050405020304" pitchFamily="18" charset="0"/>
                <a:cs typeface="Times New Roman" panose="02020603050405020304" pitchFamily="18" charset="0"/>
                <a:hlinkClick r:id="rId2"/>
              </a:rPr>
              <a:t>recent survey by National Statistical Office</a:t>
            </a:r>
            <a:r>
              <a:rPr lang="en-US" b="0" i="0" dirty="0">
                <a:solidFill>
                  <a:srgbClr val="252525"/>
                </a:solidFill>
                <a:effectLst/>
                <a:latin typeface="Times New Roman" panose="02020603050405020304" pitchFamily="18" charset="0"/>
                <a:cs typeface="Times New Roman" panose="02020603050405020304" pitchFamily="18" charset="0"/>
              </a:rPr>
              <a:t> (NSO) has revealed that around 12.6% of students drop out of school in India, 19.8% discontinued education at the secondary level, while 17.5% dropped out at the upper primary level. </a:t>
            </a:r>
          </a:p>
          <a:p>
            <a:endParaRPr lang="en-US" dirty="0">
              <a:solidFill>
                <a:srgbClr val="252525"/>
              </a:solidFill>
              <a:latin typeface="Times New Roman" panose="02020603050405020304" pitchFamily="18" charset="0"/>
              <a:cs typeface="Times New Roman" panose="02020603050405020304" pitchFamily="18" charset="0"/>
            </a:endParaRPr>
          </a:p>
          <a:p>
            <a:r>
              <a:rPr lang="en-US" b="0" i="0" dirty="0">
                <a:solidFill>
                  <a:srgbClr val="252525"/>
                </a:solidFill>
                <a:effectLst/>
                <a:latin typeface="Times New Roman" panose="02020603050405020304" pitchFamily="18" charset="0"/>
                <a:cs typeface="Times New Roman" panose="02020603050405020304" pitchFamily="18" charset="0"/>
              </a:rPr>
              <a:t>The Government's Right to Education Act and National Policy on Education may have been motivating to provide education to all but it is equally important to analyze the sustainability and efficiency of the education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STATISTICS OF SCHOOL DROPOUT RATIO</a:t>
            </a:r>
          </a:p>
        </p:txBody>
      </p:sp>
      <p:pic>
        <p:nvPicPr>
          <p:cNvPr id="5" name="Content Placeholder 4"/>
          <p:cNvPicPr>
            <a:picLocks noGrp="1" noChangeAspect="1"/>
          </p:cNvPicPr>
          <p:nvPr>
            <p:ph idx="1"/>
          </p:nvPr>
        </p:nvPicPr>
        <p:blipFill>
          <a:blip r:embed="rId2"/>
          <a:stretch>
            <a:fillRect/>
          </a:stretch>
        </p:blipFill>
        <p:spPr>
          <a:xfrm>
            <a:off x="3172285" y="2038843"/>
            <a:ext cx="5287113" cy="332468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SOLUTIONS FOR SCHOOL DROPOUT RATIO</a:t>
            </a:r>
          </a:p>
        </p:txBody>
      </p:sp>
      <p:sp>
        <p:nvSpPr>
          <p:cNvPr id="3" name="Content Placeholder 2"/>
          <p:cNvSpPr>
            <a:spLocks noGrp="1"/>
          </p:cNvSpPr>
          <p:nvPr>
            <p:ph idx="1"/>
          </p:nvPr>
        </p:nvSpPr>
        <p:spPr/>
        <p:txBody>
          <a:bodyPr/>
          <a:lstStyle/>
          <a:p>
            <a:r>
              <a:rPr lang="en-US" sz="2400" b="0" i="0" dirty="0">
                <a:solidFill>
                  <a:srgbClr val="252525"/>
                </a:solidFill>
                <a:effectLst/>
                <a:latin typeface="Times New Roman" panose="02020603050405020304" pitchFamily="18" charset="0"/>
                <a:cs typeface="Times New Roman" panose="02020603050405020304" pitchFamily="18" charset="0"/>
              </a:rPr>
              <a:t>The first is to provide efficient and sufficient infrastructure to all students and the second is to set up alternative and innovative education centers for the children of migrant laborers. These are vital steps to ensure that children have access to safe and engaging school education as well as bring back the ones out of school.</a:t>
            </a:r>
          </a:p>
          <a:p>
            <a:r>
              <a:rPr lang="en-US" sz="2400" b="0" i="0" dirty="0">
                <a:solidFill>
                  <a:srgbClr val="252525"/>
                </a:solidFill>
                <a:effectLst/>
                <a:latin typeface="Times New Roman" panose="02020603050405020304" pitchFamily="18" charset="0"/>
                <a:cs typeface="Times New Roman" panose="02020603050405020304" pitchFamily="18" charset="0"/>
              </a:rPr>
              <a:t>  Schools should practice innovative teaching methods to draw students towards education and spark interest in them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249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Times New Roman</vt:lpstr>
      <vt:lpstr>Gallery</vt:lpstr>
      <vt:lpstr>  ESFP-PROJECT  SCHOOL DROPOUT RATIO    {PID-048}</vt:lpstr>
      <vt:lpstr> BRIEF INTRODUCTION about Page</vt:lpstr>
      <vt:lpstr>  SCHOOL DROPOUT RATIO</vt:lpstr>
      <vt:lpstr> STATISTICS OF SCHOOL DROPOUT RATIO</vt:lpstr>
      <vt:lpstr>     SOLUTIONS FOR SCHOOL DROPOUT RATIO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PROGRAMMING PROJECT SCHOOL DROPOUT RATIO {PID-048}</dc:title>
  <dc:creator>Dipesh Dasani</dc:creator>
  <cp:lastModifiedBy>Dipesh Dasani</cp:lastModifiedBy>
  <cp:revision>3</cp:revision>
  <dcterms:created xsi:type="dcterms:W3CDTF">2023-01-15T12:10:00Z</dcterms:created>
  <dcterms:modified xsi:type="dcterms:W3CDTF">2023-01-20T02:49:16Z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B49154EDFEBC4072A0D08C365F2245DD</vt:lpwstr>
  </property>
  <property fmtid="{D5CDD505-2E9C-101B-9397-08002B2CF9AE}" pid="3" name="KSOProductBuildVer">
    <vt:lpwstr>1033-11.2.0.11440</vt:lpwstr>
  </property>
</Properties>
</file>