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5" r:id="rId5"/>
    <p:sldId id="260" r:id="rId6"/>
    <p:sldId id="261" r:id="rId7"/>
    <p:sldId id="262" r:id="rId8"/>
    <p:sldId id="263" r:id="rId9"/>
    <p:sldId id="266" r:id="rId10"/>
    <p:sldId id="259"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52BBA4C-8379-4AC7-9AC6-ABF16F69E953}" type="datetimeFigureOut">
              <a:rPr lang="en-IN" smtClean="0"/>
              <a:t>31-01-2020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ADF1AAB-7BC8-4755-B048-B8848DA4760F}"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870679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BBA4C-8379-4AC7-9AC6-ABF16F69E953}"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F1AAB-7BC8-4755-B048-B8848DA4760F}" type="slidenum">
              <a:rPr lang="en-IN" smtClean="0"/>
              <a:t>‹#›</a:t>
            </a:fld>
            <a:endParaRPr lang="en-IN"/>
          </a:p>
        </p:txBody>
      </p:sp>
    </p:spTree>
    <p:extLst>
      <p:ext uri="{BB962C8B-B14F-4D97-AF65-F5344CB8AC3E}">
        <p14:creationId xmlns:p14="http://schemas.microsoft.com/office/powerpoint/2010/main" val="127236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BBA4C-8379-4AC7-9AC6-ABF16F69E953}"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F1AAB-7BC8-4755-B048-B8848DA4760F}" type="slidenum">
              <a:rPr lang="en-IN" smtClean="0"/>
              <a:t>‹#›</a:t>
            </a:fld>
            <a:endParaRPr lang="en-IN"/>
          </a:p>
        </p:txBody>
      </p:sp>
    </p:spTree>
    <p:extLst>
      <p:ext uri="{BB962C8B-B14F-4D97-AF65-F5344CB8AC3E}">
        <p14:creationId xmlns:p14="http://schemas.microsoft.com/office/powerpoint/2010/main" val="119618061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BBA4C-8379-4AC7-9AC6-ABF16F69E953}" type="datetimeFigureOut">
              <a:rPr lang="en-IN" smtClean="0"/>
              <a:t>31-01-2020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DF1AAB-7BC8-4755-B048-B8848DA4760F}" type="slidenum">
              <a:rPr lang="en-IN" smtClean="0"/>
              <a:t>‹#›</a:t>
            </a:fld>
            <a:endParaRPr lang="en-IN"/>
          </a:p>
        </p:txBody>
      </p:sp>
    </p:spTree>
    <p:extLst>
      <p:ext uri="{BB962C8B-B14F-4D97-AF65-F5344CB8AC3E}">
        <p14:creationId xmlns:p14="http://schemas.microsoft.com/office/powerpoint/2010/main" val="166242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52BBA4C-8379-4AC7-9AC6-ABF16F69E953}" type="datetimeFigureOut">
              <a:rPr lang="en-IN" smtClean="0"/>
              <a:t>31-01-2020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ADF1AAB-7BC8-4755-B048-B8848DA4760F}"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087641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BBA4C-8379-4AC7-9AC6-ABF16F69E953}" type="datetimeFigureOut">
              <a:rPr lang="en-IN" smtClean="0"/>
              <a:t>31-01-2020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DF1AAB-7BC8-4755-B048-B8848DA4760F}" type="slidenum">
              <a:rPr lang="en-IN" smtClean="0"/>
              <a:t>‹#›</a:t>
            </a:fld>
            <a:endParaRPr lang="en-IN"/>
          </a:p>
        </p:txBody>
      </p:sp>
    </p:spTree>
    <p:extLst>
      <p:ext uri="{BB962C8B-B14F-4D97-AF65-F5344CB8AC3E}">
        <p14:creationId xmlns:p14="http://schemas.microsoft.com/office/powerpoint/2010/main" val="396291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BBA4C-8379-4AC7-9AC6-ABF16F69E953}" type="datetimeFigureOut">
              <a:rPr lang="en-IN" smtClean="0"/>
              <a:t>31-01-2020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DF1AAB-7BC8-4755-B048-B8848DA4760F}" type="slidenum">
              <a:rPr lang="en-IN" smtClean="0"/>
              <a:t>‹#›</a:t>
            </a:fld>
            <a:endParaRPr lang="en-IN"/>
          </a:p>
        </p:txBody>
      </p:sp>
    </p:spTree>
    <p:extLst>
      <p:ext uri="{BB962C8B-B14F-4D97-AF65-F5344CB8AC3E}">
        <p14:creationId xmlns:p14="http://schemas.microsoft.com/office/powerpoint/2010/main" val="12801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BBA4C-8379-4AC7-9AC6-ABF16F69E953}" type="datetimeFigureOut">
              <a:rPr lang="en-IN" smtClean="0"/>
              <a:t>31-01-2020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DF1AAB-7BC8-4755-B048-B8848DA4760F}" type="slidenum">
              <a:rPr lang="en-IN" smtClean="0"/>
              <a:t>‹#›</a:t>
            </a:fld>
            <a:endParaRPr lang="en-IN"/>
          </a:p>
        </p:txBody>
      </p:sp>
    </p:spTree>
    <p:extLst>
      <p:ext uri="{BB962C8B-B14F-4D97-AF65-F5344CB8AC3E}">
        <p14:creationId xmlns:p14="http://schemas.microsoft.com/office/powerpoint/2010/main" val="140343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BBA4C-8379-4AC7-9AC6-ABF16F69E953}" type="datetimeFigureOut">
              <a:rPr lang="en-IN" smtClean="0"/>
              <a:t>31-01-2020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DF1AAB-7BC8-4755-B048-B8848DA4760F}" type="slidenum">
              <a:rPr lang="en-IN" smtClean="0"/>
              <a:t>‹#›</a:t>
            </a:fld>
            <a:endParaRPr lang="en-IN"/>
          </a:p>
        </p:txBody>
      </p:sp>
    </p:spTree>
    <p:extLst>
      <p:ext uri="{BB962C8B-B14F-4D97-AF65-F5344CB8AC3E}">
        <p14:creationId xmlns:p14="http://schemas.microsoft.com/office/powerpoint/2010/main" val="35798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52BBA4C-8379-4AC7-9AC6-ABF16F69E953}" type="datetimeFigureOut">
              <a:rPr lang="en-IN" smtClean="0"/>
              <a:t>31-01-2020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ADF1AAB-7BC8-4755-B048-B8848DA4760F}"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682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52BBA4C-8379-4AC7-9AC6-ABF16F69E953}" type="datetimeFigureOut">
              <a:rPr lang="en-IN" smtClean="0"/>
              <a:t>31-01-2020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ADF1AAB-7BC8-4755-B048-B8848DA4760F}"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368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52BBA4C-8379-4AC7-9AC6-ABF16F69E953}" type="datetimeFigureOut">
              <a:rPr lang="en-IN" smtClean="0"/>
              <a:t>31-01-2020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ADF1AAB-7BC8-4755-B048-B8848DA4760F}"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847710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C924-189B-4A45-B451-B1FB36DE030B}"/>
              </a:ext>
            </a:extLst>
          </p:cNvPr>
          <p:cNvSpPr>
            <a:spLocks noGrp="1"/>
          </p:cNvSpPr>
          <p:nvPr>
            <p:ph type="ctrTitle"/>
          </p:nvPr>
        </p:nvSpPr>
        <p:spPr>
          <a:xfrm>
            <a:off x="1302731" y="1259947"/>
            <a:ext cx="10727081" cy="1802035"/>
          </a:xfrm>
        </p:spPr>
        <p:txBody>
          <a:bodyPr/>
          <a:lstStyle/>
          <a:p>
            <a:pPr algn="l"/>
            <a:r>
              <a:rPr lang="en-IN" sz="6600" dirty="0"/>
              <a:t>Smart India Hackathon</a:t>
            </a:r>
            <a:br>
              <a:rPr lang="en-IN" sz="6600" dirty="0"/>
            </a:br>
            <a:r>
              <a:rPr lang="en-IN" sz="6600" dirty="0"/>
              <a:t>				2020</a:t>
            </a:r>
          </a:p>
        </p:txBody>
      </p:sp>
      <p:sp>
        <p:nvSpPr>
          <p:cNvPr id="3" name="Subtitle 2">
            <a:extLst>
              <a:ext uri="{FF2B5EF4-FFF2-40B4-BE49-F238E27FC236}">
                <a16:creationId xmlns:a16="http://schemas.microsoft.com/office/drawing/2014/main" id="{6B9501D1-033D-4414-9F94-1366BD9D102F}"/>
              </a:ext>
            </a:extLst>
          </p:cNvPr>
          <p:cNvSpPr>
            <a:spLocks noGrp="1"/>
          </p:cNvSpPr>
          <p:nvPr>
            <p:ph type="subTitle" idx="1"/>
          </p:nvPr>
        </p:nvSpPr>
        <p:spPr>
          <a:xfrm>
            <a:off x="1820412" y="3977895"/>
            <a:ext cx="4488110" cy="975220"/>
          </a:xfrm>
        </p:spPr>
        <p:txBody>
          <a:bodyPr>
            <a:normAutofit fontScale="92500" lnSpcReduction="20000"/>
          </a:bodyPr>
          <a:lstStyle/>
          <a:p>
            <a:endParaRPr lang="en-IN" sz="3200" dirty="0"/>
          </a:p>
          <a:p>
            <a:r>
              <a:rPr lang="en-IN" sz="3200" dirty="0"/>
              <a:t>Git Push Sleep Repeat</a:t>
            </a:r>
          </a:p>
          <a:p>
            <a:endParaRPr lang="en-IN" dirty="0"/>
          </a:p>
        </p:txBody>
      </p:sp>
      <p:pic>
        <p:nvPicPr>
          <p:cNvPr id="1026" name="Picture 2" descr="Image result for smart india hackathon 2020">
            <a:extLst>
              <a:ext uri="{FF2B5EF4-FFF2-40B4-BE49-F238E27FC236}">
                <a16:creationId xmlns:a16="http://schemas.microsoft.com/office/drawing/2014/main" id="{0B39B950-5BC8-4C70-9716-A04CE3173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271" y="3061982"/>
            <a:ext cx="3943051" cy="189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503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BD17-9EEB-428F-9301-9AF8DBB4DACF}"/>
              </a:ext>
            </a:extLst>
          </p:cNvPr>
          <p:cNvSpPr>
            <a:spLocks noGrp="1"/>
          </p:cNvSpPr>
          <p:nvPr>
            <p:ph type="title"/>
          </p:nvPr>
        </p:nvSpPr>
        <p:spPr>
          <a:xfrm>
            <a:off x="1295400" y="176598"/>
            <a:ext cx="9601200" cy="1485900"/>
          </a:xfrm>
        </p:spPr>
        <p:txBody>
          <a:bodyPr/>
          <a:lstStyle/>
          <a:p>
            <a:r>
              <a:rPr lang="en-IN" dirty="0"/>
              <a:t>Prototype</a:t>
            </a:r>
          </a:p>
        </p:txBody>
      </p:sp>
      <p:sp>
        <p:nvSpPr>
          <p:cNvPr id="5" name="TextBox 4">
            <a:extLst>
              <a:ext uri="{FF2B5EF4-FFF2-40B4-BE49-F238E27FC236}">
                <a16:creationId xmlns:a16="http://schemas.microsoft.com/office/drawing/2014/main" id="{351D4C4A-7ECD-4DFE-8B1E-EA10BF4EAF0B}"/>
              </a:ext>
            </a:extLst>
          </p:cNvPr>
          <p:cNvSpPr txBox="1"/>
          <p:nvPr/>
        </p:nvSpPr>
        <p:spPr>
          <a:xfrm>
            <a:off x="8310623" y="6312070"/>
            <a:ext cx="2961901" cy="369332"/>
          </a:xfrm>
          <a:prstGeom prst="rect">
            <a:avLst/>
          </a:prstGeom>
          <a:noFill/>
        </p:spPr>
        <p:txBody>
          <a:bodyPr wrap="none" rtlCol="0">
            <a:spAutoFit/>
          </a:bodyPr>
          <a:lstStyle/>
          <a:p>
            <a:r>
              <a:rPr lang="en-IN" dirty="0"/>
              <a:t>This is our working Prototype</a:t>
            </a:r>
          </a:p>
        </p:txBody>
      </p:sp>
      <p:pic>
        <p:nvPicPr>
          <p:cNvPr id="10" name="Frame 2020-01-30 19-48-45_Trim">
            <a:hlinkClick r:id="" action="ppaction://media"/>
            <a:extLst>
              <a:ext uri="{FF2B5EF4-FFF2-40B4-BE49-F238E27FC236}">
                <a16:creationId xmlns:a16="http://schemas.microsoft.com/office/drawing/2014/main" id="{A56F2331-2637-4943-9B08-10263D20FDC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810312" y="738563"/>
            <a:ext cx="6756889" cy="5573507"/>
          </a:xfrm>
        </p:spPr>
      </p:pic>
    </p:spTree>
    <p:extLst>
      <p:ext uri="{BB962C8B-B14F-4D97-AF65-F5344CB8AC3E}">
        <p14:creationId xmlns:p14="http://schemas.microsoft.com/office/powerpoint/2010/main" val="18684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26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minimalist">
            <a:extLst>
              <a:ext uri="{FF2B5EF4-FFF2-40B4-BE49-F238E27FC236}">
                <a16:creationId xmlns:a16="http://schemas.microsoft.com/office/drawing/2014/main" id="{3B5699F0-436D-47F2-8D6B-6C079A6B31B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588" t="20707" r="6738" b="20000"/>
          <a:stretch/>
        </p:blipFill>
        <p:spPr bwMode="auto">
          <a:xfrm>
            <a:off x="2852590" y="1184389"/>
            <a:ext cx="6486819" cy="44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90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F5EC-4745-48D4-BB4A-C9A363D5655B}"/>
              </a:ext>
            </a:extLst>
          </p:cNvPr>
          <p:cNvSpPr>
            <a:spLocks noGrp="1"/>
          </p:cNvSpPr>
          <p:nvPr>
            <p:ph type="title"/>
          </p:nvPr>
        </p:nvSpPr>
        <p:spPr>
          <a:xfrm>
            <a:off x="847288" y="165682"/>
            <a:ext cx="10125511" cy="1101055"/>
          </a:xfrm>
        </p:spPr>
        <p:txBody>
          <a:bodyPr/>
          <a:lstStyle/>
          <a:p>
            <a:r>
              <a:rPr lang="en-IN" dirty="0"/>
              <a:t>Project Details</a:t>
            </a:r>
          </a:p>
        </p:txBody>
      </p:sp>
      <p:sp>
        <p:nvSpPr>
          <p:cNvPr id="3" name="Content Placeholder 2">
            <a:extLst>
              <a:ext uri="{FF2B5EF4-FFF2-40B4-BE49-F238E27FC236}">
                <a16:creationId xmlns:a16="http://schemas.microsoft.com/office/drawing/2014/main" id="{66D7E13E-1988-4059-BB52-63AED110DAB6}"/>
              </a:ext>
            </a:extLst>
          </p:cNvPr>
          <p:cNvSpPr>
            <a:spLocks noGrp="1"/>
          </p:cNvSpPr>
          <p:nvPr>
            <p:ph idx="1"/>
          </p:nvPr>
        </p:nvSpPr>
        <p:spPr>
          <a:xfrm>
            <a:off x="947956" y="1453243"/>
            <a:ext cx="11123801" cy="5006280"/>
          </a:xfrm>
        </p:spPr>
        <p:txBody>
          <a:bodyPr>
            <a:normAutofit/>
          </a:bodyPr>
          <a:lstStyle/>
          <a:p>
            <a:r>
              <a:rPr lang="en-US" sz="2400" b="1" dirty="0">
                <a:cs typeface="Adobe Arabic" panose="02040503050201020203" pitchFamily="18" charset="-78"/>
              </a:rPr>
              <a:t>Organization               :  </a:t>
            </a:r>
            <a:r>
              <a:rPr lang="en-US" sz="2400" b="1" dirty="0">
                <a:effectLst>
                  <a:outerShdw blurRad="38100" dist="38100" dir="2700000" algn="tl">
                    <a:srgbClr val="000000">
                      <a:alpha val="43137"/>
                    </a:srgbClr>
                  </a:outerShdw>
                </a:effectLst>
                <a:cs typeface="Adobe Arabic" panose="02040503050201020203" pitchFamily="18" charset="-78"/>
              </a:rPr>
              <a:t>NCR Corporation (India) Pvt. Ltd.</a:t>
            </a:r>
          </a:p>
          <a:p>
            <a:r>
              <a:rPr lang="en-US" sz="2400" b="1" dirty="0">
                <a:cs typeface="Adobe Arabic" panose="02040503050201020203" pitchFamily="18" charset="-78"/>
              </a:rPr>
              <a:t>Problem Statement    :  </a:t>
            </a:r>
            <a:r>
              <a:rPr lang="en-US" sz="2400" b="1" dirty="0">
                <a:solidFill>
                  <a:schemeClr val="tx1">
                    <a:lumMod val="95000"/>
                    <a:lumOff val="5000"/>
                  </a:schemeClr>
                </a:solidFill>
                <a:cs typeface="Adobe Arabic" panose="02040503050201020203" pitchFamily="18" charset="-78"/>
              </a:rPr>
              <a:t>Authenticating User while performing transaction at</a:t>
            </a:r>
          </a:p>
          <a:p>
            <a:pPr marL="0" indent="0">
              <a:buNone/>
            </a:pPr>
            <a:r>
              <a:rPr lang="en-US" sz="2400" b="1" dirty="0">
                <a:solidFill>
                  <a:schemeClr val="tx1">
                    <a:lumMod val="95000"/>
                    <a:lumOff val="5000"/>
                  </a:schemeClr>
                </a:solidFill>
                <a:cs typeface="Adobe Arabic" panose="02040503050201020203" pitchFamily="18" charset="-78"/>
              </a:rPr>
              <a:t>  		                    ATM/POS Terminal Securely</a:t>
            </a:r>
          </a:p>
          <a:p>
            <a:pPr marL="0" indent="0">
              <a:buNone/>
            </a:pPr>
            <a:endParaRPr lang="en-US" sz="2400" b="1" dirty="0">
              <a:solidFill>
                <a:schemeClr val="tx1">
                  <a:lumMod val="95000"/>
                  <a:lumOff val="5000"/>
                </a:schemeClr>
              </a:solidFill>
              <a:cs typeface="Adobe Arabic" panose="02040503050201020203" pitchFamily="18" charset="-78"/>
            </a:endParaRPr>
          </a:p>
          <a:p>
            <a:r>
              <a:rPr lang="en-US" sz="2400" b="1" dirty="0">
                <a:solidFill>
                  <a:schemeClr val="tx1">
                    <a:lumMod val="95000"/>
                    <a:lumOff val="5000"/>
                  </a:schemeClr>
                </a:solidFill>
                <a:cs typeface="Adobe Arabic" panose="02040503050201020203" pitchFamily="18" charset="-78"/>
              </a:rPr>
              <a:t>Team Name                 :  Git Push Sleep Repeat</a:t>
            </a:r>
          </a:p>
          <a:p>
            <a:endParaRPr lang="en-US" sz="2400" b="1" dirty="0">
              <a:solidFill>
                <a:schemeClr val="tx1">
                  <a:lumMod val="95000"/>
                  <a:lumOff val="5000"/>
                </a:schemeClr>
              </a:solidFill>
              <a:cs typeface="Adobe Arabic" panose="02040503050201020203" pitchFamily="18" charset="-78"/>
            </a:endParaRPr>
          </a:p>
          <a:p>
            <a:r>
              <a:rPr lang="en-US" sz="2400" b="1" dirty="0">
                <a:solidFill>
                  <a:schemeClr val="tx1">
                    <a:lumMod val="95000"/>
                    <a:lumOff val="5000"/>
                  </a:schemeClr>
                </a:solidFill>
                <a:cs typeface="Adobe Arabic" panose="02040503050201020203" pitchFamily="18" charset="-78"/>
              </a:rPr>
              <a:t>Team Leader Name    :  Mrigank Singh</a:t>
            </a:r>
          </a:p>
          <a:p>
            <a:endParaRPr lang="en-US" sz="2400" b="1" dirty="0">
              <a:solidFill>
                <a:schemeClr val="tx1">
                  <a:lumMod val="95000"/>
                  <a:lumOff val="5000"/>
                </a:schemeClr>
              </a:solidFill>
              <a:cs typeface="Adobe Arabic" panose="02040503050201020203" pitchFamily="18" charset="-78"/>
            </a:endParaRPr>
          </a:p>
          <a:p>
            <a:r>
              <a:rPr lang="en-US" sz="2400" b="1" dirty="0">
                <a:solidFill>
                  <a:schemeClr val="tx1">
                    <a:lumMod val="95000"/>
                    <a:lumOff val="5000"/>
                  </a:schemeClr>
                </a:solidFill>
                <a:cs typeface="Adobe Arabic" panose="02040503050201020203" pitchFamily="18" charset="-78"/>
              </a:rPr>
              <a:t>College Code               </a:t>
            </a:r>
            <a:r>
              <a:rPr lang="en-US" sz="2400" dirty="0">
                <a:solidFill>
                  <a:schemeClr val="tx1">
                    <a:lumMod val="95000"/>
                    <a:lumOff val="5000"/>
                  </a:schemeClr>
                </a:solidFill>
              </a:rPr>
              <a:t>: </a:t>
            </a:r>
            <a:r>
              <a:rPr lang="en-US" sz="2400" b="1" dirty="0">
                <a:solidFill>
                  <a:schemeClr val="tx1">
                    <a:lumMod val="95000"/>
                    <a:lumOff val="5000"/>
                  </a:schemeClr>
                </a:solidFill>
              </a:rPr>
              <a:t>U-0497</a:t>
            </a:r>
          </a:p>
          <a:p>
            <a:endParaRPr lang="en-IN" dirty="0"/>
          </a:p>
        </p:txBody>
      </p:sp>
    </p:spTree>
    <p:extLst>
      <p:ext uri="{BB962C8B-B14F-4D97-AF65-F5344CB8AC3E}">
        <p14:creationId xmlns:p14="http://schemas.microsoft.com/office/powerpoint/2010/main" val="260078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D2C6-509E-4A1E-A896-FE6917B0BC24}"/>
              </a:ext>
            </a:extLst>
          </p:cNvPr>
          <p:cNvSpPr>
            <a:spLocks noGrp="1"/>
          </p:cNvSpPr>
          <p:nvPr>
            <p:ph type="title"/>
          </p:nvPr>
        </p:nvSpPr>
        <p:spPr>
          <a:xfrm>
            <a:off x="813732" y="106960"/>
            <a:ext cx="10082868" cy="1485900"/>
          </a:xfrm>
        </p:spPr>
        <p:txBody>
          <a:bodyPr/>
          <a:lstStyle/>
          <a:p>
            <a:r>
              <a:rPr lang="en-IN" dirty="0"/>
              <a:t>Idea Description</a:t>
            </a:r>
          </a:p>
        </p:txBody>
      </p:sp>
      <p:sp>
        <p:nvSpPr>
          <p:cNvPr id="3" name="Content Placeholder 2">
            <a:extLst>
              <a:ext uri="{FF2B5EF4-FFF2-40B4-BE49-F238E27FC236}">
                <a16:creationId xmlns:a16="http://schemas.microsoft.com/office/drawing/2014/main" id="{194CB6FF-9BFA-495A-B24F-7BF0F3C0CB91}"/>
              </a:ext>
            </a:extLst>
          </p:cNvPr>
          <p:cNvSpPr>
            <a:spLocks noGrp="1"/>
          </p:cNvSpPr>
          <p:nvPr>
            <p:ph idx="1"/>
          </p:nvPr>
        </p:nvSpPr>
        <p:spPr>
          <a:xfrm>
            <a:off x="868260" y="1073791"/>
            <a:ext cx="11065079" cy="4530055"/>
          </a:xfrm>
        </p:spPr>
        <p:txBody>
          <a:bodyPr>
            <a:normAutofit/>
          </a:bodyPr>
          <a:lstStyle/>
          <a:p>
            <a:pPr algn="just"/>
            <a:r>
              <a:rPr lang="en-IN" dirty="0"/>
              <a:t>Problem Statement</a:t>
            </a:r>
          </a:p>
          <a:p>
            <a:pPr marL="0" indent="0" algn="just">
              <a:buNone/>
            </a:pPr>
            <a:r>
              <a:rPr lang="en-US" dirty="0"/>
              <a:t>All aspects of security of ATMs has been of high concern since its invention. ATMs were used only for cash withdrawal, in their early life. However, as the function domain of ATMs has expanded, so has the threat to their integrity. Some Authentication Measures that are used today are PIN, biometric authentication which includes fingerprints, facial recognition etc. Unfortunately, none of these measures are 100% secure and breaches can happen in all of these. Therefore, a system has to be devised which helps the users to operate the ATM/POS terminals in a fully secure environment.</a:t>
            </a:r>
          </a:p>
          <a:p>
            <a:pPr marL="0" indent="0" algn="just">
              <a:buNone/>
            </a:pPr>
            <a:r>
              <a:rPr lang="en-US" dirty="0"/>
              <a:t>We have worked on a proposed idea for an Authentication Mechanism which is more secure than the already existing systems. This mechanism makes use of an under display camera touchpad screen. The user needs to enter his PIN through hand gestures symbolizing each digit. The system then applies Machine Learning Algorithms to identify the digits and hence complete the transaction.</a:t>
            </a:r>
          </a:p>
          <a:p>
            <a:pPr algn="just"/>
            <a:endParaRPr lang="en-US" dirty="0"/>
          </a:p>
          <a:p>
            <a:pPr marL="0" indent="0" algn="just">
              <a:buNone/>
            </a:pPr>
            <a:endParaRPr lang="en-IN" dirty="0"/>
          </a:p>
          <a:p>
            <a:pPr marL="0" indent="0" algn="just">
              <a:buNone/>
            </a:pPr>
            <a:endParaRPr lang="en-IN" dirty="0"/>
          </a:p>
          <a:p>
            <a:pPr algn="just"/>
            <a:endParaRPr lang="en-IN" dirty="0"/>
          </a:p>
          <a:p>
            <a:pPr algn="just"/>
            <a:endParaRPr lang="en-IN" dirty="0"/>
          </a:p>
          <a:p>
            <a:pPr algn="just"/>
            <a:endParaRPr lang="en-IN" dirty="0"/>
          </a:p>
          <a:p>
            <a:pPr algn="just"/>
            <a:endParaRPr lang="en-IN" dirty="0"/>
          </a:p>
        </p:txBody>
      </p:sp>
      <p:sp>
        <p:nvSpPr>
          <p:cNvPr id="4" name="AutoShape 2">
            <a:extLst>
              <a:ext uri="{FF2B5EF4-FFF2-40B4-BE49-F238E27FC236}">
                <a16:creationId xmlns:a16="http://schemas.microsoft.com/office/drawing/2014/main" id="{7E383561-066B-4E28-B065-786BAC4ED7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9E7572EE-1334-4820-8FCD-35436F59907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3980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540D-3D0E-42A4-8456-E8F1AA6DDC6B}"/>
              </a:ext>
            </a:extLst>
          </p:cNvPr>
          <p:cNvSpPr>
            <a:spLocks noGrp="1"/>
          </p:cNvSpPr>
          <p:nvPr>
            <p:ph type="title"/>
          </p:nvPr>
        </p:nvSpPr>
        <p:spPr>
          <a:xfrm>
            <a:off x="1371600" y="400575"/>
            <a:ext cx="9601200" cy="1485900"/>
          </a:xfrm>
        </p:spPr>
        <p:txBody>
          <a:bodyPr/>
          <a:lstStyle/>
          <a:p>
            <a:r>
              <a:rPr lang="en-IN" dirty="0"/>
              <a:t>Solution</a:t>
            </a:r>
          </a:p>
        </p:txBody>
      </p:sp>
      <p:pic>
        <p:nvPicPr>
          <p:cNvPr id="4" name="Content Placeholder 3">
            <a:extLst>
              <a:ext uri="{FF2B5EF4-FFF2-40B4-BE49-F238E27FC236}">
                <a16:creationId xmlns:a16="http://schemas.microsoft.com/office/drawing/2014/main" id="{B994D27D-4747-4ECE-83C2-75ED82F86A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64" t="8037" r="14765" b="24514"/>
          <a:stretch/>
        </p:blipFill>
        <p:spPr>
          <a:xfrm>
            <a:off x="2090477" y="2441903"/>
            <a:ext cx="8011045" cy="2767661"/>
          </a:xfrm>
          <a:prstGeom prst="rect">
            <a:avLst/>
          </a:prstGeom>
        </p:spPr>
      </p:pic>
    </p:spTree>
    <p:extLst>
      <p:ext uri="{BB962C8B-B14F-4D97-AF65-F5344CB8AC3E}">
        <p14:creationId xmlns:p14="http://schemas.microsoft.com/office/powerpoint/2010/main" val="420083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8937-50B7-43C9-A030-D6C2204B5088}"/>
              </a:ext>
            </a:extLst>
          </p:cNvPr>
          <p:cNvSpPr>
            <a:spLocks noGrp="1"/>
          </p:cNvSpPr>
          <p:nvPr>
            <p:ph type="title"/>
          </p:nvPr>
        </p:nvSpPr>
        <p:spPr>
          <a:xfrm>
            <a:off x="1228987" y="115349"/>
            <a:ext cx="9601200" cy="1485900"/>
          </a:xfrm>
        </p:spPr>
        <p:txBody>
          <a:bodyPr/>
          <a:lstStyle/>
          <a:p>
            <a:r>
              <a:rPr lang="en-IN" dirty="0"/>
              <a:t>Technology Stack</a:t>
            </a:r>
          </a:p>
        </p:txBody>
      </p:sp>
      <p:sp>
        <p:nvSpPr>
          <p:cNvPr id="3" name="Content Placeholder 2">
            <a:extLst>
              <a:ext uri="{FF2B5EF4-FFF2-40B4-BE49-F238E27FC236}">
                <a16:creationId xmlns:a16="http://schemas.microsoft.com/office/drawing/2014/main" id="{593A050F-1DCD-4214-A6D6-2984FF4A6CF3}"/>
              </a:ext>
            </a:extLst>
          </p:cNvPr>
          <p:cNvSpPr>
            <a:spLocks noGrp="1"/>
          </p:cNvSpPr>
          <p:nvPr>
            <p:ph idx="1"/>
          </p:nvPr>
        </p:nvSpPr>
        <p:spPr>
          <a:xfrm>
            <a:off x="1295400" y="1612783"/>
            <a:ext cx="9601200" cy="5129868"/>
          </a:xfrm>
        </p:spPr>
        <p:txBody>
          <a:bodyPr>
            <a:normAutofit/>
          </a:bodyPr>
          <a:lstStyle/>
          <a:p>
            <a:r>
              <a:rPr lang="en-IN" sz="2400" dirty="0"/>
              <a:t>Open Source Computer Vision (OpenCV)</a:t>
            </a:r>
          </a:p>
          <a:p>
            <a:pPr marL="0" indent="0">
              <a:buNone/>
            </a:pPr>
            <a:r>
              <a:rPr lang="en-IN" sz="2400" dirty="0"/>
              <a:t>	-To Create Dataset for the problem</a:t>
            </a:r>
          </a:p>
          <a:p>
            <a:r>
              <a:rPr lang="en-IN" sz="2400" dirty="0"/>
              <a:t>Deep Learning(Convolution Neural Network)</a:t>
            </a:r>
          </a:p>
          <a:p>
            <a:pPr marL="530352" lvl="1" indent="0">
              <a:buNone/>
            </a:pPr>
            <a:r>
              <a:rPr lang="en-IN" sz="2400" dirty="0"/>
              <a:t>	- </a:t>
            </a:r>
            <a:r>
              <a:rPr lang="en-IN" sz="2400" i="0" dirty="0"/>
              <a:t>To train the model for recognition</a:t>
            </a:r>
            <a:endParaRPr lang="en-IN" sz="2400" dirty="0"/>
          </a:p>
          <a:p>
            <a:r>
              <a:rPr lang="en-IN" sz="2400" dirty="0"/>
              <a:t>Django Framework</a:t>
            </a:r>
          </a:p>
          <a:p>
            <a:pPr marL="530352" lvl="1" indent="0">
              <a:buNone/>
            </a:pPr>
            <a:r>
              <a:rPr lang="en-IN" sz="2400" dirty="0"/>
              <a:t>	</a:t>
            </a:r>
            <a:r>
              <a:rPr lang="en-IN" sz="2400" i="0" dirty="0"/>
              <a:t>-To deploy this project through </a:t>
            </a:r>
            <a:r>
              <a:rPr lang="en-IN" sz="2400" i="0" dirty="0" err="1"/>
              <a:t>webapp</a:t>
            </a:r>
            <a:endParaRPr lang="en-IN" sz="2400" i="0" dirty="0"/>
          </a:p>
          <a:p>
            <a:pPr marL="530352" lvl="1" indent="0">
              <a:buNone/>
            </a:pPr>
            <a:r>
              <a:rPr lang="en-IN" sz="2400" i="0" dirty="0"/>
              <a:t>	 Frontend- React </a:t>
            </a:r>
            <a:r>
              <a:rPr lang="en-IN" sz="2400" i="0" dirty="0" err="1"/>
              <a:t>Js</a:t>
            </a:r>
            <a:endParaRPr lang="en-IN" sz="2400" i="0" dirty="0"/>
          </a:p>
          <a:p>
            <a:pPr marL="530352" lvl="1" indent="0">
              <a:buNone/>
            </a:pPr>
            <a:r>
              <a:rPr lang="en-IN" sz="2400" i="0" dirty="0"/>
              <a:t>	 Backend - Python</a:t>
            </a:r>
          </a:p>
        </p:txBody>
      </p:sp>
    </p:spTree>
    <p:extLst>
      <p:ext uri="{BB962C8B-B14F-4D97-AF65-F5344CB8AC3E}">
        <p14:creationId xmlns:p14="http://schemas.microsoft.com/office/powerpoint/2010/main" val="410647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3F29-F8BC-4F8A-A4EC-CEF3B34D2643}"/>
              </a:ext>
            </a:extLst>
          </p:cNvPr>
          <p:cNvSpPr>
            <a:spLocks noGrp="1"/>
          </p:cNvSpPr>
          <p:nvPr>
            <p:ph type="title"/>
          </p:nvPr>
        </p:nvSpPr>
        <p:spPr>
          <a:xfrm>
            <a:off x="1228987" y="73404"/>
            <a:ext cx="9601200" cy="1485900"/>
          </a:xfrm>
        </p:spPr>
        <p:txBody>
          <a:bodyPr/>
          <a:lstStyle/>
          <a:p>
            <a:r>
              <a:rPr lang="en-IN" dirty="0"/>
              <a:t>Flow Chart Of Solution</a:t>
            </a:r>
          </a:p>
        </p:txBody>
      </p:sp>
      <p:pic>
        <p:nvPicPr>
          <p:cNvPr id="4" name="Content Placeholder 3">
            <a:extLst>
              <a:ext uri="{FF2B5EF4-FFF2-40B4-BE49-F238E27FC236}">
                <a16:creationId xmlns:a16="http://schemas.microsoft.com/office/drawing/2014/main" id="{5392CF54-C912-4EDA-8D95-08C2A31EC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077" y="864066"/>
            <a:ext cx="8732939" cy="5675140"/>
          </a:xfrm>
          <a:prstGeom prst="rect">
            <a:avLst/>
          </a:prstGeom>
        </p:spPr>
      </p:pic>
    </p:spTree>
    <p:extLst>
      <p:ext uri="{BB962C8B-B14F-4D97-AF65-F5344CB8AC3E}">
        <p14:creationId xmlns:p14="http://schemas.microsoft.com/office/powerpoint/2010/main" val="2753452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B1FF-1EA0-46F8-9093-C66B040FB759}"/>
              </a:ext>
            </a:extLst>
          </p:cNvPr>
          <p:cNvSpPr>
            <a:spLocks noGrp="1"/>
          </p:cNvSpPr>
          <p:nvPr>
            <p:ph type="title"/>
          </p:nvPr>
        </p:nvSpPr>
        <p:spPr>
          <a:xfrm>
            <a:off x="1295400" y="115349"/>
            <a:ext cx="9601200" cy="1485900"/>
          </a:xfrm>
        </p:spPr>
        <p:txBody>
          <a:bodyPr/>
          <a:lstStyle/>
          <a:p>
            <a:r>
              <a:rPr lang="en-IN" dirty="0"/>
              <a:t>Use Case/Dependencies</a:t>
            </a:r>
          </a:p>
        </p:txBody>
      </p:sp>
      <p:pic>
        <p:nvPicPr>
          <p:cNvPr id="5" name="Content Placeholder 4">
            <a:extLst>
              <a:ext uri="{FF2B5EF4-FFF2-40B4-BE49-F238E27FC236}">
                <a16:creationId xmlns:a16="http://schemas.microsoft.com/office/drawing/2014/main" id="{FABAF133-B41B-4F6D-B0A0-56C0F00F3F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6341" y="1041876"/>
            <a:ext cx="7239318" cy="5592604"/>
          </a:xfrm>
        </p:spPr>
      </p:pic>
    </p:spTree>
    <p:extLst>
      <p:ext uri="{BB962C8B-B14F-4D97-AF65-F5344CB8AC3E}">
        <p14:creationId xmlns:p14="http://schemas.microsoft.com/office/powerpoint/2010/main" val="409079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9A4E-CEDC-4B55-A8EC-56A6E66033FA}"/>
              </a:ext>
            </a:extLst>
          </p:cNvPr>
          <p:cNvSpPr>
            <a:spLocks noGrp="1"/>
          </p:cNvSpPr>
          <p:nvPr>
            <p:ph type="title"/>
          </p:nvPr>
        </p:nvSpPr>
        <p:spPr>
          <a:xfrm>
            <a:off x="1371600" y="106960"/>
            <a:ext cx="9601200" cy="1485900"/>
          </a:xfrm>
        </p:spPr>
        <p:txBody>
          <a:bodyPr/>
          <a:lstStyle/>
          <a:p>
            <a:r>
              <a:rPr lang="en-IN" dirty="0"/>
              <a:t>Uniqueness</a:t>
            </a:r>
          </a:p>
        </p:txBody>
      </p:sp>
      <p:sp>
        <p:nvSpPr>
          <p:cNvPr id="3" name="Content Placeholder 2">
            <a:extLst>
              <a:ext uri="{FF2B5EF4-FFF2-40B4-BE49-F238E27FC236}">
                <a16:creationId xmlns:a16="http://schemas.microsoft.com/office/drawing/2014/main" id="{DBD7D5CD-FDE8-4E58-BB9B-1CF82FE4F0CF}"/>
              </a:ext>
            </a:extLst>
          </p:cNvPr>
          <p:cNvSpPr>
            <a:spLocks noGrp="1"/>
          </p:cNvSpPr>
          <p:nvPr>
            <p:ph idx="1"/>
          </p:nvPr>
        </p:nvSpPr>
        <p:spPr>
          <a:xfrm>
            <a:off x="1371600" y="994095"/>
            <a:ext cx="8788400" cy="5518465"/>
          </a:xfrm>
        </p:spPr>
        <p:txBody>
          <a:bodyPr>
            <a:normAutofit/>
          </a:bodyPr>
          <a:lstStyle/>
          <a:p>
            <a:pPr marL="0" indent="0">
              <a:buNone/>
            </a:pPr>
            <a:endParaRPr lang="en-IN" dirty="0"/>
          </a:p>
          <a:p>
            <a:r>
              <a:rPr lang="en-IN" b="1" dirty="0"/>
              <a:t>Uniqueness</a:t>
            </a:r>
            <a:r>
              <a:rPr lang="en-IN" dirty="0"/>
              <a:t>-</a:t>
            </a:r>
          </a:p>
          <a:p>
            <a:pPr marL="0" indent="0">
              <a:buNone/>
            </a:pPr>
            <a:r>
              <a:rPr lang="en-IN" dirty="0"/>
              <a:t>      The system provide a 3 digit emergency</a:t>
            </a:r>
          </a:p>
          <a:p>
            <a:pPr marL="0" indent="0">
              <a:buNone/>
            </a:pPr>
            <a:r>
              <a:rPr lang="en-IN" dirty="0"/>
              <a:t>      Pin Facility for the users in case of emergency.</a:t>
            </a:r>
          </a:p>
          <a:p>
            <a:pPr marL="0" indent="0">
              <a:buNone/>
            </a:pPr>
            <a:r>
              <a:rPr lang="en-IN" dirty="0"/>
              <a:t>      The use camera has an advantage that no one can see</a:t>
            </a:r>
          </a:p>
          <a:p>
            <a:pPr marL="0" indent="0">
              <a:buNone/>
            </a:pPr>
            <a:r>
              <a:rPr lang="en-IN" dirty="0"/>
              <a:t>      the pin being entered in an ATM/POS Terminals.</a:t>
            </a:r>
          </a:p>
          <a:p>
            <a:pPr marL="0" indent="0">
              <a:buNone/>
            </a:pPr>
            <a:r>
              <a:rPr lang="en-IN" dirty="0"/>
              <a:t>      The Fraud through ATM skimmers can also be avoided.</a:t>
            </a:r>
          </a:p>
        </p:txBody>
      </p:sp>
      <p:pic>
        <p:nvPicPr>
          <p:cNvPr id="7" name="Picture 6">
            <a:extLst>
              <a:ext uri="{FF2B5EF4-FFF2-40B4-BE49-F238E27FC236}">
                <a16:creationId xmlns:a16="http://schemas.microsoft.com/office/drawing/2014/main" id="{D26E31B7-3D25-49B9-B116-56575D2DD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200" y="3429000"/>
            <a:ext cx="3810000" cy="2857500"/>
          </a:xfrm>
          <a:prstGeom prst="rect">
            <a:avLst/>
          </a:prstGeom>
        </p:spPr>
      </p:pic>
    </p:spTree>
    <p:extLst>
      <p:ext uri="{BB962C8B-B14F-4D97-AF65-F5344CB8AC3E}">
        <p14:creationId xmlns:p14="http://schemas.microsoft.com/office/powerpoint/2010/main" val="220924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CE02-DC40-463D-A2C2-8AA6CEBBC1CA}"/>
              </a:ext>
            </a:extLst>
          </p:cNvPr>
          <p:cNvSpPr>
            <a:spLocks noGrp="1"/>
          </p:cNvSpPr>
          <p:nvPr>
            <p:ph type="title"/>
          </p:nvPr>
        </p:nvSpPr>
        <p:spPr/>
        <p:txBody>
          <a:bodyPr/>
          <a:lstStyle/>
          <a:p>
            <a:r>
              <a:rPr lang="en-IN" dirty="0"/>
              <a:t>Guide to Gestures for Each Digit</a:t>
            </a:r>
          </a:p>
        </p:txBody>
      </p:sp>
      <p:pic>
        <p:nvPicPr>
          <p:cNvPr id="5" name="Content Placeholder 4">
            <a:extLst>
              <a:ext uri="{FF2B5EF4-FFF2-40B4-BE49-F238E27FC236}">
                <a16:creationId xmlns:a16="http://schemas.microsoft.com/office/drawing/2014/main" id="{E6DD0C13-A72B-460C-9FD4-795336D846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2328" y="2171700"/>
            <a:ext cx="5507344" cy="3000164"/>
          </a:xfrm>
        </p:spPr>
      </p:pic>
    </p:spTree>
    <p:extLst>
      <p:ext uri="{BB962C8B-B14F-4D97-AF65-F5344CB8AC3E}">
        <p14:creationId xmlns:p14="http://schemas.microsoft.com/office/powerpoint/2010/main" val="23516517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339</TotalTime>
  <Words>369</Words>
  <Application>Microsoft Office PowerPoint</Application>
  <PresentationFormat>Widescreen</PresentationFormat>
  <Paragraphs>45</Paragraphs>
  <Slides>11</Slides>
  <Notes>0</Notes>
  <HiddenSlides>0</HiddenSlides>
  <MMClips>1</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Smart India Hackathon     2020</vt:lpstr>
      <vt:lpstr>Project Details</vt:lpstr>
      <vt:lpstr>Idea Description</vt:lpstr>
      <vt:lpstr>Solution</vt:lpstr>
      <vt:lpstr>Technology Stack</vt:lpstr>
      <vt:lpstr>Flow Chart Of Solution</vt:lpstr>
      <vt:lpstr>Use Case/Dependencies</vt:lpstr>
      <vt:lpstr>Uniqueness</vt:lpstr>
      <vt:lpstr>Guide to Gestures for Each Digit</vt:lpstr>
      <vt:lpstr>Prototype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Mrigank Singh</dc:creator>
  <cp:lastModifiedBy>Mrigank Singh</cp:lastModifiedBy>
  <cp:revision>26</cp:revision>
  <dcterms:created xsi:type="dcterms:W3CDTF">2020-01-16T08:34:28Z</dcterms:created>
  <dcterms:modified xsi:type="dcterms:W3CDTF">2020-01-31T08:26:34Z</dcterms:modified>
</cp:coreProperties>
</file>