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Thin"/>
      <p:regular r:id="rId28"/>
      <p:bold r:id="rId29"/>
      <p:italic r:id="rId30"/>
      <p:boldItalic r:id="rId31"/>
    </p:embeddedFont>
    <p:embeddedFont>
      <p:font typeface="Rubik Light"/>
      <p:regular r:id="rId32"/>
      <p:bold r:id="rId33"/>
      <p:italic r:id="rId34"/>
      <p:boldItalic r:id="rId35"/>
    </p:embeddedFont>
    <p:embeddedFont>
      <p:font typeface="Roboto Medium"/>
      <p:regular r:id="rId36"/>
      <p:bold r:id="rId37"/>
      <p:italic r:id="rId38"/>
      <p:boldItalic r:id="rId39"/>
    </p:embeddedFont>
    <p:embeddedFont>
      <p:font typeface="Roboto"/>
      <p:regular r:id="rId40"/>
      <p:bold r:id="rId41"/>
      <p:italic r:id="rId42"/>
      <p:boldItalic r:id="rId43"/>
    </p:embeddedFont>
    <p:embeddedFont>
      <p:font typeface="Montserrat"/>
      <p:regular r:id="rId44"/>
      <p:bold r:id="rId45"/>
      <p:italic r:id="rId46"/>
      <p:boldItalic r:id="rId47"/>
    </p:embeddedFont>
    <p:embeddedFont>
      <p:font typeface="Barlow Condensed SemiBold"/>
      <p:regular r:id="rId48"/>
      <p:bold r:id="rId49"/>
      <p:italic r:id="rId50"/>
      <p:boldItalic r:id="rId51"/>
    </p:embeddedFont>
    <p:embeddedFont>
      <p:font typeface="Barlow Condensed Medium"/>
      <p:regular r:id="rId52"/>
      <p:bold r:id="rId53"/>
      <p:italic r:id="rId54"/>
      <p:boldItalic r:id="rId55"/>
    </p:embeddedFont>
    <p:embeddedFont>
      <p:font typeface="Montserrat Medium"/>
      <p:regular r:id="rId56"/>
      <p:bold r:id="rId57"/>
      <p:italic r:id="rId58"/>
      <p:boldItalic r:id="rId59"/>
    </p:embeddedFont>
    <p:embeddedFont>
      <p:font typeface="Abel"/>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CondensedSemiBold-regular.fntdata"/><Relationship Id="rId47" Type="http://schemas.openxmlformats.org/officeDocument/2006/relationships/font" Target="fonts/Montserrat-boldItalic.fntdata"/><Relationship Id="rId49" Type="http://schemas.openxmlformats.org/officeDocument/2006/relationships/font" Target="fonts/BarlowCondensedSemiBo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Thin-boldItalic.fntdata"/><Relationship Id="rId30" Type="http://schemas.openxmlformats.org/officeDocument/2006/relationships/font" Target="fonts/RobotoThin-italic.fntdata"/><Relationship Id="rId33" Type="http://schemas.openxmlformats.org/officeDocument/2006/relationships/font" Target="fonts/RubikLight-bold.fntdata"/><Relationship Id="rId32" Type="http://schemas.openxmlformats.org/officeDocument/2006/relationships/font" Target="fonts/RubikLight-regular.fntdata"/><Relationship Id="rId35" Type="http://schemas.openxmlformats.org/officeDocument/2006/relationships/font" Target="fonts/RubikLight-boldItalic.fntdata"/><Relationship Id="rId34" Type="http://schemas.openxmlformats.org/officeDocument/2006/relationships/font" Target="fonts/RubikLight-italic.fntdata"/><Relationship Id="rId37" Type="http://schemas.openxmlformats.org/officeDocument/2006/relationships/font" Target="fonts/RobotoMedium-bold.fntdata"/><Relationship Id="rId36" Type="http://schemas.openxmlformats.org/officeDocument/2006/relationships/font" Target="fonts/RobotoMedium-regular.fntdata"/><Relationship Id="rId39" Type="http://schemas.openxmlformats.org/officeDocument/2006/relationships/font" Target="fonts/RobotoMedium-boldItalic.fntdata"/><Relationship Id="rId38" Type="http://schemas.openxmlformats.org/officeDocument/2006/relationships/font" Target="fonts/RobotoMedium-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Abel-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Thin-regular.fntdata"/><Relationship Id="rId27" Type="http://schemas.openxmlformats.org/officeDocument/2006/relationships/slide" Target="slides/slide23.xml"/><Relationship Id="rId29" Type="http://schemas.openxmlformats.org/officeDocument/2006/relationships/font" Target="fonts/RobotoThin-bold.fntdata"/><Relationship Id="rId51" Type="http://schemas.openxmlformats.org/officeDocument/2006/relationships/font" Target="fonts/BarlowCondensedSemiBold-boldItalic.fntdata"/><Relationship Id="rId50" Type="http://schemas.openxmlformats.org/officeDocument/2006/relationships/font" Target="fonts/BarlowCondensedSemiBold-italic.fntdata"/><Relationship Id="rId53" Type="http://schemas.openxmlformats.org/officeDocument/2006/relationships/font" Target="fonts/BarlowCondensedMedium-bold.fntdata"/><Relationship Id="rId52" Type="http://schemas.openxmlformats.org/officeDocument/2006/relationships/font" Target="fonts/BarlowCondensedMedium-regular.fntdata"/><Relationship Id="rId11" Type="http://schemas.openxmlformats.org/officeDocument/2006/relationships/slide" Target="slides/slide7.xml"/><Relationship Id="rId55" Type="http://schemas.openxmlformats.org/officeDocument/2006/relationships/font" Target="fonts/BarlowCondensedMedium-boldItalic.fntdata"/><Relationship Id="rId10" Type="http://schemas.openxmlformats.org/officeDocument/2006/relationships/slide" Target="slides/slide6.xml"/><Relationship Id="rId54" Type="http://schemas.openxmlformats.org/officeDocument/2006/relationships/font" Target="fonts/BarlowCondensedMedium-italic.fntdata"/><Relationship Id="rId13" Type="http://schemas.openxmlformats.org/officeDocument/2006/relationships/slide" Target="slides/slide9.xml"/><Relationship Id="rId57" Type="http://schemas.openxmlformats.org/officeDocument/2006/relationships/font" Target="fonts/MontserratMedium-bold.fntdata"/><Relationship Id="rId12" Type="http://schemas.openxmlformats.org/officeDocument/2006/relationships/slide" Target="slides/slide8.xml"/><Relationship Id="rId56" Type="http://schemas.openxmlformats.org/officeDocument/2006/relationships/font" Target="fonts/MontserratMedium-regular.fntdata"/><Relationship Id="rId15" Type="http://schemas.openxmlformats.org/officeDocument/2006/relationships/slide" Target="slides/slide11.xml"/><Relationship Id="rId59" Type="http://schemas.openxmlformats.org/officeDocument/2006/relationships/font" Target="fonts/MontserratMedium-boldItalic.fntdata"/><Relationship Id="rId14" Type="http://schemas.openxmlformats.org/officeDocument/2006/relationships/slide" Target="slides/slide10.xml"/><Relationship Id="rId58" Type="http://schemas.openxmlformats.org/officeDocument/2006/relationships/font" Target="fonts/MontserratMedium-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98d72262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98d72262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f19e957e7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f19e957e7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f19e957e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f19e957e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f19e957e7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f19e957e7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f19e957e7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f19e957e7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f19e957e7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f19e957e7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f19e957e7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f19e957e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f19e957e7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f19e957e7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f19e957e7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f19e957e7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f19e957e7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af19e957e7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f19e957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f19e957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af19e957e7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af19e957e7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98d72262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98d72262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9afacedb7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9afacedb7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f19e957e7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f19e957e7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98d7226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98d722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f19e957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f19e957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f19e957e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f19e957e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f19e957e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f19e957e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f19e957e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f19e957e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f19e957e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f19e957e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f19e957e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f19e957e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Font typeface="Rubik Light"/>
              <a:buNone/>
              <a:defRPr b="0" sz="8500">
                <a:solidFill>
                  <a:schemeClr val="accent5"/>
                </a:solidFill>
              </a:defRPr>
            </a:lvl1pPr>
            <a:lvl2pPr lvl="1"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9pPr>
          </a:lstStyle>
          <a:p/>
        </p:txBody>
      </p:sp>
      <p:sp>
        <p:nvSpPr>
          <p:cNvPr id="20" name="Google Shape;20;p2"/>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585686" y="-1099379"/>
            <a:ext cx="10929760" cy="7352891"/>
            <a:chOff x="-585686" y="-1099379"/>
            <a:chExt cx="10929760" cy="7352891"/>
          </a:xfrm>
        </p:grpSpPr>
        <p:sp>
          <p:nvSpPr>
            <p:cNvPr id="116" name="Google Shape;116;p11"/>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1"/>
          <p:cNvSpPr txBox="1"/>
          <p:nvPr>
            <p:ph hasCustomPrompt="1" type="title"/>
          </p:nvPr>
        </p:nvSpPr>
        <p:spPr>
          <a:xfrm>
            <a:off x="1021525" y="1691625"/>
            <a:ext cx="7101000" cy="145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p:nvPr>
            <p:ph idx="1" type="body"/>
          </p:nvPr>
        </p:nvSpPr>
        <p:spPr>
          <a:xfrm>
            <a:off x="1021500" y="2999825"/>
            <a:ext cx="7101000" cy="4920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6" name="Shape 12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27"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135" name="Shape 135"/>
        <p:cNvGrpSpPr/>
        <p:nvPr/>
      </p:nvGrpSpPr>
      <p:grpSpPr>
        <a:xfrm>
          <a:off x="0" y="0"/>
          <a:ext cx="0" cy="0"/>
          <a:chOff x="0" y="0"/>
          <a:chExt cx="0" cy="0"/>
        </a:xfrm>
      </p:grpSpPr>
      <p:sp>
        <p:nvSpPr>
          <p:cNvPr id="136" name="Google Shape;136;p14"/>
          <p:cNvSpPr/>
          <p:nvPr/>
        </p:nvSpPr>
        <p:spPr>
          <a:xfrm flipH="1" rot="-1514360">
            <a:off x="-1463407"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p:nvPr/>
        </p:nvSpPr>
        <p:spPr>
          <a:xfrm flipH="1" rot="-1430259">
            <a:off x="-139698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flipH="1" rot="-1430259">
            <a:off x="-1653489"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3"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54" name="Google Shape;154;p15"/>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5" name="Google Shape;155;p15"/>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5"/>
          <p:cNvSpPr txBox="1"/>
          <p:nvPr>
            <p:ph hasCustomPrompt="1" idx="3" type="title"/>
          </p:nvPr>
        </p:nvSpPr>
        <p:spPr>
          <a:xfrm>
            <a:off x="718284"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7" name="Google Shape;157;p15"/>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15"/>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9" name="Google Shape;159;p15"/>
          <p:cNvSpPr txBox="1"/>
          <p:nvPr>
            <p:ph hasCustomPrompt="1" idx="6" type="title"/>
          </p:nvPr>
        </p:nvSpPr>
        <p:spPr>
          <a:xfrm>
            <a:off x="718284"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0" name="Google Shape;160;p15"/>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15"/>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5"/>
          <p:cNvSpPr txBox="1"/>
          <p:nvPr>
            <p:ph hasCustomPrompt="1" idx="9" type="title"/>
          </p:nvPr>
        </p:nvSpPr>
        <p:spPr>
          <a:xfrm>
            <a:off x="718284"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3" name="Google Shape;163;p15"/>
          <p:cNvSpPr txBox="1"/>
          <p:nvPr>
            <p:ph idx="13" type="subTitle"/>
          </p:nvPr>
        </p:nvSpPr>
        <p:spPr>
          <a:xfrm>
            <a:off x="5261925"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4" name="Google Shape;164;p15"/>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15"/>
          <p:cNvSpPr txBox="1"/>
          <p:nvPr>
            <p:ph hasCustomPrompt="1" idx="15" type="title"/>
          </p:nvPr>
        </p:nvSpPr>
        <p:spPr>
          <a:xfrm>
            <a:off x="4406409"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6" name="Google Shape;166;p15"/>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15"/>
          <p:cNvSpPr txBox="1"/>
          <p:nvPr>
            <p:ph idx="17" type="subTitle"/>
          </p:nvPr>
        </p:nvSpPr>
        <p:spPr>
          <a:xfrm>
            <a:off x="5261925"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15"/>
          <p:cNvSpPr txBox="1"/>
          <p:nvPr>
            <p:ph hasCustomPrompt="1" idx="18" type="title"/>
          </p:nvPr>
        </p:nvSpPr>
        <p:spPr>
          <a:xfrm>
            <a:off x="4406409"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9" name="Google Shape;169;p15"/>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15"/>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1" name="Google Shape;171;p15"/>
          <p:cNvSpPr txBox="1"/>
          <p:nvPr>
            <p:ph hasCustomPrompt="1" idx="21" type="title"/>
          </p:nvPr>
        </p:nvSpPr>
        <p:spPr>
          <a:xfrm>
            <a:off x="4406409"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72"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16"/>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16"/>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4" name="Google Shape;184;p16"/>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5" name="Google Shape;185;p16"/>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6" name="Google Shape;186;p16"/>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16"/>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 name="Google Shape;188;p1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89" name="Shape 189"/>
        <p:cNvGrpSpPr/>
        <p:nvPr/>
      </p:nvGrpSpPr>
      <p:grpSpPr>
        <a:xfrm>
          <a:off x="0" y="0"/>
          <a:ext cx="0" cy="0"/>
          <a:chOff x="0" y="0"/>
          <a:chExt cx="0" cy="0"/>
        </a:xfrm>
      </p:grpSpPr>
      <p:grpSp>
        <p:nvGrpSpPr>
          <p:cNvPr id="190" name="Google Shape;190;p17"/>
          <p:cNvGrpSpPr/>
          <p:nvPr/>
        </p:nvGrpSpPr>
        <p:grpSpPr>
          <a:xfrm>
            <a:off x="-3621963" y="-1003613"/>
            <a:ext cx="14748864" cy="9515698"/>
            <a:chOff x="-3621963" y="-1003613"/>
            <a:chExt cx="14748864" cy="9515698"/>
          </a:xfrm>
        </p:grpSpPr>
        <p:sp>
          <p:nvSpPr>
            <p:cNvPr id="191" name="Google Shape;191;p17"/>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98" name="Google Shape;198;p17"/>
          <p:cNvSpPr txBox="1"/>
          <p:nvPr>
            <p:ph idx="1" type="subTitle"/>
          </p:nvPr>
        </p:nvSpPr>
        <p:spPr>
          <a:xfrm>
            <a:off x="211767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9" name="Google Shape;199;p17"/>
          <p:cNvSpPr txBox="1"/>
          <p:nvPr>
            <p:ph idx="2" type="subTitle"/>
          </p:nvPr>
        </p:nvSpPr>
        <p:spPr>
          <a:xfrm>
            <a:off x="2117675" y="1823228"/>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0" name="Google Shape;200;p17"/>
          <p:cNvSpPr txBox="1"/>
          <p:nvPr>
            <p:ph idx="3" type="subTitle"/>
          </p:nvPr>
        </p:nvSpPr>
        <p:spPr>
          <a:xfrm>
            <a:off x="211767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17"/>
          <p:cNvSpPr txBox="1"/>
          <p:nvPr>
            <p:ph idx="4" type="subTitle"/>
          </p:nvPr>
        </p:nvSpPr>
        <p:spPr>
          <a:xfrm>
            <a:off x="2117675" y="3281401"/>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2" name="Google Shape;202;p17"/>
          <p:cNvSpPr txBox="1"/>
          <p:nvPr>
            <p:ph idx="5" type="subTitle"/>
          </p:nvPr>
        </p:nvSpPr>
        <p:spPr>
          <a:xfrm>
            <a:off x="482592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7"/>
          <p:cNvSpPr txBox="1"/>
          <p:nvPr>
            <p:ph idx="6" type="subTitle"/>
          </p:nvPr>
        </p:nvSpPr>
        <p:spPr>
          <a:xfrm>
            <a:off x="4825925" y="1823228"/>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4" name="Google Shape;204;p17"/>
          <p:cNvSpPr txBox="1"/>
          <p:nvPr>
            <p:ph idx="7" type="subTitle"/>
          </p:nvPr>
        </p:nvSpPr>
        <p:spPr>
          <a:xfrm>
            <a:off x="482592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5" name="Google Shape;205;p17"/>
          <p:cNvSpPr txBox="1"/>
          <p:nvPr>
            <p:ph idx="8" type="subTitle"/>
          </p:nvPr>
        </p:nvSpPr>
        <p:spPr>
          <a:xfrm>
            <a:off x="4825925" y="3281401"/>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CUSTOM_2">
    <p:spTree>
      <p:nvGrpSpPr>
        <p:cNvPr id="206" name="Shape 206"/>
        <p:cNvGrpSpPr/>
        <p:nvPr/>
      </p:nvGrpSpPr>
      <p:grpSpPr>
        <a:xfrm>
          <a:off x="0" y="0"/>
          <a:ext cx="0" cy="0"/>
          <a:chOff x="0" y="0"/>
          <a:chExt cx="0" cy="0"/>
        </a:xfrm>
      </p:grpSpPr>
      <p:sp>
        <p:nvSpPr>
          <p:cNvPr id="207" name="Google Shape;207;p18"/>
          <p:cNvSpPr txBox="1"/>
          <p:nvPr>
            <p:ph type="title"/>
          </p:nvPr>
        </p:nvSpPr>
        <p:spPr>
          <a:xfrm>
            <a:off x="543972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8"/>
          <p:cNvSpPr txBox="1"/>
          <p:nvPr>
            <p:ph idx="1" type="subTitle"/>
          </p:nvPr>
        </p:nvSpPr>
        <p:spPr>
          <a:xfrm>
            <a:off x="5232875"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CUSTOM_2_1">
    <p:spTree>
      <p:nvGrpSpPr>
        <p:cNvPr id="217" name="Shape 217"/>
        <p:cNvGrpSpPr/>
        <p:nvPr/>
      </p:nvGrpSpPr>
      <p:grpSpPr>
        <a:xfrm>
          <a:off x="0" y="0"/>
          <a:ext cx="0" cy="0"/>
          <a:chOff x="0" y="0"/>
          <a:chExt cx="0" cy="0"/>
        </a:xfrm>
      </p:grpSpPr>
      <p:sp>
        <p:nvSpPr>
          <p:cNvPr id="218" name="Google Shape;218;p19"/>
          <p:cNvSpPr txBox="1"/>
          <p:nvPr>
            <p:ph type="title"/>
          </p:nvPr>
        </p:nvSpPr>
        <p:spPr>
          <a:xfrm>
            <a:off x="87257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9"/>
          <p:cNvSpPr txBox="1"/>
          <p:nvPr>
            <p:ph idx="1" type="subTitle"/>
          </p:nvPr>
        </p:nvSpPr>
        <p:spPr>
          <a:xfrm>
            <a:off x="665726"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228" name="Shape 228"/>
        <p:cNvGrpSpPr/>
        <p:nvPr/>
      </p:nvGrpSpPr>
      <p:grpSpPr>
        <a:xfrm>
          <a:off x="0" y="0"/>
          <a:ext cx="0" cy="0"/>
          <a:chOff x="0" y="0"/>
          <a:chExt cx="0" cy="0"/>
        </a:xfrm>
      </p:grpSpPr>
      <p:sp>
        <p:nvSpPr>
          <p:cNvPr id="229" name="Google Shape;229;p2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3"/>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txBox="1"/>
          <p:nvPr>
            <p:ph hasCustomPrompt="1" idx="2" type="title"/>
          </p:nvPr>
        </p:nvSpPr>
        <p:spPr>
          <a:xfrm>
            <a:off x="3082350" y="867950"/>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3">
    <p:spTree>
      <p:nvGrpSpPr>
        <p:cNvPr id="237"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1"/>
          <p:cNvSpPr txBox="1"/>
          <p:nvPr>
            <p:ph idx="1" type="subTitle"/>
          </p:nvPr>
        </p:nvSpPr>
        <p:spPr>
          <a:xfrm>
            <a:off x="625650" y="1048041"/>
            <a:ext cx="7689900" cy="35286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p:txBody>
      </p:sp>
      <p:sp>
        <p:nvSpPr>
          <p:cNvPr id="246" name="Google Shape;246;p2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CUSTOM_4">
    <p:spTree>
      <p:nvGrpSpPr>
        <p:cNvPr id="247"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2"/>
          <p:cNvSpPr txBox="1"/>
          <p:nvPr>
            <p:ph idx="1" type="subTitle"/>
          </p:nvPr>
        </p:nvSpPr>
        <p:spPr>
          <a:xfrm>
            <a:off x="1116488" y="2036100"/>
            <a:ext cx="2727900" cy="1680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5">
    <p:spTree>
      <p:nvGrpSpPr>
        <p:cNvPr id="257" name="Shape 257"/>
        <p:cNvGrpSpPr/>
        <p:nvPr/>
      </p:nvGrpSpPr>
      <p:grpSpPr>
        <a:xfrm>
          <a:off x="0" y="0"/>
          <a:ext cx="0" cy="0"/>
          <a:chOff x="0" y="0"/>
          <a:chExt cx="0" cy="0"/>
        </a:xfrm>
      </p:grpSpPr>
      <p:grpSp>
        <p:nvGrpSpPr>
          <p:cNvPr id="258" name="Google Shape;258;p23"/>
          <p:cNvGrpSpPr/>
          <p:nvPr/>
        </p:nvGrpSpPr>
        <p:grpSpPr>
          <a:xfrm>
            <a:off x="-3100002" y="-1641977"/>
            <a:ext cx="15032909" cy="8840158"/>
            <a:chOff x="-3100002" y="-1641977"/>
            <a:chExt cx="15032909" cy="8840158"/>
          </a:xfrm>
        </p:grpSpPr>
        <p:sp>
          <p:nvSpPr>
            <p:cNvPr id="259" name="Google Shape;259;p23"/>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3"/>
          <p:cNvSpPr txBox="1"/>
          <p:nvPr>
            <p:ph idx="1" type="subTitle"/>
          </p:nvPr>
        </p:nvSpPr>
        <p:spPr>
          <a:xfrm>
            <a:off x="3335425" y="1786125"/>
            <a:ext cx="2473200" cy="15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6" name="Google Shape;266;p2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67" name="Shape 267"/>
        <p:cNvGrpSpPr/>
        <p:nvPr/>
      </p:nvGrpSpPr>
      <p:grpSpPr>
        <a:xfrm>
          <a:off x="0" y="0"/>
          <a:ext cx="0" cy="0"/>
          <a:chOff x="0" y="0"/>
          <a:chExt cx="0" cy="0"/>
        </a:xfrm>
      </p:grpSpPr>
      <p:sp>
        <p:nvSpPr>
          <p:cNvPr id="268" name="Google Shape;268;p24"/>
          <p:cNvSpPr txBox="1"/>
          <p:nvPr>
            <p:ph idx="1" type="subTitle"/>
          </p:nvPr>
        </p:nvSpPr>
        <p:spPr>
          <a:xfrm>
            <a:off x="33974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9" name="Google Shape;269;p24"/>
          <p:cNvSpPr txBox="1"/>
          <p:nvPr>
            <p:ph idx="2" type="subTitle"/>
          </p:nvPr>
        </p:nvSpPr>
        <p:spPr>
          <a:xfrm>
            <a:off x="33974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0" name="Google Shape;270;p24"/>
          <p:cNvSpPr txBox="1"/>
          <p:nvPr>
            <p:ph idx="3" type="subTitle"/>
          </p:nvPr>
        </p:nvSpPr>
        <p:spPr>
          <a:xfrm>
            <a:off x="8198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1" name="Google Shape;271;p24"/>
          <p:cNvSpPr txBox="1"/>
          <p:nvPr>
            <p:ph idx="4" type="subTitle"/>
          </p:nvPr>
        </p:nvSpPr>
        <p:spPr>
          <a:xfrm>
            <a:off x="8198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24"/>
          <p:cNvSpPr txBox="1"/>
          <p:nvPr>
            <p:ph idx="5" type="subTitle"/>
          </p:nvPr>
        </p:nvSpPr>
        <p:spPr>
          <a:xfrm>
            <a:off x="59750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24"/>
          <p:cNvSpPr txBox="1"/>
          <p:nvPr>
            <p:ph idx="6" type="subTitle"/>
          </p:nvPr>
        </p:nvSpPr>
        <p:spPr>
          <a:xfrm>
            <a:off x="59750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24"/>
          <p:cNvSpPr txBox="1"/>
          <p:nvPr>
            <p:ph idx="7" type="subTitle"/>
          </p:nvPr>
        </p:nvSpPr>
        <p:spPr>
          <a:xfrm>
            <a:off x="33974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 name="Google Shape;275;p24"/>
          <p:cNvSpPr txBox="1"/>
          <p:nvPr>
            <p:ph idx="8" type="subTitle"/>
          </p:nvPr>
        </p:nvSpPr>
        <p:spPr>
          <a:xfrm>
            <a:off x="33974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24"/>
          <p:cNvSpPr txBox="1"/>
          <p:nvPr>
            <p:ph idx="9" type="subTitle"/>
          </p:nvPr>
        </p:nvSpPr>
        <p:spPr>
          <a:xfrm>
            <a:off x="8198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7" name="Google Shape;277;p24"/>
          <p:cNvSpPr txBox="1"/>
          <p:nvPr>
            <p:ph idx="13" type="subTitle"/>
          </p:nvPr>
        </p:nvSpPr>
        <p:spPr>
          <a:xfrm>
            <a:off x="8198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8" name="Google Shape;278;p24"/>
          <p:cNvSpPr txBox="1"/>
          <p:nvPr>
            <p:ph idx="14" type="subTitle"/>
          </p:nvPr>
        </p:nvSpPr>
        <p:spPr>
          <a:xfrm>
            <a:off x="59750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9" name="Google Shape;279;p24"/>
          <p:cNvSpPr txBox="1"/>
          <p:nvPr>
            <p:ph idx="15" type="subTitle"/>
          </p:nvPr>
        </p:nvSpPr>
        <p:spPr>
          <a:xfrm>
            <a:off x="59750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0" name="Google Shape;280;p2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81" name="Google Shape;281;p24"/>
          <p:cNvGrpSpPr/>
          <p:nvPr/>
        </p:nvGrpSpPr>
        <p:grpSpPr>
          <a:xfrm>
            <a:off x="-1944548" y="-2078751"/>
            <a:ext cx="12510594" cy="8501586"/>
            <a:chOff x="-1944548" y="-2078751"/>
            <a:chExt cx="12510594" cy="8501586"/>
          </a:xfrm>
        </p:grpSpPr>
        <p:sp>
          <p:nvSpPr>
            <p:cNvPr id="282" name="Google Shape;282;p24"/>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288" name="Shape 288"/>
        <p:cNvGrpSpPr/>
        <p:nvPr/>
      </p:nvGrpSpPr>
      <p:grpSpPr>
        <a:xfrm>
          <a:off x="0" y="0"/>
          <a:ext cx="0" cy="0"/>
          <a:chOff x="0" y="0"/>
          <a:chExt cx="0" cy="0"/>
        </a:xfrm>
      </p:grpSpPr>
      <p:grpSp>
        <p:nvGrpSpPr>
          <p:cNvPr id="289" name="Google Shape;289;p25"/>
          <p:cNvGrpSpPr/>
          <p:nvPr/>
        </p:nvGrpSpPr>
        <p:grpSpPr>
          <a:xfrm>
            <a:off x="-585686" y="-1099379"/>
            <a:ext cx="10929760" cy="7352891"/>
            <a:chOff x="-585686" y="-1099379"/>
            <a:chExt cx="10929760" cy="7352891"/>
          </a:xfrm>
        </p:grpSpPr>
        <p:sp>
          <p:nvSpPr>
            <p:cNvPr id="290" name="Google Shape;290;p25"/>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5"/>
          <p:cNvSpPr txBox="1"/>
          <p:nvPr>
            <p:ph hasCustomPrompt="1" type="title"/>
          </p:nvPr>
        </p:nvSpPr>
        <p:spPr>
          <a:xfrm>
            <a:off x="2822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99" name="Google Shape;299;p25"/>
          <p:cNvSpPr txBox="1"/>
          <p:nvPr>
            <p:ph idx="1" type="subTitle"/>
          </p:nvPr>
        </p:nvSpPr>
        <p:spPr>
          <a:xfrm>
            <a:off x="2822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25"/>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1" name="Google Shape;301;p25"/>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2" name="Google Shape;302;p25"/>
          <p:cNvSpPr txBox="1"/>
          <p:nvPr>
            <p:ph hasCustomPrompt="1" idx="4" type="title"/>
          </p:nvPr>
        </p:nvSpPr>
        <p:spPr>
          <a:xfrm>
            <a:off x="2822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3" name="Google Shape;303;p25"/>
          <p:cNvSpPr txBox="1"/>
          <p:nvPr>
            <p:ph idx="5" type="subTitle"/>
          </p:nvPr>
        </p:nvSpPr>
        <p:spPr>
          <a:xfrm>
            <a:off x="2822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304" name="Shape 304"/>
        <p:cNvGrpSpPr/>
        <p:nvPr/>
      </p:nvGrpSpPr>
      <p:grpSpPr>
        <a:xfrm>
          <a:off x="0" y="0"/>
          <a:ext cx="0" cy="0"/>
          <a:chOff x="0" y="0"/>
          <a:chExt cx="0" cy="0"/>
        </a:xfrm>
      </p:grpSpPr>
      <p:grpSp>
        <p:nvGrpSpPr>
          <p:cNvPr id="305" name="Google Shape;305;p26"/>
          <p:cNvGrpSpPr/>
          <p:nvPr/>
        </p:nvGrpSpPr>
        <p:grpSpPr>
          <a:xfrm>
            <a:off x="-2896958" y="-2624952"/>
            <a:ext cx="13462914" cy="10123374"/>
            <a:chOff x="-2896958" y="-2624952"/>
            <a:chExt cx="13462914" cy="10123374"/>
          </a:xfrm>
        </p:grpSpPr>
        <p:grpSp>
          <p:nvGrpSpPr>
            <p:cNvPr id="306" name="Google Shape;306;p26"/>
            <p:cNvGrpSpPr/>
            <p:nvPr/>
          </p:nvGrpSpPr>
          <p:grpSpPr>
            <a:xfrm>
              <a:off x="-2896958" y="-2624952"/>
              <a:ext cx="13462914" cy="10123374"/>
              <a:chOff x="-2896958" y="-2624952"/>
              <a:chExt cx="13462914" cy="10123374"/>
            </a:xfrm>
          </p:grpSpPr>
          <p:sp>
            <p:nvSpPr>
              <p:cNvPr id="307" name="Google Shape;307;p26"/>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6"/>
            <p:cNvGrpSpPr/>
            <p:nvPr/>
          </p:nvGrpSpPr>
          <p:grpSpPr>
            <a:xfrm rot="5400000">
              <a:off x="1874510" y="-229218"/>
              <a:ext cx="5394990" cy="4302857"/>
              <a:chOff x="404670" y="406050"/>
              <a:chExt cx="8334605" cy="4331445"/>
            </a:xfrm>
          </p:grpSpPr>
          <p:sp>
            <p:nvSpPr>
              <p:cNvPr id="314" name="Google Shape;314;p26"/>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6" name="Google Shape;316;p26"/>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7" name="Google Shape;317;p26"/>
          <p:cNvSpPr txBox="1"/>
          <p:nvPr>
            <p:ph idx="2" type="subTitle"/>
          </p:nvPr>
        </p:nvSpPr>
        <p:spPr>
          <a:xfrm>
            <a:off x="2822913" y="1947954"/>
            <a:ext cx="34983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26"/>
          <p:cNvSpPr txBox="1"/>
          <p:nvPr/>
        </p:nvSpPr>
        <p:spPr>
          <a:xfrm>
            <a:off x="2785700" y="3454625"/>
            <a:ext cx="35727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319" name="Google Shape;319;p26"/>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988308">
                <a:off x="8924872" y="3545996"/>
                <a:ext cx="2715038" cy="285020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4"/>
          <p:cNvSpPr txBox="1"/>
          <p:nvPr>
            <p:ph idx="1" type="body"/>
          </p:nvPr>
        </p:nvSpPr>
        <p:spPr>
          <a:xfrm>
            <a:off x="4624775" y="2123100"/>
            <a:ext cx="3294600" cy="13878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4" name="Shape 44"/>
        <p:cNvGrpSpPr/>
        <p:nvPr/>
      </p:nvGrpSpPr>
      <p:grpSpPr>
        <a:xfrm>
          <a:off x="0" y="0"/>
          <a:ext cx="0" cy="0"/>
          <a:chOff x="0" y="0"/>
          <a:chExt cx="0" cy="0"/>
        </a:xfrm>
      </p:grpSpPr>
      <p:grpSp>
        <p:nvGrpSpPr>
          <p:cNvPr id="45" name="Google Shape;45;p5"/>
          <p:cNvGrpSpPr/>
          <p:nvPr/>
        </p:nvGrpSpPr>
        <p:grpSpPr>
          <a:xfrm flipH="1" rot="10800000">
            <a:off x="-3157403" y="-2327776"/>
            <a:ext cx="14457596" cy="9492188"/>
            <a:chOff x="-3157403" y="-2327776"/>
            <a:chExt cx="14457596" cy="9492188"/>
          </a:xfrm>
        </p:grpSpPr>
        <p:sp>
          <p:nvSpPr>
            <p:cNvPr id="46" name="Google Shape;46;p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body"/>
          </p:nvPr>
        </p:nvSpPr>
        <p:spPr>
          <a:xfrm>
            <a:off x="1572325"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2" type="body"/>
          </p:nvPr>
        </p:nvSpPr>
        <p:spPr>
          <a:xfrm>
            <a:off x="4972523"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p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5" name="Google Shape;55;p5"/>
          <p:cNvSpPr txBox="1"/>
          <p:nvPr>
            <p:ph idx="3" type="subTitle"/>
          </p:nvPr>
        </p:nvSpPr>
        <p:spPr>
          <a:xfrm>
            <a:off x="1551500" y="2382475"/>
            <a:ext cx="2599200" cy="21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
          <p:cNvSpPr txBox="1"/>
          <p:nvPr>
            <p:ph idx="4" type="subTitle"/>
          </p:nvPr>
        </p:nvSpPr>
        <p:spPr>
          <a:xfrm>
            <a:off x="4972525"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7"/>
          <p:cNvSpPr txBox="1"/>
          <p:nvPr>
            <p:ph idx="1" type="body"/>
          </p:nvPr>
        </p:nvSpPr>
        <p:spPr>
          <a:xfrm>
            <a:off x="1427100" y="1221400"/>
            <a:ext cx="29469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716500" y="2904100"/>
            <a:ext cx="3711000" cy="39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8"/>
          <p:cNvSpPr txBox="1"/>
          <p:nvPr>
            <p:ph idx="1" type="subTitle"/>
          </p:nvPr>
        </p:nvSpPr>
        <p:spPr>
          <a:xfrm>
            <a:off x="1986000" y="1750675"/>
            <a:ext cx="51720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txBox="1"/>
          <p:nvPr>
            <p:ph idx="1" type="subTitle"/>
          </p:nvPr>
        </p:nvSpPr>
        <p:spPr>
          <a:xfrm>
            <a:off x="1006900" y="1726125"/>
            <a:ext cx="3515100" cy="22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2" name="Google Shape;102;p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txBox="1"/>
          <p:nvPr>
            <p:ph type="title"/>
          </p:nvPr>
        </p:nvSpPr>
        <p:spPr>
          <a:xfrm>
            <a:off x="865625" y="3880050"/>
            <a:ext cx="51501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indent="-317500" lvl="1" marL="914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ctrTitle"/>
          </p:nvPr>
        </p:nvSpPr>
        <p:spPr>
          <a:xfrm>
            <a:off x="2547650" y="1269150"/>
            <a:ext cx="4070700" cy="260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Document Control </a:t>
            </a:r>
            <a:endParaRPr sz="4400"/>
          </a:p>
          <a:p>
            <a:pPr indent="0" lvl="0" marL="0" rtl="0" algn="ctr">
              <a:spcBef>
                <a:spcPts val="0"/>
              </a:spcBef>
              <a:spcAft>
                <a:spcPts val="0"/>
              </a:spcAft>
              <a:buNone/>
            </a:pPr>
            <a:r>
              <a:rPr lang="en" sz="4400"/>
              <a:t>By Using </a:t>
            </a:r>
            <a:endParaRPr sz="4400"/>
          </a:p>
          <a:p>
            <a:pPr indent="0" lvl="0" marL="0" rtl="0" algn="ctr">
              <a:spcBef>
                <a:spcPts val="0"/>
              </a:spcBef>
              <a:spcAft>
                <a:spcPts val="0"/>
              </a:spcAft>
              <a:buNone/>
            </a:pPr>
            <a:r>
              <a:rPr lang="en" sz="4400"/>
              <a:t>Object Detection</a:t>
            </a:r>
            <a:endParaRPr sz="3800"/>
          </a:p>
        </p:txBody>
      </p:sp>
      <p:sp>
        <p:nvSpPr>
          <p:cNvPr id="325" name="Google Shape;325;p27"/>
          <p:cNvSpPr txBox="1"/>
          <p:nvPr>
            <p:ph idx="1" type="subTitle"/>
          </p:nvPr>
        </p:nvSpPr>
        <p:spPr>
          <a:xfrm>
            <a:off x="2053275" y="3906550"/>
            <a:ext cx="6659700" cy="1137900"/>
          </a:xfrm>
          <a:prstGeom prst="rect">
            <a:avLst/>
          </a:prstGeom>
        </p:spPr>
        <p:txBody>
          <a:bodyPr anchorCtr="0" anchor="b" bIns="91425" lIns="91425" spcFirstLastPara="1" rIns="91425" wrap="square" tIns="91425">
            <a:noAutofit/>
          </a:bodyPr>
          <a:lstStyle/>
          <a:p>
            <a:pPr indent="-406400" lvl="0" marL="457200" rtl="0" algn="r">
              <a:spcBef>
                <a:spcPts val="0"/>
              </a:spcBef>
              <a:spcAft>
                <a:spcPts val="0"/>
              </a:spcAft>
              <a:buSzPts val="2800"/>
              <a:buChar char="-"/>
            </a:pPr>
            <a:r>
              <a:rPr lang="en"/>
              <a:t>By MRIGANK SINGH (A7605217004)</a:t>
            </a:r>
            <a:endParaRPr/>
          </a:p>
          <a:p>
            <a:pPr indent="0" lvl="0" marL="457200" rtl="0" algn="r">
              <a:spcBef>
                <a:spcPts val="0"/>
              </a:spcBef>
              <a:spcAft>
                <a:spcPts val="0"/>
              </a:spcAft>
              <a:buNone/>
            </a:pPr>
            <a:r>
              <a:rPr lang="en"/>
              <a:t>Guide: </a:t>
            </a:r>
            <a:r>
              <a:rPr lang="en"/>
              <a:t>DR. SHEENU RIZVI</a:t>
            </a:r>
            <a:endParaRPr/>
          </a:p>
          <a:p>
            <a:pPr indent="0" lvl="0" marL="457200" rtl="0" algn="r">
              <a:spcBef>
                <a:spcPts val="0"/>
              </a:spcBef>
              <a:spcAft>
                <a:spcPts val="0"/>
              </a:spcAft>
              <a:buNone/>
            </a:pPr>
            <a:r>
              <a:rPr lang="en"/>
              <a:t>Assistant Professor </a:t>
            </a:r>
            <a:endParaRPr/>
          </a:p>
          <a:p>
            <a:pPr indent="0" lvl="0" marL="457200" rtl="0" algn="r">
              <a:spcBef>
                <a:spcPts val="0"/>
              </a:spcBef>
              <a:spcAft>
                <a:spcPts val="0"/>
              </a:spcAft>
              <a:buNone/>
            </a:pPr>
            <a:r>
              <a:rPr lang="en"/>
              <a:t>Amity School of Engineering and Technology</a:t>
            </a:r>
            <a:endParaRPr/>
          </a:p>
        </p:txBody>
      </p:sp>
      <p:sp>
        <p:nvSpPr>
          <p:cNvPr id="326" name="Google Shape;326;p27"/>
          <p:cNvSpPr txBox="1"/>
          <p:nvPr/>
        </p:nvSpPr>
        <p:spPr>
          <a:xfrm>
            <a:off x="3321575" y="656875"/>
            <a:ext cx="2491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Montserrat"/>
                <a:ea typeface="Montserrat"/>
                <a:cs typeface="Montserrat"/>
                <a:sym typeface="Montserrat"/>
              </a:rPr>
              <a:t>MINOR PROJECT:</a:t>
            </a:r>
            <a:endParaRPr sz="1700">
              <a:solidFill>
                <a:schemeClr val="accent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txBox="1"/>
          <p:nvPr>
            <p:ph type="title"/>
          </p:nvPr>
        </p:nvSpPr>
        <p:spPr>
          <a:xfrm>
            <a:off x="1996975" y="245000"/>
            <a:ext cx="51501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OBJECT DETECTION</a:t>
            </a:r>
            <a:endParaRPr sz="3500"/>
          </a:p>
        </p:txBody>
      </p:sp>
      <p:sp>
        <p:nvSpPr>
          <p:cNvPr id="435" name="Google Shape;435;p36"/>
          <p:cNvSpPr/>
          <p:nvPr/>
        </p:nvSpPr>
        <p:spPr>
          <a:xfrm>
            <a:off x="363450" y="1169025"/>
            <a:ext cx="3880500" cy="1608600"/>
          </a:xfrm>
          <a:prstGeom prst="hexagon">
            <a:avLst>
              <a:gd fmla="val 25000" name="adj"/>
              <a:gd fmla="val 115470" name="vf"/>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Montserrat"/>
                <a:ea typeface="Montserrat"/>
                <a:cs typeface="Montserrat"/>
                <a:sym typeface="Montserrat"/>
              </a:rPr>
              <a:t>Object detection is a Computer vision procedure that helps in finding and distinguishing objects in a picture or a video. </a:t>
            </a:r>
            <a:endParaRPr sz="1600"/>
          </a:p>
        </p:txBody>
      </p:sp>
      <p:sp>
        <p:nvSpPr>
          <p:cNvPr id="436" name="Google Shape;436;p36"/>
          <p:cNvSpPr/>
          <p:nvPr/>
        </p:nvSpPr>
        <p:spPr>
          <a:xfrm>
            <a:off x="1619050" y="3150875"/>
            <a:ext cx="6366000" cy="1935000"/>
          </a:xfrm>
          <a:prstGeom prst="horizontalScroll">
            <a:avLst>
              <a:gd fmla="val 12500"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Montserrat"/>
                <a:ea typeface="Montserrat"/>
                <a:cs typeface="Montserrat"/>
                <a:sym typeface="Montserrat"/>
              </a:rPr>
              <a:t> With the assistance of Object Detection, we can include the quantity of articles in a picture, recognize the sort of article appeared in the picture (for instance, a tree or a dog, and so on), or decide the exact area of any article with precise naming.</a:t>
            </a:r>
            <a:endParaRPr sz="1600">
              <a:solidFill>
                <a:schemeClr val="accent3"/>
              </a:solidFill>
              <a:latin typeface="Montserrat"/>
              <a:ea typeface="Montserrat"/>
              <a:cs typeface="Montserrat"/>
              <a:sym typeface="Montserrat"/>
            </a:endParaRPr>
          </a:p>
        </p:txBody>
      </p:sp>
      <p:pic>
        <p:nvPicPr>
          <p:cNvPr id="437" name="Google Shape;437;p36"/>
          <p:cNvPicPr preferRelativeResize="0"/>
          <p:nvPr/>
        </p:nvPicPr>
        <p:blipFill>
          <a:blip r:embed="rId3">
            <a:alphaModFix/>
          </a:blip>
          <a:stretch>
            <a:fillRect/>
          </a:stretch>
        </p:blipFill>
        <p:spPr>
          <a:xfrm>
            <a:off x="4363475" y="872000"/>
            <a:ext cx="4405350" cy="220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OPENCV AND PYAUTOGUI</a:t>
            </a:r>
            <a:endParaRPr/>
          </a:p>
        </p:txBody>
      </p:sp>
      <p:sp>
        <p:nvSpPr>
          <p:cNvPr id="444" name="Google Shape;444;p37"/>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They make the magic happen!</a:t>
            </a:r>
            <a:endParaRPr/>
          </a:p>
        </p:txBody>
      </p:sp>
      <p:sp>
        <p:nvSpPr>
          <p:cNvPr id="445" name="Google Shape;445;p37"/>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8"/>
          <p:cNvSpPr txBox="1"/>
          <p:nvPr>
            <p:ph idx="1" type="body"/>
          </p:nvPr>
        </p:nvSpPr>
        <p:spPr>
          <a:xfrm>
            <a:off x="1376750" y="761875"/>
            <a:ext cx="2762700" cy="300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OpenCV is the acronym for Open Source Computer Vision Library. </a:t>
            </a:r>
            <a:endParaRPr/>
          </a:p>
          <a:p>
            <a:pPr indent="-317500" lvl="0" marL="457200" rtl="0" algn="l">
              <a:spcBef>
                <a:spcPts val="1000"/>
              </a:spcBef>
              <a:spcAft>
                <a:spcPts val="0"/>
              </a:spcAft>
              <a:buSzPts val="1400"/>
              <a:buChar char="●"/>
            </a:pPr>
            <a:r>
              <a:rPr lang="en"/>
              <a:t>Used mainly for live Computer Vision in real-time. </a:t>
            </a:r>
            <a:endParaRPr/>
          </a:p>
          <a:p>
            <a:pPr indent="-317500" lvl="0" marL="457200" rtl="0" algn="l">
              <a:spcBef>
                <a:spcPts val="1000"/>
              </a:spcBef>
              <a:spcAft>
                <a:spcPts val="1000"/>
              </a:spcAft>
              <a:buSzPts val="1400"/>
              <a:buChar char="●"/>
            </a:pPr>
            <a:r>
              <a:rPr lang="en"/>
              <a:t>It is a cross-platform library, which means that it can run on different platforms easily. </a:t>
            </a:r>
            <a:endParaRPr/>
          </a:p>
        </p:txBody>
      </p:sp>
      <p:sp>
        <p:nvSpPr>
          <p:cNvPr id="451" name="Google Shape;451;p38"/>
          <p:cNvSpPr txBox="1"/>
          <p:nvPr>
            <p:ph idx="2" type="body"/>
          </p:nvPr>
        </p:nvSpPr>
        <p:spPr>
          <a:xfrm>
            <a:off x="4936850" y="761875"/>
            <a:ext cx="2762700" cy="245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PyAutoGUI is a Python package that lets us control our mouse and keyboard so as to automate their tasks with other applications.</a:t>
            </a:r>
            <a:endParaRPr/>
          </a:p>
          <a:p>
            <a:pPr indent="-317500" lvl="0" marL="457200" rtl="0" algn="l">
              <a:spcBef>
                <a:spcPts val="1000"/>
              </a:spcBef>
              <a:spcAft>
                <a:spcPts val="1000"/>
              </a:spcAft>
              <a:buSzPts val="1400"/>
              <a:buChar char="●"/>
            </a:pPr>
            <a:r>
              <a:rPr lang="en"/>
              <a:t>The package is compatible and runs on Windows, macOS, and Linux. </a:t>
            </a:r>
            <a:endParaRPr/>
          </a:p>
        </p:txBody>
      </p:sp>
      <p:sp>
        <p:nvSpPr>
          <p:cNvPr id="452" name="Google Shape;452;p38"/>
          <p:cNvSpPr txBox="1"/>
          <p:nvPr>
            <p:ph idx="3" type="subTitle"/>
          </p:nvPr>
        </p:nvSpPr>
        <p:spPr>
          <a:xfrm>
            <a:off x="1376750" y="172675"/>
            <a:ext cx="2762700" cy="589200"/>
          </a:xfrm>
          <a:prstGeom prst="rect">
            <a:avLst/>
          </a:prstGeom>
          <a:ln cap="flat" cmpd="sng" w="19050">
            <a:solidFill>
              <a:schemeClr val="accent3"/>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t>OPENCV</a:t>
            </a:r>
            <a:endParaRPr sz="3200"/>
          </a:p>
        </p:txBody>
      </p:sp>
      <p:sp>
        <p:nvSpPr>
          <p:cNvPr id="453" name="Google Shape;453;p38"/>
          <p:cNvSpPr txBox="1"/>
          <p:nvPr>
            <p:ph idx="4" type="subTitle"/>
          </p:nvPr>
        </p:nvSpPr>
        <p:spPr>
          <a:xfrm>
            <a:off x="4936854" y="172675"/>
            <a:ext cx="2762700" cy="589200"/>
          </a:xfrm>
          <a:prstGeom prst="rect">
            <a:avLst/>
          </a:prstGeom>
          <a:ln cap="flat" cmpd="sng" w="19050">
            <a:solidFill>
              <a:schemeClr val="accent3"/>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t>PYAUTOGUI</a:t>
            </a:r>
            <a:endParaRPr sz="3200"/>
          </a:p>
        </p:txBody>
      </p:sp>
      <p:pic>
        <p:nvPicPr>
          <p:cNvPr id="454" name="Google Shape;454;p38"/>
          <p:cNvPicPr preferRelativeResize="0"/>
          <p:nvPr/>
        </p:nvPicPr>
        <p:blipFill rotWithShape="1">
          <a:blip r:embed="rId3">
            <a:alphaModFix/>
          </a:blip>
          <a:srcRect b="16208" l="19219" r="23305" t="20404"/>
          <a:stretch/>
        </p:blipFill>
        <p:spPr>
          <a:xfrm>
            <a:off x="919550" y="3766675"/>
            <a:ext cx="3473580" cy="1247475"/>
          </a:xfrm>
          <a:prstGeom prst="rect">
            <a:avLst/>
          </a:prstGeom>
          <a:noFill/>
          <a:ln>
            <a:noFill/>
          </a:ln>
        </p:spPr>
      </p:pic>
      <p:pic>
        <p:nvPicPr>
          <p:cNvPr id="455" name="Google Shape;455;p38"/>
          <p:cNvPicPr preferRelativeResize="0"/>
          <p:nvPr/>
        </p:nvPicPr>
        <p:blipFill rotWithShape="1">
          <a:blip r:embed="rId4">
            <a:alphaModFix/>
          </a:blip>
          <a:srcRect b="0" l="19510" r="21827" t="0"/>
          <a:stretch/>
        </p:blipFill>
        <p:spPr>
          <a:xfrm>
            <a:off x="4855250" y="3381275"/>
            <a:ext cx="2986648" cy="152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txBox="1"/>
          <p:nvPr>
            <p:ph type="title"/>
          </p:nvPr>
        </p:nvSpPr>
        <p:spPr>
          <a:xfrm>
            <a:off x="2439450" y="2642308"/>
            <a:ext cx="42651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 OF THE PROJECT</a:t>
            </a:r>
            <a:endParaRPr/>
          </a:p>
        </p:txBody>
      </p:sp>
      <p:sp>
        <p:nvSpPr>
          <p:cNvPr id="462" name="Google Shape;462;p39"/>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idx="1" type="subTitle"/>
          </p:nvPr>
        </p:nvSpPr>
        <p:spPr>
          <a:xfrm>
            <a:off x="1685475" y="1147325"/>
            <a:ext cx="3922800" cy="15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very first task that was needed to be done was to import all the necessary libraries into our project file.</a:t>
            </a:r>
            <a:endParaRPr/>
          </a:p>
        </p:txBody>
      </p:sp>
      <p:sp>
        <p:nvSpPr>
          <p:cNvPr id="468" name="Google Shape;468;p4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STARTING WITH THE BASICS</a:t>
            </a:r>
            <a:endParaRPr sz="3200"/>
          </a:p>
        </p:txBody>
      </p:sp>
      <p:pic>
        <p:nvPicPr>
          <p:cNvPr id="469" name="Google Shape;469;p40"/>
          <p:cNvPicPr preferRelativeResize="0"/>
          <p:nvPr/>
        </p:nvPicPr>
        <p:blipFill>
          <a:blip r:embed="rId3">
            <a:alphaModFix/>
          </a:blip>
          <a:stretch>
            <a:fillRect/>
          </a:stretch>
        </p:blipFill>
        <p:spPr>
          <a:xfrm>
            <a:off x="3104125" y="2718725"/>
            <a:ext cx="4413500" cy="1136150"/>
          </a:xfrm>
          <a:prstGeom prst="rect">
            <a:avLst/>
          </a:prstGeom>
          <a:noFill/>
          <a:ln>
            <a:noFill/>
          </a:ln>
          <a:effectLst>
            <a:outerShdw blurRad="57150" rotWithShape="0" algn="bl" dir="5400000" dist="19050">
              <a:srgbClr val="000000">
                <a:alpha val="50000"/>
              </a:srgbClr>
            </a:outerShdw>
          </a:effectLst>
        </p:spPr>
      </p:pic>
      <p:sp>
        <p:nvSpPr>
          <p:cNvPr id="470" name="Google Shape;470;p40"/>
          <p:cNvSpPr txBox="1"/>
          <p:nvPr/>
        </p:nvSpPr>
        <p:spPr>
          <a:xfrm>
            <a:off x="4951425" y="4207325"/>
            <a:ext cx="2566200" cy="4314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Montserrat Medium"/>
                <a:ea typeface="Montserrat Medium"/>
                <a:cs typeface="Montserrat Medium"/>
                <a:sym typeface="Montserrat Medium"/>
              </a:rPr>
              <a:t>Cv2 is the OpenCV library.</a:t>
            </a:r>
            <a:endParaRPr>
              <a:solidFill>
                <a:schemeClr val="accent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chemeClr val="accent3"/>
              </a:solidFill>
              <a:latin typeface="Montserrat Medium"/>
              <a:ea typeface="Montserrat Medium"/>
              <a:cs typeface="Montserrat Medium"/>
              <a:sym typeface="Montserrat Medium"/>
            </a:endParaRPr>
          </a:p>
        </p:txBody>
      </p:sp>
      <p:cxnSp>
        <p:nvCxnSpPr>
          <p:cNvPr id="471" name="Google Shape;471;p40"/>
          <p:cNvCxnSpPr/>
          <p:nvPr/>
        </p:nvCxnSpPr>
        <p:spPr>
          <a:xfrm rot="10800000">
            <a:off x="3050725" y="2874600"/>
            <a:ext cx="1883400" cy="1575000"/>
          </a:xfrm>
          <a:prstGeom prst="bentConnector3">
            <a:avLst>
              <a:gd fmla="val 117536" name="adj1"/>
            </a:avLst>
          </a:prstGeom>
          <a:noFill/>
          <a:ln cap="flat" cmpd="sng" w="9525">
            <a:solidFill>
              <a:schemeClr val="accent4"/>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nvSpPr>
        <p:spPr>
          <a:xfrm>
            <a:off x="440550" y="286350"/>
            <a:ext cx="3888000" cy="1784400"/>
          </a:xfrm>
          <a:prstGeom prst="rect">
            <a:avLst/>
          </a:prstGeom>
          <a:noFill/>
          <a:ln cap="flat" cmpd="sng" w="19050">
            <a:solidFill>
              <a:schemeClr val="accent5"/>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The next step was to start capturing video from our webcam. For doing this, we would require OpenCV. </a:t>
            </a:r>
            <a:endParaRPr>
              <a:solidFill>
                <a:schemeClr val="accent3"/>
              </a:solidFill>
              <a:latin typeface="Montserrat"/>
              <a:ea typeface="Montserrat"/>
              <a:cs typeface="Montserrat"/>
              <a:sym typeface="Montserrat"/>
            </a:endParaRPr>
          </a:p>
          <a:p>
            <a:pPr indent="0" lvl="0" marL="0" rtl="0" algn="l">
              <a:spcBef>
                <a:spcPts val="1000"/>
              </a:spcBef>
              <a:spcAft>
                <a:spcPts val="1000"/>
              </a:spcAft>
              <a:buNone/>
            </a:pPr>
            <a:r>
              <a:rPr lang="en">
                <a:solidFill>
                  <a:schemeClr val="accent3"/>
                </a:solidFill>
                <a:latin typeface="Montserrat"/>
                <a:ea typeface="Montserrat"/>
                <a:cs typeface="Montserrat"/>
                <a:sym typeface="Montserrat"/>
              </a:rPr>
              <a:t>OpenCV has functions ranging from the basics, that is, detecting a camera device, to highly complex processes, that is, object and motion detection.</a:t>
            </a:r>
            <a:endParaRPr>
              <a:solidFill>
                <a:schemeClr val="accent3"/>
              </a:solidFill>
              <a:latin typeface="Montserrat"/>
              <a:ea typeface="Montserrat"/>
              <a:cs typeface="Montserrat"/>
              <a:sym typeface="Montserrat"/>
            </a:endParaRPr>
          </a:p>
        </p:txBody>
      </p:sp>
      <p:sp>
        <p:nvSpPr>
          <p:cNvPr id="477" name="Google Shape;477;p41"/>
          <p:cNvSpPr txBox="1"/>
          <p:nvPr/>
        </p:nvSpPr>
        <p:spPr>
          <a:xfrm>
            <a:off x="4989300" y="3449150"/>
            <a:ext cx="4042200" cy="1376700"/>
          </a:xfrm>
          <a:prstGeom prst="rect">
            <a:avLst/>
          </a:prstGeom>
          <a:noFill/>
          <a:ln cap="flat" cmpd="sng" w="9525">
            <a:solidFill>
              <a:schemeClr val="accent5"/>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After we have successfully started capturing the video feed from our webcam, we need to distinguish the colors in the current frame, so as to identify the object from the surrounding objects and the background.</a:t>
            </a:r>
            <a:endParaRPr>
              <a:solidFill>
                <a:schemeClr val="accent3"/>
              </a:solidFill>
              <a:latin typeface="Montserrat"/>
              <a:ea typeface="Montserrat"/>
              <a:cs typeface="Montserrat"/>
              <a:sym typeface="Montserrat"/>
            </a:endParaRPr>
          </a:p>
        </p:txBody>
      </p:sp>
      <p:pic>
        <p:nvPicPr>
          <p:cNvPr id="478" name="Google Shape;478;p41"/>
          <p:cNvPicPr preferRelativeResize="0"/>
          <p:nvPr/>
        </p:nvPicPr>
        <p:blipFill rotWithShape="1">
          <a:blip r:embed="rId3">
            <a:alphaModFix/>
          </a:blip>
          <a:srcRect b="7868" l="0" r="0" t="0"/>
          <a:stretch/>
        </p:blipFill>
        <p:spPr>
          <a:xfrm>
            <a:off x="752800" y="2839775"/>
            <a:ext cx="4042200" cy="1224375"/>
          </a:xfrm>
          <a:prstGeom prst="rect">
            <a:avLst/>
          </a:prstGeom>
          <a:noFill/>
          <a:ln>
            <a:noFill/>
          </a:ln>
        </p:spPr>
      </p:pic>
      <p:cxnSp>
        <p:nvCxnSpPr>
          <p:cNvPr id="479" name="Google Shape;479;p41"/>
          <p:cNvCxnSpPr>
            <a:endCxn id="478" idx="2"/>
          </p:cNvCxnSpPr>
          <p:nvPr/>
        </p:nvCxnSpPr>
        <p:spPr>
          <a:xfrm rot="10800000">
            <a:off x="2773900" y="4064150"/>
            <a:ext cx="2215500" cy="506400"/>
          </a:xfrm>
          <a:prstGeom prst="bentConnector2">
            <a:avLst/>
          </a:prstGeom>
          <a:noFill/>
          <a:ln cap="flat" cmpd="sng" w="19050">
            <a:solidFill>
              <a:schemeClr val="accent5"/>
            </a:solidFill>
            <a:prstDash val="solid"/>
            <a:round/>
            <a:headEnd len="med" w="med" type="none"/>
            <a:tailEnd len="med" w="med" type="stealth"/>
          </a:ln>
        </p:spPr>
      </p:cxnSp>
      <p:pic>
        <p:nvPicPr>
          <p:cNvPr id="480" name="Google Shape;480;p41"/>
          <p:cNvPicPr preferRelativeResize="0"/>
          <p:nvPr/>
        </p:nvPicPr>
        <p:blipFill>
          <a:blip r:embed="rId4">
            <a:alphaModFix/>
          </a:blip>
          <a:stretch>
            <a:fillRect/>
          </a:stretch>
        </p:blipFill>
        <p:spPr>
          <a:xfrm>
            <a:off x="4795000" y="1532154"/>
            <a:ext cx="3888000" cy="538596"/>
          </a:xfrm>
          <a:prstGeom prst="rect">
            <a:avLst/>
          </a:prstGeom>
          <a:noFill/>
          <a:ln>
            <a:noFill/>
          </a:ln>
        </p:spPr>
      </p:pic>
      <p:cxnSp>
        <p:nvCxnSpPr>
          <p:cNvPr id="481" name="Google Shape;481;p41"/>
          <p:cNvCxnSpPr>
            <a:endCxn id="480" idx="0"/>
          </p:cNvCxnSpPr>
          <p:nvPr/>
        </p:nvCxnSpPr>
        <p:spPr>
          <a:xfrm>
            <a:off x="4328500" y="839754"/>
            <a:ext cx="2410500" cy="692400"/>
          </a:xfrm>
          <a:prstGeom prst="bentConnector2">
            <a:avLst/>
          </a:prstGeom>
          <a:noFill/>
          <a:ln cap="flat" cmpd="sng" w="19050">
            <a:solidFill>
              <a:schemeClr val="accent4"/>
            </a:solidFill>
            <a:prstDash val="solid"/>
            <a:round/>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2"/>
          <p:cNvSpPr txBox="1"/>
          <p:nvPr/>
        </p:nvSpPr>
        <p:spPr>
          <a:xfrm>
            <a:off x="1608025" y="210225"/>
            <a:ext cx="7192200" cy="759900"/>
          </a:xfrm>
          <a:prstGeom prst="rect">
            <a:avLst/>
          </a:prstGeom>
          <a:noFill/>
          <a:ln cap="flat" cmpd="sng" w="19050">
            <a:solidFill>
              <a:srgbClr val="FFE2A8"/>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In the next step I converted this particular read frame into HSV color format to get more precise results. After converting the color format, it needs to be masked it so that the computer only sees the color we want it to see. </a:t>
            </a:r>
            <a:endParaRPr>
              <a:solidFill>
                <a:schemeClr val="accent3"/>
              </a:solidFill>
              <a:latin typeface="Montserrat"/>
              <a:ea typeface="Montserrat"/>
              <a:cs typeface="Montserrat"/>
              <a:sym typeface="Montserrat"/>
            </a:endParaRPr>
          </a:p>
        </p:txBody>
      </p:sp>
      <p:pic>
        <p:nvPicPr>
          <p:cNvPr id="487" name="Google Shape;487;p42"/>
          <p:cNvPicPr preferRelativeResize="0"/>
          <p:nvPr/>
        </p:nvPicPr>
        <p:blipFill rotWithShape="1">
          <a:blip r:embed="rId3">
            <a:alphaModFix/>
          </a:blip>
          <a:srcRect b="19627" l="0" r="0" t="0"/>
          <a:stretch/>
        </p:blipFill>
        <p:spPr>
          <a:xfrm>
            <a:off x="2775075" y="1406325"/>
            <a:ext cx="4858100" cy="862550"/>
          </a:xfrm>
          <a:prstGeom prst="rect">
            <a:avLst/>
          </a:prstGeom>
          <a:noFill/>
          <a:ln>
            <a:noFill/>
          </a:ln>
        </p:spPr>
      </p:pic>
      <p:cxnSp>
        <p:nvCxnSpPr>
          <p:cNvPr id="488" name="Google Shape;488;p42"/>
          <p:cNvCxnSpPr>
            <a:stCxn id="486" idx="2"/>
            <a:endCxn id="487" idx="0"/>
          </p:cNvCxnSpPr>
          <p:nvPr/>
        </p:nvCxnSpPr>
        <p:spPr>
          <a:xfrm>
            <a:off x="5204125" y="970125"/>
            <a:ext cx="0" cy="436200"/>
          </a:xfrm>
          <a:prstGeom prst="straightConnector1">
            <a:avLst/>
          </a:prstGeom>
          <a:noFill/>
          <a:ln cap="flat" cmpd="sng" w="19050">
            <a:solidFill>
              <a:schemeClr val="accent4"/>
            </a:solidFill>
            <a:prstDash val="solid"/>
            <a:round/>
            <a:headEnd len="med" w="med" type="none"/>
            <a:tailEnd len="med" w="med" type="diamond"/>
          </a:ln>
        </p:spPr>
      </p:cxnSp>
      <p:sp>
        <p:nvSpPr>
          <p:cNvPr id="489" name="Google Shape;489;p42"/>
          <p:cNvSpPr txBox="1"/>
          <p:nvPr/>
        </p:nvSpPr>
        <p:spPr>
          <a:xfrm>
            <a:off x="528675" y="2381700"/>
            <a:ext cx="50004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The image below shows the result of the frame after masking. It can be noticed from the image above that every color except the neon yellow color is masked out or ignored. </a:t>
            </a:r>
            <a:endParaRPr>
              <a:solidFill>
                <a:schemeClr val="accent3"/>
              </a:solidFill>
              <a:latin typeface="Montserrat"/>
              <a:ea typeface="Montserrat"/>
              <a:cs typeface="Montserrat"/>
              <a:sym typeface="Montserrat"/>
            </a:endParaRPr>
          </a:p>
        </p:txBody>
      </p:sp>
      <p:pic>
        <p:nvPicPr>
          <p:cNvPr id="490" name="Google Shape;490;p42"/>
          <p:cNvPicPr preferRelativeResize="0"/>
          <p:nvPr/>
        </p:nvPicPr>
        <p:blipFill>
          <a:blip r:embed="rId4">
            <a:alphaModFix/>
          </a:blip>
          <a:stretch>
            <a:fillRect/>
          </a:stretch>
        </p:blipFill>
        <p:spPr>
          <a:xfrm>
            <a:off x="2724150" y="3199201"/>
            <a:ext cx="4858100" cy="1878880"/>
          </a:xfrm>
          <a:prstGeom prst="rect">
            <a:avLst/>
          </a:prstGeom>
          <a:noFill/>
          <a:ln>
            <a:noFill/>
          </a:ln>
        </p:spPr>
      </p:pic>
      <p:cxnSp>
        <p:nvCxnSpPr>
          <p:cNvPr id="491" name="Google Shape;491;p42"/>
          <p:cNvCxnSpPr>
            <a:endCxn id="490" idx="1"/>
          </p:cNvCxnSpPr>
          <p:nvPr/>
        </p:nvCxnSpPr>
        <p:spPr>
          <a:xfrm>
            <a:off x="528750" y="2929641"/>
            <a:ext cx="2195400" cy="1209000"/>
          </a:xfrm>
          <a:prstGeom prst="bentConnector3">
            <a:avLst>
              <a:gd fmla="val -9034" name="adj1"/>
            </a:avLst>
          </a:prstGeom>
          <a:noFill/>
          <a:ln cap="flat" cmpd="sng" w="19050">
            <a:solidFill>
              <a:srgbClr val="FFE2A8"/>
            </a:solidFill>
            <a:prstDash val="lgDash"/>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33950" y="3556600"/>
            <a:ext cx="5632500" cy="15087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The noise in the frame needs to be reduced, and hence contours need to be enabled.</a:t>
            </a:r>
            <a:endParaRPr sz="1500"/>
          </a:p>
          <a:p>
            <a:pPr indent="-323850" lvl="0" marL="457200" rtl="0" algn="l">
              <a:spcBef>
                <a:spcPts val="0"/>
              </a:spcBef>
              <a:spcAft>
                <a:spcPts val="0"/>
              </a:spcAft>
              <a:buSzPts val="1500"/>
              <a:buChar char="●"/>
            </a:pPr>
            <a:r>
              <a:rPr lang="en" sz="1500"/>
              <a:t>I have also drawn lines of the specified dimensions and colour, to demarcate the “region of interest” in the frame.</a:t>
            </a:r>
            <a:endParaRPr sz="1500"/>
          </a:p>
          <a:p>
            <a:pPr indent="-323850" lvl="0" marL="457200" rtl="0" algn="l">
              <a:spcBef>
                <a:spcPts val="0"/>
              </a:spcBef>
              <a:spcAft>
                <a:spcPts val="0"/>
              </a:spcAft>
              <a:buSzPts val="1500"/>
              <a:buChar char="●"/>
            </a:pPr>
            <a:r>
              <a:rPr lang="en" sz="1500"/>
              <a:t>The user should also be prompted which region is used for which particular action. </a:t>
            </a:r>
            <a:endParaRPr sz="1500"/>
          </a:p>
        </p:txBody>
      </p:sp>
      <p:pic>
        <p:nvPicPr>
          <p:cNvPr id="497" name="Google Shape;497;p43"/>
          <p:cNvPicPr preferRelativeResize="0"/>
          <p:nvPr/>
        </p:nvPicPr>
        <p:blipFill rotWithShape="1">
          <a:blip r:embed="rId3">
            <a:alphaModFix/>
          </a:blip>
          <a:srcRect b="3691" l="2055" r="1447" t="2128"/>
          <a:stretch/>
        </p:blipFill>
        <p:spPr>
          <a:xfrm>
            <a:off x="3733725" y="1147250"/>
            <a:ext cx="3678650" cy="2409350"/>
          </a:xfrm>
          <a:prstGeom prst="rect">
            <a:avLst/>
          </a:prstGeom>
          <a:noFill/>
          <a:ln>
            <a:noFill/>
          </a:ln>
        </p:spPr>
      </p:pic>
      <p:pic>
        <p:nvPicPr>
          <p:cNvPr id="498" name="Google Shape;498;p43"/>
          <p:cNvPicPr preferRelativeResize="0"/>
          <p:nvPr/>
        </p:nvPicPr>
        <p:blipFill>
          <a:blip r:embed="rId4">
            <a:alphaModFix/>
          </a:blip>
          <a:stretch>
            <a:fillRect/>
          </a:stretch>
        </p:blipFill>
        <p:spPr>
          <a:xfrm>
            <a:off x="2335250" y="114775"/>
            <a:ext cx="6653731" cy="103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4"/>
          <p:cNvSpPr txBox="1"/>
          <p:nvPr>
            <p:ph type="title"/>
          </p:nvPr>
        </p:nvSpPr>
        <p:spPr>
          <a:xfrm>
            <a:off x="289800" y="154225"/>
            <a:ext cx="5150100" cy="7488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Coming to the final step of the project, I had to implement the actions part. This will tell the system what action needs to be performed and when it needs to be performed. </a:t>
            </a:r>
            <a:endParaRPr sz="3100"/>
          </a:p>
        </p:txBody>
      </p:sp>
      <p:sp>
        <p:nvSpPr>
          <p:cNvPr id="504" name="Google Shape;504;p44"/>
          <p:cNvSpPr txBox="1"/>
          <p:nvPr>
            <p:ph type="title"/>
          </p:nvPr>
        </p:nvSpPr>
        <p:spPr>
          <a:xfrm>
            <a:off x="289800" y="903025"/>
            <a:ext cx="5150100" cy="1049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The coordinates of the rectangles drawn on the frame would come in handy for this particular task. We need its y-coordinate to know the region of the object detection in our frame, also known as the “region of interest”. </a:t>
            </a:r>
            <a:endParaRPr sz="3100"/>
          </a:p>
        </p:txBody>
      </p:sp>
      <p:pic>
        <p:nvPicPr>
          <p:cNvPr id="505" name="Google Shape;505;p44"/>
          <p:cNvPicPr preferRelativeResize="0"/>
          <p:nvPr/>
        </p:nvPicPr>
        <p:blipFill rotWithShape="1">
          <a:blip r:embed="rId3">
            <a:alphaModFix/>
          </a:blip>
          <a:srcRect b="0" l="0" r="9412" t="0"/>
          <a:stretch/>
        </p:blipFill>
        <p:spPr>
          <a:xfrm>
            <a:off x="5257700" y="574625"/>
            <a:ext cx="3520400" cy="389925"/>
          </a:xfrm>
          <a:prstGeom prst="rect">
            <a:avLst/>
          </a:prstGeom>
          <a:noFill/>
          <a:ln>
            <a:noFill/>
          </a:ln>
        </p:spPr>
      </p:pic>
      <p:pic>
        <p:nvPicPr>
          <p:cNvPr id="506" name="Google Shape;506;p44"/>
          <p:cNvPicPr preferRelativeResize="0"/>
          <p:nvPr/>
        </p:nvPicPr>
        <p:blipFill>
          <a:blip r:embed="rId4">
            <a:alphaModFix/>
          </a:blip>
          <a:stretch>
            <a:fillRect/>
          </a:stretch>
        </p:blipFill>
        <p:spPr>
          <a:xfrm>
            <a:off x="3711700" y="1707825"/>
            <a:ext cx="4350500" cy="3302600"/>
          </a:xfrm>
          <a:prstGeom prst="rect">
            <a:avLst/>
          </a:prstGeom>
          <a:noFill/>
          <a:ln>
            <a:noFill/>
          </a:ln>
        </p:spPr>
      </p:pic>
      <p:cxnSp>
        <p:nvCxnSpPr>
          <p:cNvPr id="507" name="Google Shape;507;p44"/>
          <p:cNvCxnSpPr>
            <a:endCxn id="506" idx="1"/>
          </p:cNvCxnSpPr>
          <p:nvPr/>
        </p:nvCxnSpPr>
        <p:spPr>
          <a:xfrm flipH="1" rot="-5400000">
            <a:off x="2577400" y="2224825"/>
            <a:ext cx="1387500" cy="881100"/>
          </a:xfrm>
          <a:prstGeom prst="bentConnector2">
            <a:avLst/>
          </a:prstGeom>
          <a:noFill/>
          <a:ln cap="flat" cmpd="sng" w="19050">
            <a:solidFill>
              <a:schemeClr val="accent4"/>
            </a:solidFill>
            <a:prstDash val="solid"/>
            <a:round/>
            <a:headEnd len="med" w="med" type="none"/>
            <a:tailEnd len="med" w="med" type="diamond"/>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idx="1" type="subTitle"/>
          </p:nvPr>
        </p:nvSpPr>
        <p:spPr>
          <a:xfrm>
            <a:off x="1094474" y="1215125"/>
            <a:ext cx="4489500" cy="17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W</a:t>
            </a:r>
            <a:r>
              <a:rPr lang="en" sz="1500"/>
              <a:t>e want to close the application as per our convenience and we do not want it to run endlessly, so we can press “q’ on the keyboard to close the frame window, and all the frames opened by the program.</a:t>
            </a:r>
            <a:endParaRPr sz="1500"/>
          </a:p>
        </p:txBody>
      </p:sp>
      <p:sp>
        <p:nvSpPr>
          <p:cNvPr id="513" name="Google Shape;513;p4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AND FINALLY….</a:t>
            </a:r>
            <a:endParaRPr sz="3200"/>
          </a:p>
        </p:txBody>
      </p:sp>
      <p:pic>
        <p:nvPicPr>
          <p:cNvPr id="514" name="Google Shape;514;p45"/>
          <p:cNvPicPr preferRelativeResize="0"/>
          <p:nvPr/>
        </p:nvPicPr>
        <p:blipFill>
          <a:blip r:embed="rId3">
            <a:alphaModFix/>
          </a:blip>
          <a:stretch>
            <a:fillRect/>
          </a:stretch>
        </p:blipFill>
        <p:spPr>
          <a:xfrm>
            <a:off x="1503994" y="2949725"/>
            <a:ext cx="5351681" cy="196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1411500" y="1506550"/>
            <a:ext cx="6321000" cy="11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project’s aim is to help people control their Power Point Presentations (PPT) and Portable Document Format (PDF) files through their hand gestures, instead of using a mouse or any other pointing device. </a:t>
            </a:r>
            <a:endParaRPr/>
          </a:p>
        </p:txBody>
      </p:sp>
      <p:sp>
        <p:nvSpPr>
          <p:cNvPr id="332" name="Google Shape;332;p28"/>
          <p:cNvSpPr txBox="1"/>
          <p:nvPr>
            <p:ph idx="1" type="subTitle"/>
          </p:nvPr>
        </p:nvSpPr>
        <p:spPr>
          <a:xfrm>
            <a:off x="1986000" y="951475"/>
            <a:ext cx="5172000" cy="6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Abel"/>
                <a:ea typeface="Abel"/>
                <a:cs typeface="Abel"/>
                <a:sym typeface="Abel"/>
              </a:rPr>
              <a:t>What is this project about?</a:t>
            </a:r>
            <a:endParaRPr sz="3000">
              <a:solidFill>
                <a:schemeClr val="accent4"/>
              </a:solidFill>
              <a:latin typeface="Abel"/>
              <a:ea typeface="Abel"/>
              <a:cs typeface="Abel"/>
              <a:sym typeface="Abel"/>
            </a:endParaRPr>
          </a:p>
        </p:txBody>
      </p:sp>
      <p:sp>
        <p:nvSpPr>
          <p:cNvPr id="333" name="Google Shape;333;p28"/>
          <p:cNvSpPr txBox="1"/>
          <p:nvPr>
            <p:ph idx="1" type="subTitle"/>
          </p:nvPr>
        </p:nvSpPr>
        <p:spPr>
          <a:xfrm>
            <a:off x="1986000" y="2763850"/>
            <a:ext cx="5172000" cy="6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Abel"/>
                <a:ea typeface="Abel"/>
                <a:cs typeface="Abel"/>
                <a:sym typeface="Abel"/>
              </a:rPr>
              <a:t>What is the use of the project?</a:t>
            </a:r>
            <a:endParaRPr sz="3000">
              <a:solidFill>
                <a:schemeClr val="accent4"/>
              </a:solidFill>
              <a:latin typeface="Abel"/>
              <a:ea typeface="Abel"/>
              <a:cs typeface="Abel"/>
              <a:sym typeface="Abel"/>
            </a:endParaRPr>
          </a:p>
        </p:txBody>
      </p:sp>
      <p:sp>
        <p:nvSpPr>
          <p:cNvPr id="334" name="Google Shape;334;p28"/>
          <p:cNvSpPr txBox="1"/>
          <p:nvPr>
            <p:ph type="title"/>
          </p:nvPr>
        </p:nvSpPr>
        <p:spPr>
          <a:xfrm>
            <a:off x="1411500" y="3201550"/>
            <a:ext cx="6321000" cy="10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would mostly aid in accessibility and provide mobility to the presenter.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6"/>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6"/>
          <p:cNvSpPr txBox="1"/>
          <p:nvPr>
            <p:ph type="title"/>
          </p:nvPr>
        </p:nvSpPr>
        <p:spPr>
          <a:xfrm>
            <a:off x="2439450" y="2642308"/>
            <a:ext cx="42651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a:t>
            </a:r>
            <a:r>
              <a:rPr lang="en"/>
              <a:t> OF THE PROJECT</a:t>
            </a:r>
            <a:endParaRPr/>
          </a:p>
        </p:txBody>
      </p:sp>
      <p:sp>
        <p:nvSpPr>
          <p:cNvPr id="521" name="Google Shape;521;p46"/>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idx="1" type="subTitle"/>
          </p:nvPr>
        </p:nvSpPr>
        <p:spPr>
          <a:xfrm>
            <a:off x="1398775" y="1619050"/>
            <a:ext cx="6277800" cy="26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project would be further extended to perform more complex functions and also to control documents such as PowerPoint Presentations and Portable Document Format (PDF) files. This project was just a small example to show the foundation of the more complex operations it is capable of performing. As another example, it can also be used to control actions in a video game and thus be used in motion sensing. </a:t>
            </a:r>
            <a:endParaRPr/>
          </a:p>
        </p:txBody>
      </p:sp>
      <p:sp>
        <p:nvSpPr>
          <p:cNvPr id="527" name="Google Shape;527;p47"/>
          <p:cNvSpPr txBox="1"/>
          <p:nvPr/>
        </p:nvSpPr>
        <p:spPr>
          <a:xfrm>
            <a:off x="3134700" y="1002250"/>
            <a:ext cx="2874600" cy="616800"/>
          </a:xfrm>
          <a:prstGeom prst="rect">
            <a:avLst/>
          </a:prstGeom>
          <a:noFill/>
          <a:ln cap="flat" cmpd="sng" w="19050">
            <a:solidFill>
              <a:schemeClr val="accent5"/>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5"/>
                </a:solidFill>
                <a:latin typeface="Abel"/>
                <a:ea typeface="Abel"/>
                <a:cs typeface="Abel"/>
                <a:sym typeface="Abel"/>
              </a:rPr>
              <a:t>FUTURE SCOPE</a:t>
            </a:r>
            <a:endParaRPr sz="3600">
              <a:solidFill>
                <a:schemeClr val="accent5"/>
              </a:solidFill>
              <a:latin typeface="Abel"/>
              <a:ea typeface="Abel"/>
              <a:cs typeface="Abel"/>
              <a:sym typeface="A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8"/>
          <p:cNvSpPr txBox="1"/>
          <p:nvPr/>
        </p:nvSpPr>
        <p:spPr>
          <a:xfrm>
            <a:off x="804025" y="1497900"/>
            <a:ext cx="7522500" cy="297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4"/>
              </a:buClr>
              <a:buSzPts val="1400"/>
              <a:buFont typeface="Montserrat"/>
              <a:buAutoNum type="arabicPeriod"/>
            </a:pPr>
            <a:r>
              <a:rPr lang="en">
                <a:solidFill>
                  <a:schemeClr val="accent4"/>
                </a:solidFill>
                <a:latin typeface="Montserrat"/>
                <a:ea typeface="Montserrat"/>
                <a:cs typeface="Montserrat"/>
                <a:sym typeface="Montserrat"/>
              </a:rPr>
              <a:t>https://www.fritz.ai/object-detection/</a:t>
            </a:r>
            <a:endParaRPr>
              <a:solidFill>
                <a:schemeClr val="accent4"/>
              </a:solidFill>
              <a:latin typeface="Montserrat"/>
              <a:ea typeface="Montserrat"/>
              <a:cs typeface="Montserrat"/>
              <a:sym typeface="Montserrat"/>
            </a:endParaRPr>
          </a:p>
          <a:p>
            <a:pPr indent="-317500" lvl="0" marL="457200" rtl="0" algn="l">
              <a:spcBef>
                <a:spcPts val="1000"/>
              </a:spcBef>
              <a:spcAft>
                <a:spcPts val="0"/>
              </a:spcAft>
              <a:buClr>
                <a:schemeClr val="accent4"/>
              </a:buClr>
              <a:buSzPts val="1400"/>
              <a:buFont typeface="Montserrat"/>
              <a:buAutoNum type="arabicPeriod"/>
            </a:pPr>
            <a:r>
              <a:rPr lang="en">
                <a:solidFill>
                  <a:schemeClr val="accent4"/>
                </a:solidFill>
                <a:latin typeface="Montserrat"/>
                <a:ea typeface="Montserrat"/>
                <a:cs typeface="Montserrat"/>
                <a:sym typeface="Montserrat"/>
              </a:rPr>
              <a:t>https://www.circuitdigest.com </a:t>
            </a:r>
            <a:endParaRPr>
              <a:solidFill>
                <a:schemeClr val="accent4"/>
              </a:solidFill>
              <a:latin typeface="Montserrat"/>
              <a:ea typeface="Montserrat"/>
              <a:cs typeface="Montserrat"/>
              <a:sym typeface="Montserrat"/>
            </a:endParaRPr>
          </a:p>
          <a:p>
            <a:pPr indent="-317500" lvl="0" marL="457200" rtl="0" algn="l">
              <a:spcBef>
                <a:spcPts val="1000"/>
              </a:spcBef>
              <a:spcAft>
                <a:spcPts val="0"/>
              </a:spcAft>
              <a:buClr>
                <a:schemeClr val="accent4"/>
              </a:buClr>
              <a:buSzPts val="1400"/>
              <a:buFont typeface="Montserrat"/>
              <a:buAutoNum type="arabicPeriod"/>
            </a:pPr>
            <a:r>
              <a:rPr lang="en">
                <a:solidFill>
                  <a:schemeClr val="accent4"/>
                </a:solidFill>
                <a:latin typeface="Montserrat"/>
                <a:ea typeface="Montserrat"/>
                <a:cs typeface="Montserrat"/>
                <a:sym typeface="Montserrat"/>
              </a:rPr>
              <a:t>https://www.dx.doi.org </a:t>
            </a:r>
            <a:endParaRPr>
              <a:solidFill>
                <a:schemeClr val="accent4"/>
              </a:solidFill>
              <a:latin typeface="Montserrat"/>
              <a:ea typeface="Montserrat"/>
              <a:cs typeface="Montserrat"/>
              <a:sym typeface="Montserrat"/>
            </a:endParaRPr>
          </a:p>
          <a:p>
            <a:pPr indent="-317500" lvl="0" marL="457200" rtl="0" algn="l">
              <a:spcBef>
                <a:spcPts val="1000"/>
              </a:spcBef>
              <a:spcAft>
                <a:spcPts val="0"/>
              </a:spcAft>
              <a:buClr>
                <a:schemeClr val="accent4"/>
              </a:buClr>
              <a:buSzPts val="1400"/>
              <a:buFont typeface="Montserrat"/>
              <a:buAutoNum type="arabicPeriod"/>
            </a:pPr>
            <a:r>
              <a:rPr lang="en">
                <a:solidFill>
                  <a:schemeClr val="accent4"/>
                </a:solidFill>
                <a:latin typeface="Montserrat"/>
                <a:ea typeface="Montserrat"/>
                <a:cs typeface="Montserrat"/>
                <a:sym typeface="Montserrat"/>
              </a:rPr>
              <a:t>ACM Press SIGGRAPH Asia 2014 Courses- Shenzhen, China (2014.12.03-, by Angel, Ed Shreiner- 2014 </a:t>
            </a:r>
            <a:endParaRPr>
              <a:solidFill>
                <a:schemeClr val="accent4"/>
              </a:solidFill>
              <a:latin typeface="Montserrat"/>
              <a:ea typeface="Montserrat"/>
              <a:cs typeface="Montserrat"/>
              <a:sym typeface="Montserrat"/>
            </a:endParaRPr>
          </a:p>
          <a:p>
            <a:pPr indent="-317500" lvl="0" marL="457200" rtl="0" algn="l">
              <a:spcBef>
                <a:spcPts val="1000"/>
              </a:spcBef>
              <a:spcAft>
                <a:spcPts val="0"/>
              </a:spcAft>
              <a:buClr>
                <a:schemeClr val="accent4"/>
              </a:buClr>
              <a:buSzPts val="1400"/>
              <a:buFont typeface="Montserrat"/>
              <a:buAutoNum type="arabicPeriod"/>
            </a:pPr>
            <a:r>
              <a:rPr lang="en">
                <a:solidFill>
                  <a:schemeClr val="accent4"/>
                </a:solidFill>
                <a:latin typeface="Montserrat"/>
                <a:ea typeface="Montserrat"/>
                <a:cs typeface="Montserrat"/>
                <a:sym typeface="Montserrat"/>
              </a:rPr>
              <a:t>IEEE 2015 ITU Kaleidoscope Trust in the Information Society </a:t>
            </a:r>
            <a:endParaRPr>
              <a:solidFill>
                <a:schemeClr val="accent4"/>
              </a:solidFill>
              <a:latin typeface="Montserrat"/>
              <a:ea typeface="Montserrat"/>
              <a:cs typeface="Montserrat"/>
              <a:sym typeface="Montserrat"/>
            </a:endParaRPr>
          </a:p>
          <a:p>
            <a:pPr indent="-317500" lvl="0" marL="457200" rtl="0" algn="l">
              <a:spcBef>
                <a:spcPts val="1000"/>
              </a:spcBef>
              <a:spcAft>
                <a:spcPts val="0"/>
              </a:spcAft>
              <a:buClr>
                <a:schemeClr val="accent4"/>
              </a:buClr>
              <a:buSzPts val="1400"/>
              <a:buFont typeface="Montserrat"/>
              <a:buAutoNum type="arabicPeriod"/>
            </a:pPr>
            <a:r>
              <a:rPr lang="en">
                <a:solidFill>
                  <a:schemeClr val="accent4"/>
                </a:solidFill>
                <a:latin typeface="Montserrat"/>
                <a:ea typeface="Montserrat"/>
                <a:cs typeface="Montserrat"/>
                <a:sym typeface="Montserrat"/>
              </a:rPr>
              <a:t>IEEE 2016 IEEE 21st International Conference on Emerging Technologies</a:t>
            </a:r>
            <a:endParaRPr>
              <a:solidFill>
                <a:schemeClr val="accent4"/>
              </a:solidFill>
              <a:latin typeface="Montserrat"/>
              <a:ea typeface="Montserrat"/>
              <a:cs typeface="Montserrat"/>
              <a:sym typeface="Montserrat"/>
            </a:endParaRPr>
          </a:p>
          <a:p>
            <a:pPr indent="-317500" lvl="0" marL="457200" rtl="0" algn="l">
              <a:spcBef>
                <a:spcPts val="1000"/>
              </a:spcBef>
              <a:spcAft>
                <a:spcPts val="0"/>
              </a:spcAft>
              <a:buClr>
                <a:schemeClr val="accent4"/>
              </a:buClr>
              <a:buSzPts val="1400"/>
              <a:buFont typeface="Montserrat"/>
              <a:buAutoNum type="arabicPeriod"/>
            </a:pPr>
            <a:r>
              <a:rPr lang="en">
                <a:solidFill>
                  <a:schemeClr val="accent4"/>
                </a:solidFill>
                <a:latin typeface="Montserrat"/>
                <a:ea typeface="Montserrat"/>
                <a:cs typeface="Montserrat"/>
                <a:sym typeface="Montserrat"/>
              </a:rPr>
              <a:t>IEEE 2018 International Conference on Advances in Computing and Com, by McInnis, Schillaci- 2018 </a:t>
            </a:r>
            <a:endParaRPr>
              <a:solidFill>
                <a:schemeClr val="accent4"/>
              </a:solidFill>
              <a:latin typeface="Montserrat"/>
              <a:ea typeface="Montserrat"/>
              <a:cs typeface="Montserrat"/>
              <a:sym typeface="Montserrat"/>
            </a:endParaRPr>
          </a:p>
          <a:p>
            <a:pPr indent="0" lvl="0" marL="0" rtl="0" algn="l">
              <a:spcBef>
                <a:spcPts val="1000"/>
              </a:spcBef>
              <a:spcAft>
                <a:spcPts val="0"/>
              </a:spcAft>
              <a:buClr>
                <a:schemeClr val="dk1"/>
              </a:buClr>
              <a:buSzPts val="1100"/>
              <a:buFont typeface="Arial"/>
              <a:buNone/>
            </a:pPr>
            <a:r>
              <a:t/>
            </a:r>
            <a:endParaRPr>
              <a:solidFill>
                <a:schemeClr val="accent4"/>
              </a:solidFill>
              <a:latin typeface="Montserrat"/>
              <a:ea typeface="Montserrat"/>
              <a:cs typeface="Montserrat"/>
              <a:sym typeface="Montserrat"/>
            </a:endParaRPr>
          </a:p>
          <a:p>
            <a:pPr indent="0" lvl="0" marL="0" rtl="0" algn="l">
              <a:spcBef>
                <a:spcPts val="0"/>
              </a:spcBef>
              <a:spcAft>
                <a:spcPts val="0"/>
              </a:spcAft>
              <a:buNone/>
            </a:pPr>
            <a:r>
              <a:t/>
            </a:r>
            <a:endParaRPr>
              <a:solidFill>
                <a:schemeClr val="accent4"/>
              </a:solidFill>
              <a:latin typeface="Montserrat"/>
              <a:ea typeface="Montserrat"/>
              <a:cs typeface="Montserrat"/>
              <a:sym typeface="Montserrat"/>
            </a:endParaRPr>
          </a:p>
        </p:txBody>
      </p:sp>
      <p:sp>
        <p:nvSpPr>
          <p:cNvPr id="533" name="Google Shape;533;p48"/>
          <p:cNvSpPr txBox="1"/>
          <p:nvPr/>
        </p:nvSpPr>
        <p:spPr>
          <a:xfrm>
            <a:off x="3134700" y="815000"/>
            <a:ext cx="2874600" cy="616800"/>
          </a:xfrm>
          <a:prstGeom prst="rect">
            <a:avLst/>
          </a:prstGeom>
          <a:noFill/>
          <a:ln cap="flat" cmpd="sng" w="2857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5"/>
                </a:solidFill>
                <a:latin typeface="Abel"/>
                <a:ea typeface="Abel"/>
                <a:cs typeface="Abel"/>
                <a:sym typeface="Abel"/>
              </a:rPr>
              <a:t>REFERENCES</a:t>
            </a:r>
            <a:endParaRPr sz="3600">
              <a:solidFill>
                <a:schemeClr val="accent5"/>
              </a:solidFill>
              <a:latin typeface="Abel"/>
              <a:ea typeface="Abel"/>
              <a:cs typeface="Abel"/>
              <a:sym typeface="Abe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9"/>
          <p:cNvSpPr txBox="1"/>
          <p:nvPr>
            <p:ph type="title"/>
          </p:nvPr>
        </p:nvSpPr>
        <p:spPr>
          <a:xfrm>
            <a:off x="2710200" y="1189750"/>
            <a:ext cx="3648000" cy="231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539" name="Google Shape;539;p49"/>
          <p:cNvSpPr/>
          <p:nvPr/>
        </p:nvSpPr>
        <p:spPr>
          <a:xfrm>
            <a:off x="2918700" y="3238100"/>
            <a:ext cx="3439500" cy="11784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40" name="Google Shape;340;p29"/>
          <p:cNvSpPr txBox="1"/>
          <p:nvPr>
            <p:ph idx="1" type="subTitle"/>
          </p:nvPr>
        </p:nvSpPr>
        <p:spPr>
          <a:xfrm>
            <a:off x="1573800" y="1322601"/>
            <a:ext cx="2680200" cy="73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ARTIFICIAL INTELLIGENCE</a:t>
            </a:r>
            <a:endParaRPr/>
          </a:p>
        </p:txBody>
      </p:sp>
      <p:sp>
        <p:nvSpPr>
          <p:cNvPr id="341" name="Google Shape;341;p29"/>
          <p:cNvSpPr txBox="1"/>
          <p:nvPr>
            <p:ph idx="3" type="title"/>
          </p:nvPr>
        </p:nvSpPr>
        <p:spPr>
          <a:xfrm>
            <a:off x="718284" y="140586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sp>
        <p:nvSpPr>
          <p:cNvPr id="342" name="Google Shape;342;p29"/>
          <p:cNvSpPr txBox="1"/>
          <p:nvPr>
            <p:ph idx="6" type="title"/>
          </p:nvPr>
        </p:nvSpPr>
        <p:spPr>
          <a:xfrm>
            <a:off x="718284" y="252678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343" name="Google Shape;343;p29"/>
          <p:cNvSpPr txBox="1"/>
          <p:nvPr>
            <p:ph idx="7" type="subTitle"/>
          </p:nvPr>
        </p:nvSpPr>
        <p:spPr>
          <a:xfrm>
            <a:off x="1573800" y="2447125"/>
            <a:ext cx="26802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COMPUTER VISION</a:t>
            </a:r>
            <a:endParaRPr/>
          </a:p>
        </p:txBody>
      </p:sp>
      <p:sp>
        <p:nvSpPr>
          <p:cNvPr id="344" name="Google Shape;344;p29"/>
          <p:cNvSpPr txBox="1"/>
          <p:nvPr>
            <p:ph idx="9" type="title"/>
          </p:nvPr>
        </p:nvSpPr>
        <p:spPr>
          <a:xfrm>
            <a:off x="718284" y="36477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endParaRPr/>
          </a:p>
        </p:txBody>
      </p:sp>
      <p:sp>
        <p:nvSpPr>
          <p:cNvPr id="345" name="Google Shape;345;p29"/>
          <p:cNvSpPr txBox="1"/>
          <p:nvPr>
            <p:ph idx="13" type="subTitle"/>
          </p:nvPr>
        </p:nvSpPr>
        <p:spPr>
          <a:xfrm>
            <a:off x="5261925" y="1322600"/>
            <a:ext cx="26802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OPENCV AND PYAUTOGUI</a:t>
            </a:r>
            <a:endParaRPr/>
          </a:p>
        </p:txBody>
      </p:sp>
      <p:sp>
        <p:nvSpPr>
          <p:cNvPr id="346" name="Google Shape;346;p29"/>
          <p:cNvSpPr txBox="1"/>
          <p:nvPr>
            <p:ph idx="15" type="title"/>
          </p:nvPr>
        </p:nvSpPr>
        <p:spPr>
          <a:xfrm>
            <a:off x="4406409" y="140586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sp>
        <p:nvSpPr>
          <p:cNvPr id="347" name="Google Shape;347;p29"/>
          <p:cNvSpPr txBox="1"/>
          <p:nvPr>
            <p:ph idx="16" type="subTitle"/>
          </p:nvPr>
        </p:nvSpPr>
        <p:spPr>
          <a:xfrm>
            <a:off x="5261925" y="2518001"/>
            <a:ext cx="2680200" cy="67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OF THE PROJECT</a:t>
            </a:r>
            <a:endParaRPr/>
          </a:p>
        </p:txBody>
      </p:sp>
      <p:sp>
        <p:nvSpPr>
          <p:cNvPr id="348" name="Google Shape;348;p29"/>
          <p:cNvSpPr txBox="1"/>
          <p:nvPr>
            <p:ph idx="18" type="title"/>
          </p:nvPr>
        </p:nvSpPr>
        <p:spPr>
          <a:xfrm>
            <a:off x="4406409" y="252678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5.</a:t>
            </a:r>
            <a:endParaRPr/>
          </a:p>
        </p:txBody>
      </p:sp>
      <p:sp>
        <p:nvSpPr>
          <p:cNvPr id="349" name="Google Shape;349;p29"/>
          <p:cNvSpPr txBox="1"/>
          <p:nvPr>
            <p:ph idx="19" type="subTitle"/>
          </p:nvPr>
        </p:nvSpPr>
        <p:spPr>
          <a:xfrm>
            <a:off x="5261925" y="3571650"/>
            <a:ext cx="2680200" cy="67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50" name="Google Shape;350;p29"/>
          <p:cNvSpPr txBox="1"/>
          <p:nvPr>
            <p:ph idx="21" type="title"/>
          </p:nvPr>
        </p:nvSpPr>
        <p:spPr>
          <a:xfrm>
            <a:off x="4406409" y="3647711"/>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6.</a:t>
            </a:r>
            <a:endParaRPr/>
          </a:p>
        </p:txBody>
      </p:sp>
      <p:sp>
        <p:nvSpPr>
          <p:cNvPr id="351" name="Google Shape;351;p29"/>
          <p:cNvSpPr txBox="1"/>
          <p:nvPr>
            <p:ph idx="4" type="subTitle"/>
          </p:nvPr>
        </p:nvSpPr>
        <p:spPr>
          <a:xfrm>
            <a:off x="1573800" y="3538801"/>
            <a:ext cx="26802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 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ARTIFICIAL INTELLIGENCE</a:t>
            </a:r>
            <a:endParaRPr/>
          </a:p>
        </p:txBody>
      </p:sp>
      <p:sp>
        <p:nvSpPr>
          <p:cNvPr id="358" name="Google Shape;358;p30"/>
          <p:cNvSpPr txBox="1"/>
          <p:nvPr>
            <p:ph idx="1" type="subTitle"/>
          </p:nvPr>
        </p:nvSpPr>
        <p:spPr>
          <a:xfrm>
            <a:off x="3133400" y="3782170"/>
            <a:ext cx="2877300" cy="4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all the magic it creates...</a:t>
            </a:r>
            <a:endParaRPr/>
          </a:p>
        </p:txBody>
      </p:sp>
      <p:sp>
        <p:nvSpPr>
          <p:cNvPr id="359" name="Google Shape;359;p30"/>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idx="1" type="body"/>
          </p:nvPr>
        </p:nvSpPr>
        <p:spPr>
          <a:xfrm>
            <a:off x="1427100" y="1373800"/>
            <a:ext cx="6789300" cy="818100"/>
          </a:xfrm>
          <a:prstGeom prst="rect">
            <a:avLst/>
          </a:prstGeom>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Artificial Intelligence is the reproduction of human intelligence in machines with the goal to make them think and copy the human mind. </a:t>
            </a:r>
            <a:endParaRPr/>
          </a:p>
        </p:txBody>
      </p:sp>
      <p:sp>
        <p:nvSpPr>
          <p:cNvPr id="365" name="Google Shape;365;p31"/>
          <p:cNvSpPr txBox="1"/>
          <p:nvPr>
            <p:ph type="title"/>
          </p:nvPr>
        </p:nvSpPr>
        <p:spPr>
          <a:xfrm>
            <a:off x="1332675" y="374475"/>
            <a:ext cx="58143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ARTIFICIAL INTELLIGENCE AND WHY ARE WE SO AMAZED BY IT?</a:t>
            </a:r>
            <a:endParaRPr/>
          </a:p>
        </p:txBody>
      </p:sp>
      <p:sp>
        <p:nvSpPr>
          <p:cNvPr id="366" name="Google Shape;366;p31"/>
          <p:cNvSpPr txBox="1"/>
          <p:nvPr/>
        </p:nvSpPr>
        <p:spPr>
          <a:xfrm>
            <a:off x="1427100" y="2368000"/>
            <a:ext cx="3474000" cy="2334900"/>
          </a:xfrm>
          <a:prstGeom prst="rect">
            <a:avLst/>
          </a:prstGeom>
          <a:noFill/>
          <a:ln cap="flat" cmpd="sng" w="9525">
            <a:solidFill>
              <a:schemeClr val="accent4"/>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Montserrat"/>
                <a:ea typeface="Montserrat"/>
                <a:cs typeface="Montserrat"/>
                <a:sym typeface="Montserrat"/>
              </a:rPr>
              <a:t>Artificial Intelligence is continuously evolving so that many different industries are benefited from it. Machines are wired using a cross-disciplinary approach based in mathematics, computer science, linguistics, psychology, and more. </a:t>
            </a:r>
            <a:endParaRPr>
              <a:solidFill>
                <a:schemeClr val="accent3"/>
              </a:solidFill>
              <a:latin typeface="Montserrat"/>
              <a:ea typeface="Montserrat"/>
              <a:cs typeface="Montserrat"/>
              <a:sym typeface="Montserrat"/>
            </a:endParaRPr>
          </a:p>
        </p:txBody>
      </p:sp>
      <p:pic>
        <p:nvPicPr>
          <p:cNvPr id="367" name="Google Shape;367;p31"/>
          <p:cNvPicPr preferRelativeResize="0"/>
          <p:nvPr/>
        </p:nvPicPr>
        <p:blipFill>
          <a:blip r:embed="rId3">
            <a:alphaModFix/>
          </a:blip>
          <a:stretch>
            <a:fillRect/>
          </a:stretch>
        </p:blipFill>
        <p:spPr>
          <a:xfrm>
            <a:off x="5159050" y="2368000"/>
            <a:ext cx="2680832" cy="26467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VISION</a:t>
            </a:r>
            <a:endParaRPr/>
          </a:p>
        </p:txBody>
      </p:sp>
      <p:sp>
        <p:nvSpPr>
          <p:cNvPr id="374" name="Google Shape;374;p32"/>
          <p:cNvSpPr txBox="1"/>
          <p:nvPr>
            <p:ph idx="1" type="subTitle"/>
          </p:nvPr>
        </p:nvSpPr>
        <p:spPr>
          <a:xfrm>
            <a:off x="3133400" y="3782178"/>
            <a:ext cx="28773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makes machines see the world, like humans!</a:t>
            </a:r>
            <a:endParaRPr/>
          </a:p>
        </p:txBody>
      </p:sp>
      <p:sp>
        <p:nvSpPr>
          <p:cNvPr id="375" name="Google Shape;375;p32"/>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ph idx="4294967295" type="body"/>
          </p:nvPr>
        </p:nvSpPr>
        <p:spPr>
          <a:xfrm>
            <a:off x="4971750" y="1619050"/>
            <a:ext cx="3365700" cy="1178400"/>
          </a:xfrm>
          <a:prstGeom prst="rect">
            <a:avLst/>
          </a:prstGeom>
          <a:ln cap="flat" cmpd="sng" w="9525">
            <a:solidFill>
              <a:schemeClr val="accent4"/>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t>It deals with modeling and replicating human vision using computer software and</a:t>
            </a:r>
            <a:endParaRPr b="1" sz="1600"/>
          </a:p>
          <a:p>
            <a:pPr indent="0" lvl="0" marL="0" rtl="0" algn="ctr">
              <a:spcBef>
                <a:spcPts val="0"/>
              </a:spcBef>
              <a:spcAft>
                <a:spcPts val="0"/>
              </a:spcAft>
              <a:buNone/>
            </a:pPr>
            <a:r>
              <a:rPr b="1" lang="en" sz="1600"/>
              <a:t>hardware.</a:t>
            </a:r>
            <a:endParaRPr b="1" sz="1600"/>
          </a:p>
        </p:txBody>
      </p:sp>
      <p:sp>
        <p:nvSpPr>
          <p:cNvPr id="381" name="Google Shape;381;p33"/>
          <p:cNvSpPr txBox="1"/>
          <p:nvPr>
            <p:ph type="title"/>
          </p:nvPr>
        </p:nvSpPr>
        <p:spPr>
          <a:xfrm>
            <a:off x="1996975" y="297375"/>
            <a:ext cx="5150100" cy="85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WHAT IS COMPUTER VISION EXACTLY?</a:t>
            </a:r>
            <a:endParaRPr sz="3100"/>
          </a:p>
        </p:txBody>
      </p:sp>
      <p:sp>
        <p:nvSpPr>
          <p:cNvPr id="382" name="Google Shape;382;p33"/>
          <p:cNvSpPr txBox="1"/>
          <p:nvPr/>
        </p:nvSpPr>
        <p:spPr>
          <a:xfrm>
            <a:off x="4240350" y="2511175"/>
            <a:ext cx="3414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383" name="Google Shape;383;p33"/>
          <p:cNvPicPr preferRelativeResize="0"/>
          <p:nvPr/>
        </p:nvPicPr>
        <p:blipFill>
          <a:blip r:embed="rId3">
            <a:alphaModFix/>
          </a:blip>
          <a:stretch>
            <a:fillRect/>
          </a:stretch>
        </p:blipFill>
        <p:spPr>
          <a:xfrm>
            <a:off x="940025" y="1316825"/>
            <a:ext cx="3558900" cy="2002500"/>
          </a:xfrm>
          <a:prstGeom prst="ellipse">
            <a:avLst/>
          </a:prstGeom>
          <a:noFill/>
          <a:ln>
            <a:noFill/>
          </a:ln>
        </p:spPr>
      </p:pic>
      <p:sp>
        <p:nvSpPr>
          <p:cNvPr id="384" name="Google Shape;384;p33"/>
          <p:cNvSpPr txBox="1"/>
          <p:nvPr/>
        </p:nvSpPr>
        <p:spPr>
          <a:xfrm>
            <a:off x="708750" y="3817650"/>
            <a:ext cx="7463700" cy="10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Montserrat"/>
                <a:ea typeface="Montserrat"/>
                <a:cs typeface="Montserrat"/>
                <a:sym typeface="Montserrat"/>
              </a:rPr>
              <a:t>A discipline of Artificial Intelligence that explains how to reconstruct, interrupt, and understand a 3-Dimensional scene from its 2-Dimensional images, in terms of the properties of the structure present in the scene.</a:t>
            </a:r>
            <a:endParaRPr>
              <a:solidFill>
                <a:schemeClr val="accent4"/>
              </a:solidFill>
              <a:latin typeface="Montserrat"/>
              <a:ea typeface="Montserrat"/>
              <a:cs typeface="Montserrat"/>
              <a:sym typeface="Montserrat"/>
            </a:endParaRPr>
          </a:p>
        </p:txBody>
      </p:sp>
      <p:sp>
        <p:nvSpPr>
          <p:cNvPr id="385" name="Google Shape;385;p33"/>
          <p:cNvSpPr txBox="1"/>
          <p:nvPr/>
        </p:nvSpPr>
        <p:spPr>
          <a:xfrm>
            <a:off x="708750" y="3533675"/>
            <a:ext cx="30069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Abel"/>
                <a:ea typeface="Abel"/>
                <a:cs typeface="Abel"/>
                <a:sym typeface="Abel"/>
              </a:rPr>
              <a:t>Formally, it can be defined as:</a:t>
            </a:r>
            <a:endParaRPr b="1" sz="1800">
              <a:solidFill>
                <a:schemeClr val="accent4"/>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4"/>
          <p:cNvSpPr txBox="1"/>
          <p:nvPr>
            <p:ph idx="1" type="subTitle"/>
          </p:nvPr>
        </p:nvSpPr>
        <p:spPr>
          <a:xfrm>
            <a:off x="3397475" y="1123271"/>
            <a:ext cx="2349000" cy="359400"/>
          </a:xfrm>
          <a:prstGeom prst="rect">
            <a:avLst/>
          </a:prstGeom>
          <a:ln cap="flat" cmpd="sng" w="9525">
            <a:solidFill>
              <a:srgbClr val="FFE2A8"/>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Barlow Condensed SemiBold"/>
                <a:ea typeface="Barlow Condensed SemiBold"/>
                <a:cs typeface="Barlow Condensed SemiBold"/>
                <a:sym typeface="Barlow Condensed SemiBold"/>
              </a:rPr>
              <a:t>Pattern Recognition</a:t>
            </a:r>
            <a:endParaRPr sz="2000">
              <a:latin typeface="Barlow Condensed SemiBold"/>
              <a:ea typeface="Barlow Condensed SemiBold"/>
              <a:cs typeface="Barlow Condensed SemiBold"/>
              <a:sym typeface="Barlow Condensed SemiBold"/>
            </a:endParaRPr>
          </a:p>
        </p:txBody>
      </p:sp>
      <p:sp>
        <p:nvSpPr>
          <p:cNvPr id="391" name="Google Shape;391;p34"/>
          <p:cNvSpPr txBox="1"/>
          <p:nvPr>
            <p:ph idx="2" type="subTitle"/>
          </p:nvPr>
        </p:nvSpPr>
        <p:spPr>
          <a:xfrm>
            <a:off x="3397475" y="1482675"/>
            <a:ext cx="2349000" cy="1018800"/>
          </a:xfrm>
          <a:prstGeom prst="rect">
            <a:avLst/>
          </a:prstGeom>
          <a:ln cap="flat" cmpd="sng" w="9525">
            <a:solidFill>
              <a:srgbClr val="FFE2A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This explains various techniques to identify and classify patterns.</a:t>
            </a:r>
            <a:endParaRPr/>
          </a:p>
        </p:txBody>
      </p:sp>
      <p:sp>
        <p:nvSpPr>
          <p:cNvPr id="392" name="Google Shape;392;p34"/>
          <p:cNvSpPr txBox="1"/>
          <p:nvPr>
            <p:ph idx="3" type="subTitle"/>
          </p:nvPr>
        </p:nvSpPr>
        <p:spPr>
          <a:xfrm>
            <a:off x="819875" y="1123271"/>
            <a:ext cx="2349000" cy="359400"/>
          </a:xfrm>
          <a:prstGeom prst="rect">
            <a:avLst/>
          </a:prstGeom>
          <a:ln cap="flat" cmpd="sng" w="9525">
            <a:solidFill>
              <a:srgbClr val="FFE2A8"/>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Barlow Condensed SemiBold"/>
                <a:ea typeface="Barlow Condensed SemiBold"/>
                <a:cs typeface="Barlow Condensed SemiBold"/>
                <a:sym typeface="Barlow Condensed SemiBold"/>
              </a:rPr>
              <a:t>Image Processing</a:t>
            </a:r>
            <a:endParaRPr sz="2000">
              <a:latin typeface="Barlow Condensed SemiBold"/>
              <a:ea typeface="Barlow Condensed SemiBold"/>
              <a:cs typeface="Barlow Condensed SemiBold"/>
              <a:sym typeface="Barlow Condensed SemiBold"/>
            </a:endParaRPr>
          </a:p>
        </p:txBody>
      </p:sp>
      <p:sp>
        <p:nvSpPr>
          <p:cNvPr id="393" name="Google Shape;393;p34"/>
          <p:cNvSpPr txBox="1"/>
          <p:nvPr>
            <p:ph idx="4" type="subTitle"/>
          </p:nvPr>
        </p:nvSpPr>
        <p:spPr>
          <a:xfrm>
            <a:off x="819875" y="1482675"/>
            <a:ext cx="2349000" cy="1018800"/>
          </a:xfrm>
          <a:prstGeom prst="rect">
            <a:avLst/>
          </a:prstGeom>
          <a:ln cap="flat" cmpd="sng" w="9525">
            <a:solidFill>
              <a:srgbClr val="FFE2A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This focuses on image handling or image manipulation .</a:t>
            </a:r>
            <a:endParaRPr/>
          </a:p>
        </p:txBody>
      </p:sp>
      <p:sp>
        <p:nvSpPr>
          <p:cNvPr id="394" name="Google Shape;394;p34"/>
          <p:cNvSpPr txBox="1"/>
          <p:nvPr>
            <p:ph idx="5" type="subTitle"/>
          </p:nvPr>
        </p:nvSpPr>
        <p:spPr>
          <a:xfrm>
            <a:off x="5975075" y="1123271"/>
            <a:ext cx="2349000" cy="359400"/>
          </a:xfrm>
          <a:prstGeom prst="rect">
            <a:avLst/>
          </a:prstGeom>
          <a:ln cap="flat" cmpd="sng" w="9525">
            <a:solidFill>
              <a:srgbClr val="FFE2A8"/>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Barlow Condensed SemiBold"/>
                <a:ea typeface="Barlow Condensed SemiBold"/>
                <a:cs typeface="Barlow Condensed SemiBold"/>
                <a:sym typeface="Barlow Condensed SemiBold"/>
              </a:rPr>
              <a:t>Photogrammetry</a:t>
            </a:r>
            <a:endParaRPr sz="2000">
              <a:latin typeface="Barlow Condensed SemiBold"/>
              <a:ea typeface="Barlow Condensed SemiBold"/>
              <a:cs typeface="Barlow Condensed SemiBold"/>
              <a:sym typeface="Barlow Condensed SemiBold"/>
            </a:endParaRPr>
          </a:p>
        </p:txBody>
      </p:sp>
      <p:sp>
        <p:nvSpPr>
          <p:cNvPr id="395" name="Google Shape;395;p34"/>
          <p:cNvSpPr txBox="1"/>
          <p:nvPr>
            <p:ph idx="6" type="subTitle"/>
          </p:nvPr>
        </p:nvSpPr>
        <p:spPr>
          <a:xfrm>
            <a:off x="5975075" y="1482675"/>
            <a:ext cx="2349000" cy="1204800"/>
          </a:xfrm>
          <a:prstGeom prst="rect">
            <a:avLst/>
          </a:prstGeom>
          <a:ln cap="flat" cmpd="sng" w="9525">
            <a:solidFill>
              <a:srgbClr val="FFE2A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This is concerned with obtaining accurate measurements and dimensions from images.</a:t>
            </a:r>
            <a:endParaRPr/>
          </a:p>
        </p:txBody>
      </p:sp>
      <p:sp>
        <p:nvSpPr>
          <p:cNvPr id="396" name="Google Shape;396;p34"/>
          <p:cNvSpPr txBox="1"/>
          <p:nvPr>
            <p:ph type="title"/>
          </p:nvPr>
        </p:nvSpPr>
        <p:spPr>
          <a:xfrm>
            <a:off x="1996975" y="154200"/>
            <a:ext cx="5150100" cy="8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APPLICATIONS OF COMPUTER VISION</a:t>
            </a:r>
            <a:endParaRPr b="1" sz="3000"/>
          </a:p>
        </p:txBody>
      </p:sp>
      <p:sp>
        <p:nvSpPr>
          <p:cNvPr id="397" name="Google Shape;397;p34"/>
          <p:cNvSpPr txBox="1"/>
          <p:nvPr/>
        </p:nvSpPr>
        <p:spPr>
          <a:xfrm>
            <a:off x="819875" y="2587000"/>
            <a:ext cx="3552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B0682B"/>
                </a:solidFill>
                <a:latin typeface="Barlow Condensed Medium"/>
                <a:ea typeface="Barlow Condensed Medium"/>
                <a:cs typeface="Barlow Condensed Medium"/>
                <a:sym typeface="Barlow Condensed Medium"/>
              </a:rPr>
              <a:t>HOW IS IT USED IN INDUSTRY?</a:t>
            </a:r>
            <a:endParaRPr sz="2500">
              <a:solidFill>
                <a:srgbClr val="B0682B"/>
              </a:solidFill>
              <a:latin typeface="Barlow Condensed Medium"/>
              <a:ea typeface="Barlow Condensed Medium"/>
              <a:cs typeface="Barlow Condensed Medium"/>
              <a:sym typeface="Barlow Condensed Medium"/>
            </a:endParaRPr>
          </a:p>
        </p:txBody>
      </p:sp>
      <p:grpSp>
        <p:nvGrpSpPr>
          <p:cNvPr id="398" name="Google Shape;398;p34"/>
          <p:cNvGrpSpPr/>
          <p:nvPr/>
        </p:nvGrpSpPr>
        <p:grpSpPr>
          <a:xfrm>
            <a:off x="3168892" y="3123677"/>
            <a:ext cx="5796514" cy="600192"/>
            <a:chOff x="1593000" y="2322568"/>
            <a:chExt cx="5957975" cy="643500"/>
          </a:xfrm>
        </p:grpSpPr>
        <p:sp>
          <p:nvSpPr>
            <p:cNvPr id="399" name="Google Shape;399;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flipH="1">
              <a:off x="2283025" y="2322575"/>
              <a:ext cx="18444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rot="-5400000">
              <a:off x="3501574" y="1934671"/>
              <a:ext cx="643356" cy="1419149"/>
            </a:xfrm>
            <a:prstGeom prst="flowChartOffpageConnector">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4"/>
            <p:cNvSpPr/>
            <p:nvPr/>
          </p:nvSpPr>
          <p:spPr>
            <a:xfrm>
              <a:off x="2283035" y="2395770"/>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2"/>
                  </a:solidFill>
                  <a:latin typeface="Roboto Medium"/>
                  <a:ea typeface="Roboto Medium"/>
                  <a:cs typeface="Roboto Medium"/>
                  <a:sym typeface="Roboto Medium"/>
                </a:rPr>
                <a:t>Robotics</a:t>
              </a:r>
              <a:endParaRPr sz="1200">
                <a:solidFill>
                  <a:schemeClr val="accent2"/>
                </a:solidFill>
                <a:latin typeface="Roboto"/>
                <a:ea typeface="Roboto"/>
                <a:cs typeface="Roboto"/>
                <a:sym typeface="Roboto"/>
              </a:endParaRPr>
            </a:p>
          </p:txBody>
        </p:sp>
        <p:sp>
          <p:nvSpPr>
            <p:cNvPr id="403" name="Google Shape;403;p3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1593000" y="2322575"/>
              <a:ext cx="6900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2"/>
                  </a:solidFill>
                  <a:latin typeface="Roboto Thin"/>
                  <a:ea typeface="Roboto Thin"/>
                  <a:cs typeface="Roboto Thin"/>
                  <a:sym typeface="Roboto Thin"/>
                </a:rPr>
                <a:t>01</a:t>
              </a:r>
              <a:endParaRPr sz="2600">
                <a:solidFill>
                  <a:schemeClr val="accent2"/>
                </a:solidFill>
                <a:latin typeface="Roboto Thin"/>
                <a:ea typeface="Roboto Thin"/>
                <a:cs typeface="Roboto Thin"/>
                <a:sym typeface="Roboto Thin"/>
              </a:endParaRPr>
            </a:p>
          </p:txBody>
        </p:sp>
        <p:sp>
          <p:nvSpPr>
            <p:cNvPr id="405" name="Google Shape;405;p34"/>
            <p:cNvSpPr/>
            <p:nvPr/>
          </p:nvSpPr>
          <p:spPr>
            <a:xfrm>
              <a:off x="4375079" y="2322651"/>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B0682B"/>
                </a:buClr>
                <a:buSzPts val="1000"/>
                <a:buFont typeface="Roboto"/>
                <a:buChar char="●"/>
              </a:pPr>
              <a:r>
                <a:rPr lang="en" sz="1000">
                  <a:solidFill>
                    <a:srgbClr val="B0682B"/>
                  </a:solidFill>
                  <a:latin typeface="Roboto"/>
                  <a:ea typeface="Roboto"/>
                  <a:cs typeface="Roboto"/>
                  <a:sym typeface="Roboto"/>
                </a:rPr>
                <a:t>Navigation</a:t>
              </a:r>
              <a:endParaRPr sz="1000">
                <a:solidFill>
                  <a:srgbClr val="B0682B"/>
                </a:solidFill>
                <a:latin typeface="Roboto"/>
                <a:ea typeface="Roboto"/>
                <a:cs typeface="Roboto"/>
                <a:sym typeface="Roboto"/>
              </a:endParaRPr>
            </a:p>
            <a:p>
              <a:pPr indent="-292100" lvl="0" marL="457200" rtl="0" algn="l">
                <a:lnSpc>
                  <a:spcPct val="115000"/>
                </a:lnSpc>
                <a:spcBef>
                  <a:spcPts val="0"/>
                </a:spcBef>
                <a:spcAft>
                  <a:spcPts val="0"/>
                </a:spcAft>
                <a:buClr>
                  <a:srgbClr val="B0682B"/>
                </a:buClr>
                <a:buSzPts val="1000"/>
                <a:buFont typeface="Roboto"/>
                <a:buChar char="●"/>
              </a:pPr>
              <a:r>
                <a:rPr lang="en" sz="1000">
                  <a:solidFill>
                    <a:srgbClr val="B0682B"/>
                  </a:solidFill>
                  <a:latin typeface="Roboto"/>
                  <a:ea typeface="Roboto"/>
                  <a:cs typeface="Roboto"/>
                  <a:sym typeface="Roboto"/>
                </a:rPr>
                <a:t>Obstacles avoidance</a:t>
              </a:r>
              <a:endParaRPr sz="1000">
                <a:solidFill>
                  <a:srgbClr val="B0682B"/>
                </a:solidFill>
                <a:latin typeface="Roboto"/>
                <a:ea typeface="Roboto"/>
                <a:cs typeface="Roboto"/>
                <a:sym typeface="Roboto"/>
              </a:endParaRPr>
            </a:p>
            <a:p>
              <a:pPr indent="-292100" lvl="0" marL="457200" rtl="0" algn="l">
                <a:lnSpc>
                  <a:spcPct val="115000"/>
                </a:lnSpc>
                <a:spcBef>
                  <a:spcPts val="0"/>
                </a:spcBef>
                <a:spcAft>
                  <a:spcPts val="0"/>
                </a:spcAft>
                <a:buClr>
                  <a:srgbClr val="B0682B"/>
                </a:buClr>
                <a:buSzPts val="1000"/>
                <a:buFont typeface="Roboto"/>
                <a:buChar char="●"/>
              </a:pPr>
              <a:r>
                <a:rPr lang="en" sz="1000">
                  <a:solidFill>
                    <a:srgbClr val="B0682B"/>
                  </a:solidFill>
                  <a:latin typeface="Roboto"/>
                  <a:ea typeface="Roboto"/>
                  <a:cs typeface="Roboto"/>
                  <a:sym typeface="Roboto"/>
                </a:rPr>
                <a:t>Assembly</a:t>
              </a:r>
              <a:endParaRPr sz="1000">
                <a:solidFill>
                  <a:srgbClr val="B0682B"/>
                </a:solidFill>
                <a:latin typeface="Roboto"/>
                <a:ea typeface="Roboto"/>
                <a:cs typeface="Roboto"/>
                <a:sym typeface="Roboto"/>
              </a:endParaRPr>
            </a:p>
          </p:txBody>
        </p:sp>
      </p:grpSp>
      <p:grpSp>
        <p:nvGrpSpPr>
          <p:cNvPr id="406" name="Google Shape;406;p34"/>
          <p:cNvGrpSpPr/>
          <p:nvPr/>
        </p:nvGrpSpPr>
        <p:grpSpPr>
          <a:xfrm>
            <a:off x="3168892" y="3745877"/>
            <a:ext cx="5796514" cy="600192"/>
            <a:chOff x="1593000" y="2322568"/>
            <a:chExt cx="5957975" cy="643500"/>
          </a:xfrm>
        </p:grpSpPr>
        <p:sp>
          <p:nvSpPr>
            <p:cNvPr id="407" name="Google Shape;407;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flipH="1">
              <a:off x="2283025" y="2322575"/>
              <a:ext cx="18444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rot="-5400000">
              <a:off x="3501574" y="1934671"/>
              <a:ext cx="643356" cy="1419149"/>
            </a:xfrm>
            <a:prstGeom prst="flowChartOffpageConnector">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2283035" y="2395770"/>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2"/>
                  </a:solidFill>
                  <a:latin typeface="Roboto Medium"/>
                  <a:ea typeface="Roboto Medium"/>
                  <a:cs typeface="Roboto Medium"/>
                  <a:sym typeface="Roboto Medium"/>
                </a:rPr>
                <a:t>Medicine</a:t>
              </a:r>
              <a:endParaRPr sz="1200">
                <a:solidFill>
                  <a:schemeClr val="accent2"/>
                </a:solidFill>
                <a:latin typeface="Roboto"/>
                <a:ea typeface="Roboto"/>
                <a:cs typeface="Roboto"/>
                <a:sym typeface="Roboto"/>
              </a:endParaRPr>
            </a:p>
          </p:txBody>
        </p:sp>
        <p:sp>
          <p:nvSpPr>
            <p:cNvPr id="411" name="Google Shape;411;p3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1593000" y="2323031"/>
              <a:ext cx="6900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2"/>
                  </a:solidFill>
                  <a:latin typeface="Roboto Thin"/>
                  <a:ea typeface="Roboto Thin"/>
                  <a:cs typeface="Roboto Thin"/>
                  <a:sym typeface="Roboto Thin"/>
                </a:rPr>
                <a:t>02</a:t>
              </a:r>
              <a:endParaRPr sz="2600">
                <a:solidFill>
                  <a:schemeClr val="accent2"/>
                </a:solidFill>
                <a:latin typeface="Roboto Thin"/>
                <a:ea typeface="Roboto Thin"/>
                <a:cs typeface="Roboto Thin"/>
                <a:sym typeface="Roboto Thin"/>
              </a:endParaRPr>
            </a:p>
          </p:txBody>
        </p:sp>
        <p:sp>
          <p:nvSpPr>
            <p:cNvPr id="413" name="Google Shape;413;p34"/>
            <p:cNvSpPr/>
            <p:nvPr/>
          </p:nvSpPr>
          <p:spPr>
            <a:xfrm>
              <a:off x="4375079" y="2322651"/>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B0682B"/>
                </a:buClr>
                <a:buSzPts val="1000"/>
                <a:buFont typeface="Roboto"/>
                <a:buChar char="●"/>
              </a:pPr>
              <a:r>
                <a:rPr lang="en" sz="1000">
                  <a:solidFill>
                    <a:srgbClr val="B0682B"/>
                  </a:solidFill>
                  <a:latin typeface="Roboto"/>
                  <a:ea typeface="Roboto"/>
                  <a:cs typeface="Roboto"/>
                  <a:sym typeface="Roboto"/>
                </a:rPr>
                <a:t>3-Dimensional human organ reconstruction (MRI or ultrasound)</a:t>
              </a:r>
              <a:endParaRPr sz="1000">
                <a:solidFill>
                  <a:srgbClr val="B0682B"/>
                </a:solidFill>
                <a:latin typeface="Roboto"/>
                <a:ea typeface="Roboto"/>
                <a:cs typeface="Roboto"/>
                <a:sym typeface="Roboto"/>
              </a:endParaRPr>
            </a:p>
            <a:p>
              <a:pPr indent="-292100" lvl="0" marL="457200" rtl="0" algn="l">
                <a:lnSpc>
                  <a:spcPct val="115000"/>
                </a:lnSpc>
                <a:spcBef>
                  <a:spcPts val="0"/>
                </a:spcBef>
                <a:spcAft>
                  <a:spcPts val="0"/>
                </a:spcAft>
                <a:buClr>
                  <a:srgbClr val="B0682B"/>
                </a:buClr>
                <a:buSzPts val="1000"/>
                <a:buFont typeface="Roboto"/>
                <a:buChar char="●"/>
              </a:pPr>
              <a:r>
                <a:rPr lang="en" sz="1000">
                  <a:solidFill>
                    <a:srgbClr val="B0682B"/>
                  </a:solidFill>
                  <a:latin typeface="Roboto"/>
                  <a:ea typeface="Roboto"/>
                  <a:cs typeface="Roboto"/>
                  <a:sym typeface="Roboto"/>
                </a:rPr>
                <a:t>Vision-guided robotics surgery</a:t>
              </a:r>
              <a:endParaRPr sz="1000">
                <a:solidFill>
                  <a:srgbClr val="B0682B"/>
                </a:solidFill>
                <a:latin typeface="Roboto"/>
                <a:ea typeface="Roboto"/>
                <a:cs typeface="Roboto"/>
                <a:sym typeface="Roboto"/>
              </a:endParaRPr>
            </a:p>
          </p:txBody>
        </p:sp>
      </p:grpSp>
      <p:grpSp>
        <p:nvGrpSpPr>
          <p:cNvPr id="414" name="Google Shape;414;p34"/>
          <p:cNvGrpSpPr/>
          <p:nvPr/>
        </p:nvGrpSpPr>
        <p:grpSpPr>
          <a:xfrm>
            <a:off x="3168892" y="4368077"/>
            <a:ext cx="5796514" cy="600192"/>
            <a:chOff x="1593000" y="2322568"/>
            <a:chExt cx="5957975" cy="643500"/>
          </a:xfrm>
        </p:grpSpPr>
        <p:sp>
          <p:nvSpPr>
            <p:cNvPr id="415" name="Google Shape;415;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flipH="1">
              <a:off x="2283025" y="2322575"/>
              <a:ext cx="18444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rot="-5400000">
              <a:off x="3501574" y="1934671"/>
              <a:ext cx="643356" cy="1419149"/>
            </a:xfrm>
            <a:prstGeom prst="flowChartOffpageConnector">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a:off x="2283035" y="2395770"/>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2"/>
                  </a:solidFill>
                  <a:latin typeface="Roboto Medium"/>
                  <a:ea typeface="Roboto Medium"/>
                  <a:cs typeface="Roboto Medium"/>
                  <a:sym typeface="Roboto Medium"/>
                </a:rPr>
                <a:t>Security and Transportation</a:t>
              </a:r>
              <a:endParaRPr sz="1200">
                <a:solidFill>
                  <a:schemeClr val="accent2"/>
                </a:solidFill>
                <a:latin typeface="Roboto"/>
                <a:ea typeface="Roboto"/>
                <a:cs typeface="Roboto"/>
                <a:sym typeface="Roboto"/>
              </a:endParaRPr>
            </a:p>
          </p:txBody>
        </p:sp>
        <p:sp>
          <p:nvSpPr>
            <p:cNvPr id="419" name="Google Shape;419;p3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p:cNvSpPr/>
            <p:nvPr/>
          </p:nvSpPr>
          <p:spPr>
            <a:xfrm>
              <a:off x="1593000" y="2322575"/>
              <a:ext cx="6900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2"/>
                  </a:solidFill>
                  <a:latin typeface="Roboto Thin"/>
                  <a:ea typeface="Roboto Thin"/>
                  <a:cs typeface="Roboto Thin"/>
                  <a:sym typeface="Roboto Thin"/>
                </a:rPr>
                <a:t>03</a:t>
              </a:r>
              <a:endParaRPr sz="2600">
                <a:solidFill>
                  <a:schemeClr val="accent2"/>
                </a:solidFill>
                <a:latin typeface="Roboto Thin"/>
                <a:ea typeface="Roboto Thin"/>
                <a:cs typeface="Roboto Thin"/>
                <a:sym typeface="Roboto Thin"/>
              </a:endParaRPr>
            </a:p>
          </p:txBody>
        </p:sp>
        <p:sp>
          <p:nvSpPr>
            <p:cNvPr id="421" name="Google Shape;421;p34"/>
            <p:cNvSpPr/>
            <p:nvPr/>
          </p:nvSpPr>
          <p:spPr>
            <a:xfrm>
              <a:off x="4375079" y="2322651"/>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B0682B"/>
                </a:buClr>
                <a:buSzPts val="1000"/>
                <a:buFont typeface="Roboto"/>
                <a:buChar char="●"/>
              </a:pPr>
              <a:r>
                <a:rPr lang="en" sz="1000">
                  <a:solidFill>
                    <a:srgbClr val="B0682B"/>
                  </a:solidFill>
                  <a:latin typeface="Roboto"/>
                  <a:ea typeface="Roboto"/>
                  <a:cs typeface="Roboto"/>
                  <a:sym typeface="Roboto"/>
                </a:rPr>
                <a:t>Biometrics (iris, fingerprint, face recognition)</a:t>
              </a:r>
              <a:endParaRPr sz="1000">
                <a:solidFill>
                  <a:srgbClr val="B0682B"/>
                </a:solidFill>
                <a:latin typeface="Roboto"/>
                <a:ea typeface="Roboto"/>
                <a:cs typeface="Roboto"/>
                <a:sym typeface="Roboto"/>
              </a:endParaRPr>
            </a:p>
            <a:p>
              <a:pPr indent="-292100" lvl="0" marL="457200" rtl="0" algn="l">
                <a:lnSpc>
                  <a:spcPct val="115000"/>
                </a:lnSpc>
                <a:spcBef>
                  <a:spcPts val="0"/>
                </a:spcBef>
                <a:spcAft>
                  <a:spcPts val="0"/>
                </a:spcAft>
                <a:buClr>
                  <a:srgbClr val="B0682B"/>
                </a:buClr>
                <a:buSzPts val="1000"/>
                <a:buFont typeface="Roboto"/>
                <a:buChar char="●"/>
              </a:pPr>
              <a:r>
                <a:rPr lang="en" sz="1000">
                  <a:solidFill>
                    <a:srgbClr val="B0682B"/>
                  </a:solidFill>
                  <a:latin typeface="Roboto"/>
                  <a:ea typeface="Roboto"/>
                  <a:cs typeface="Roboto"/>
                  <a:sym typeface="Roboto"/>
                </a:rPr>
                <a:t>Autonomous vehicle</a:t>
              </a:r>
              <a:endParaRPr sz="1000">
                <a:solidFill>
                  <a:srgbClr val="B0682B"/>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p:nvPr/>
        </p:nvSpPr>
        <p:spPr>
          <a:xfrm>
            <a:off x="3874600" y="820825"/>
            <a:ext cx="1394746" cy="1394746"/>
          </a:xfrm>
          <a:custGeom>
            <a:rect b="b" l="l" r="r" t="t"/>
            <a:pathLst>
              <a:path extrusionOk="0" h="45090" w="4509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 DETECTION</a:t>
            </a:r>
            <a:endParaRPr/>
          </a:p>
        </p:txBody>
      </p:sp>
      <p:sp>
        <p:nvSpPr>
          <p:cNvPr id="428" name="Google Shape;428;p35"/>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amazing when a machine does it! </a:t>
            </a:r>
            <a:endParaRPr/>
          </a:p>
        </p:txBody>
      </p:sp>
      <p:sp>
        <p:nvSpPr>
          <p:cNvPr id="429" name="Google Shape;429;p35"/>
          <p:cNvSpPr txBox="1"/>
          <p:nvPr>
            <p:ph idx="2" type="title"/>
          </p:nvPr>
        </p:nvSpPr>
        <p:spPr>
          <a:xfrm>
            <a:off x="3082350" y="867950"/>
            <a:ext cx="2979300" cy="13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