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E45CF9-DA86-497B-AC02-CD0EABF7A718}" type="datetimeFigureOut">
              <a:rPr lang="en-US" smtClean="0"/>
              <a:t>7/5/2022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2867E-1D32-4F9B-8828-E0798ADCF776}"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45D7A2-C0C1-4B35-9495-5115BEC00B0C}" type="datetimeFigureOut">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CED6D4-482A-43B0-9F19-1722F679558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5D7A2-C0C1-4B35-9495-5115BEC00B0C}" type="datetimeFigureOut">
              <a:rPr lang="en-US" smtClean="0"/>
              <a:t>7/5/2022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ED6D4-482A-43B0-9F19-1722F679558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ettyImages-1135152518_MW.jpg"/>
          <p:cNvPicPr>
            <a:picLocks noChangeAspect="1"/>
          </p:cNvPicPr>
          <p:nvPr/>
        </p:nvPicPr>
        <p:blipFill>
          <a:blip r:embed="rId2">
            <a:lum bright="30000" contrast="10000"/>
          </a:blip>
          <a:stretch>
            <a:fillRect/>
          </a:stretch>
        </p:blipFill>
        <p:spPr>
          <a:xfrm>
            <a:off x="0" y="0"/>
            <a:ext cx="9144000" cy="6858000"/>
          </a:xfrm>
          <a:prstGeom prst="rect">
            <a:avLst/>
          </a:prstGeom>
        </p:spPr>
      </p:pic>
      <p:sp>
        <p:nvSpPr>
          <p:cNvPr id="5" name="TextBox 4"/>
          <p:cNvSpPr txBox="1"/>
          <p:nvPr/>
        </p:nvSpPr>
        <p:spPr>
          <a:xfrm>
            <a:off x="1752600" y="381000"/>
            <a:ext cx="5405647" cy="830997"/>
          </a:xfrm>
          <a:prstGeom prst="rect">
            <a:avLst/>
          </a:prstGeom>
          <a:noFill/>
        </p:spPr>
        <p:txBody>
          <a:bodyPr wrap="none" rtlCol="0">
            <a:spAutoFit/>
          </a:bodyPr>
          <a:lstStyle/>
          <a:p>
            <a:r>
              <a:rPr lang="en-US" sz="4800" b="1" u="sng" dirty="0" smtClean="0">
                <a:effectLst>
                  <a:outerShdw blurRad="38100" dist="38100" dir="2700000" algn="tl">
                    <a:srgbClr val="000000">
                      <a:alpha val="43137"/>
                    </a:srgbClr>
                  </a:outerShdw>
                </a:effectLst>
                <a:latin typeface="Algerian" pitchFamily="82" charset="0"/>
              </a:rPr>
              <a:t>PHISHING ATTACK</a:t>
            </a:r>
            <a:endParaRPr lang="en-US" sz="4800" b="1" u="sng" dirty="0">
              <a:effectLst>
                <a:outerShdw blurRad="38100" dist="38100" dir="2700000" algn="tl">
                  <a:srgbClr val="000000">
                    <a:alpha val="43137"/>
                  </a:srgbClr>
                </a:outerShdw>
              </a:effectLst>
              <a:latin typeface="Algerian" pitchFamily="82" charset="0"/>
            </a:endParaRPr>
          </a:p>
        </p:txBody>
      </p:sp>
      <p:pic>
        <p:nvPicPr>
          <p:cNvPr id="6" name="Picture 5" descr="download.png"/>
          <p:cNvPicPr>
            <a:picLocks noChangeAspect="1"/>
          </p:cNvPicPr>
          <p:nvPr/>
        </p:nvPicPr>
        <p:blipFill>
          <a:blip r:embed="rId3"/>
          <a:stretch>
            <a:fillRect/>
          </a:stretch>
        </p:blipFill>
        <p:spPr>
          <a:xfrm>
            <a:off x="7556152" y="0"/>
            <a:ext cx="1587848" cy="557213"/>
          </a:xfrm>
          <a:prstGeom prst="rect">
            <a:avLst/>
          </a:prstGeom>
        </p:spPr>
      </p:pic>
      <p:pic>
        <p:nvPicPr>
          <p:cNvPr id="7" name="Picture 6" descr="download (1).png"/>
          <p:cNvPicPr>
            <a:picLocks noChangeAspect="1"/>
          </p:cNvPicPr>
          <p:nvPr/>
        </p:nvPicPr>
        <p:blipFill>
          <a:blip r:embed="rId4"/>
          <a:stretch>
            <a:fillRect/>
          </a:stretch>
        </p:blipFill>
        <p:spPr>
          <a:xfrm>
            <a:off x="6400800" y="5867400"/>
            <a:ext cx="1809583" cy="466725"/>
          </a:xfrm>
          <a:prstGeom prst="rect">
            <a:avLst/>
          </a:prstGeom>
        </p:spPr>
      </p:pic>
      <p:sp>
        <p:nvSpPr>
          <p:cNvPr id="8" name="TextBox 7"/>
          <p:cNvSpPr txBox="1"/>
          <p:nvPr/>
        </p:nvSpPr>
        <p:spPr>
          <a:xfrm>
            <a:off x="3048000" y="3657600"/>
            <a:ext cx="3166251" cy="830997"/>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Britannic Bold" pitchFamily="34" charset="0"/>
              </a:rPr>
              <a:t>BY :  MRIGANKA DAS</a:t>
            </a:r>
          </a:p>
          <a:p>
            <a:r>
              <a:rPr lang="en-US" sz="2400" b="1" dirty="0" smtClean="0">
                <a:effectLst>
                  <a:outerShdw blurRad="38100" dist="38100" dir="2700000" algn="tl">
                    <a:srgbClr val="000000">
                      <a:alpha val="43137"/>
                    </a:srgbClr>
                  </a:outerShdw>
                </a:effectLst>
                <a:latin typeface="Britannic Bold" pitchFamily="34" charset="0"/>
              </a:rPr>
              <a:t>REG. NO. : 12016847</a:t>
            </a:r>
            <a:endParaRPr lang="en-US" sz="2400" b="1" dirty="0">
              <a:effectLst>
                <a:outerShdw blurRad="38100" dist="38100" dir="2700000" algn="tl">
                  <a:srgbClr val="000000">
                    <a:alpha val="43137"/>
                  </a:srgbClr>
                </a:outerShdw>
              </a:effectLst>
              <a:latin typeface="Britannic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2-07-04 201708.png"/>
          <p:cNvPicPr>
            <a:picLocks noChangeAspect="1"/>
          </p:cNvPicPr>
          <p:nvPr/>
        </p:nvPicPr>
        <p:blipFill>
          <a:blip r:embed="rId2"/>
          <a:stretch>
            <a:fillRect/>
          </a:stretch>
        </p:blipFill>
        <p:spPr>
          <a:xfrm>
            <a:off x="609600" y="1219200"/>
            <a:ext cx="7620000" cy="5403824"/>
          </a:xfrm>
          <a:prstGeom prst="rect">
            <a:avLst/>
          </a:prstGeom>
        </p:spPr>
      </p:pic>
      <p:pic>
        <p:nvPicPr>
          <p:cNvPr id="3" name="Picture 2" descr="Screenshot 2022-07-05 113931.png"/>
          <p:cNvPicPr>
            <a:picLocks noChangeAspect="1"/>
          </p:cNvPicPr>
          <p:nvPr/>
        </p:nvPicPr>
        <p:blipFill>
          <a:blip r:embed="rId3"/>
          <a:stretch>
            <a:fillRect/>
          </a:stretch>
        </p:blipFill>
        <p:spPr>
          <a:xfrm>
            <a:off x="381000" y="457200"/>
            <a:ext cx="7823198" cy="304800"/>
          </a:xfrm>
          <a:prstGeom prst="rect">
            <a:avLst/>
          </a:prstGeom>
        </p:spPr>
      </p:pic>
      <p:sp>
        <p:nvSpPr>
          <p:cNvPr id="4" name="TextBox 3"/>
          <p:cNvSpPr txBox="1"/>
          <p:nvPr/>
        </p:nvSpPr>
        <p:spPr>
          <a:xfrm>
            <a:off x="685800" y="0"/>
            <a:ext cx="2352375" cy="369332"/>
          </a:xfrm>
          <a:prstGeom prst="rect">
            <a:avLst/>
          </a:prstGeom>
          <a:noFill/>
        </p:spPr>
        <p:txBody>
          <a:bodyPr wrap="none" rtlCol="0">
            <a:spAutoFit/>
          </a:bodyPr>
          <a:lstStyle/>
          <a:p>
            <a:r>
              <a:rPr lang="en-US" dirty="0" smtClean="0"/>
              <a:t>Copy and Use this link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2-07-05 113233.png"/>
          <p:cNvPicPr>
            <a:picLocks noChangeAspect="1"/>
          </p:cNvPicPr>
          <p:nvPr/>
        </p:nvPicPr>
        <p:blipFill>
          <a:blip r:embed="rId2"/>
          <a:stretch>
            <a:fillRect/>
          </a:stretch>
        </p:blipFill>
        <p:spPr>
          <a:xfrm>
            <a:off x="0" y="1219200"/>
            <a:ext cx="9144000" cy="5159748"/>
          </a:xfrm>
          <a:prstGeom prst="rect">
            <a:avLst/>
          </a:prstGeom>
        </p:spPr>
      </p:pic>
      <p:pic>
        <p:nvPicPr>
          <p:cNvPr id="4" name="Picture 3" descr="Screenshot 2022-07-05 113931.png"/>
          <p:cNvPicPr>
            <a:picLocks noChangeAspect="1"/>
          </p:cNvPicPr>
          <p:nvPr/>
        </p:nvPicPr>
        <p:blipFill>
          <a:blip r:embed="rId3"/>
          <a:stretch>
            <a:fillRect/>
          </a:stretch>
        </p:blipFill>
        <p:spPr>
          <a:xfrm>
            <a:off x="381000" y="457200"/>
            <a:ext cx="7823198" cy="304800"/>
          </a:xfrm>
          <a:prstGeom prst="rect">
            <a:avLst/>
          </a:prstGeom>
        </p:spPr>
      </p:pic>
      <p:sp>
        <p:nvSpPr>
          <p:cNvPr id="5" name="TextBox 4"/>
          <p:cNvSpPr txBox="1"/>
          <p:nvPr/>
        </p:nvSpPr>
        <p:spPr>
          <a:xfrm>
            <a:off x="0" y="0"/>
            <a:ext cx="3991542" cy="369332"/>
          </a:xfrm>
          <a:prstGeom prst="rect">
            <a:avLst/>
          </a:prstGeom>
          <a:noFill/>
        </p:spPr>
        <p:txBody>
          <a:bodyPr wrap="none" rtlCol="0">
            <a:spAutoFit/>
          </a:bodyPr>
          <a:lstStyle/>
          <a:p>
            <a:r>
              <a:rPr lang="en-US" dirty="0" smtClean="0"/>
              <a:t>After cloning paste or send this fake link:</a:t>
            </a:r>
            <a:endParaRPr lang="en-US" dirty="0"/>
          </a:p>
        </p:txBody>
      </p:sp>
      <p:sp>
        <p:nvSpPr>
          <p:cNvPr id="6" name="TextBox 5"/>
          <p:cNvSpPr txBox="1"/>
          <p:nvPr/>
        </p:nvSpPr>
        <p:spPr>
          <a:xfrm rot="5400000">
            <a:off x="3784512" y="787488"/>
            <a:ext cx="420308" cy="369332"/>
          </a:xfrm>
          <a:prstGeom prst="rect">
            <a:avLst/>
          </a:prstGeom>
          <a:noFill/>
        </p:spPr>
        <p:txBody>
          <a:bodyPr wrap="none" rtlCol="0">
            <a:spAutoFit/>
          </a:bodyPr>
          <a:lstStyle/>
          <a:p>
            <a:pPr>
              <a:buFont typeface="Wingdings" pitchFamily="2" charset="2"/>
              <a:buChar char="Ø"/>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2-07-05 112839.png"/>
          <p:cNvPicPr>
            <a:picLocks noChangeAspect="1"/>
          </p:cNvPicPr>
          <p:nvPr/>
        </p:nvPicPr>
        <p:blipFill>
          <a:blip r:embed="rId2"/>
          <a:stretch>
            <a:fillRect/>
          </a:stretch>
        </p:blipFill>
        <p:spPr>
          <a:xfrm>
            <a:off x="228600" y="685800"/>
            <a:ext cx="8765276" cy="3200400"/>
          </a:xfrm>
          <a:prstGeom prst="rect">
            <a:avLst/>
          </a:prstGeom>
        </p:spPr>
      </p:pic>
      <p:pic>
        <p:nvPicPr>
          <p:cNvPr id="3" name="Picture 2" descr="Screenshot 2022-07-05 113540.png"/>
          <p:cNvPicPr>
            <a:picLocks noChangeAspect="1"/>
          </p:cNvPicPr>
          <p:nvPr/>
        </p:nvPicPr>
        <p:blipFill>
          <a:blip r:embed="rId3"/>
          <a:stretch>
            <a:fillRect/>
          </a:stretch>
        </p:blipFill>
        <p:spPr>
          <a:xfrm>
            <a:off x="1" y="4648200"/>
            <a:ext cx="9144000" cy="5963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3135795" cy="461665"/>
          </a:xfrm>
          <a:prstGeom prst="rect">
            <a:avLst/>
          </a:prstGeom>
          <a:noFill/>
        </p:spPr>
        <p:txBody>
          <a:bodyPr wrap="none" rtlCol="0">
            <a:spAutoFit/>
          </a:bodyPr>
          <a:lstStyle/>
          <a:p>
            <a:pPr>
              <a:buFont typeface="Wingdings" pitchFamily="2" charset="2"/>
              <a:buChar char="q"/>
            </a:pPr>
            <a:r>
              <a:rPr lang="en-US" sz="2400" dirty="0" smtClean="0">
                <a:effectLst>
                  <a:outerShdw blurRad="38100" dist="38100" dir="2700000" algn="tl">
                    <a:srgbClr val="000000">
                      <a:alpha val="43137"/>
                    </a:srgbClr>
                  </a:outerShdw>
                </a:effectLst>
                <a:latin typeface="Bahnschrift Condensed" pitchFamily="34" charset="0"/>
              </a:rPr>
              <a:t>What is a phishing attack?</a:t>
            </a:r>
            <a:endParaRPr lang="en-US" sz="2400" dirty="0">
              <a:effectLst>
                <a:outerShdw blurRad="38100" dist="38100" dir="2700000" algn="tl">
                  <a:srgbClr val="000000">
                    <a:alpha val="43137"/>
                  </a:srgbClr>
                </a:outerShdw>
              </a:effectLst>
              <a:latin typeface="Bahnschrift Condensed" pitchFamily="34" charset="0"/>
            </a:endParaRPr>
          </a:p>
        </p:txBody>
      </p:sp>
      <p:sp>
        <p:nvSpPr>
          <p:cNvPr id="3" name="TextBox 2"/>
          <p:cNvSpPr txBox="1"/>
          <p:nvPr/>
        </p:nvSpPr>
        <p:spPr>
          <a:xfrm>
            <a:off x="152400" y="533400"/>
            <a:ext cx="8077200" cy="2031325"/>
          </a:xfrm>
          <a:prstGeom prst="rect">
            <a:avLst/>
          </a:prstGeom>
          <a:noFill/>
        </p:spPr>
        <p:txBody>
          <a:bodyPr wrap="square" rtlCol="0">
            <a:spAutoFit/>
          </a:bodyPr>
          <a:lstStyle/>
          <a:p>
            <a:r>
              <a:rPr lang="en-US" b="1" dirty="0"/>
              <a:t>Phishing</a:t>
            </a:r>
            <a:r>
              <a:rPr lang="en-US" dirty="0"/>
              <a:t> is a type of </a:t>
            </a:r>
            <a:r>
              <a:rPr lang="en-US" dirty="0" smtClean="0"/>
              <a:t>social </a:t>
            </a:r>
            <a:r>
              <a:rPr lang="en-US" dirty="0"/>
              <a:t>engineering where an attacker sends a fraudulent (e.g., spoofed, fake, or otherwise deceptive) message designed to trick a person into revealing sensitive information to the </a:t>
            </a:r>
            <a:r>
              <a:rPr lang="en-US" dirty="0" smtClean="0"/>
              <a:t>attacker</a:t>
            </a:r>
            <a:r>
              <a:rPr lang="en-US" dirty="0"/>
              <a:t> or to deploy malicious software on the victim's infrastructure like </a:t>
            </a:r>
            <a:r>
              <a:rPr lang="en-US" dirty="0" smtClean="0"/>
              <a:t>ransom ware. </a:t>
            </a:r>
            <a:r>
              <a:rPr lang="en-US" dirty="0"/>
              <a:t>Phishing attacks have become increasingly sophisticated and often transparently mirror the site being targeted, allowing the attacker to observe everything while the victim is navigating the site, and transverse any additional security boundaries with the victim</a:t>
            </a:r>
            <a:r>
              <a:rPr lang="en-US" dirty="0" smtClean="0"/>
              <a:t>.</a:t>
            </a:r>
            <a:r>
              <a:rPr lang="en-US" dirty="0"/>
              <a:t> </a:t>
            </a:r>
          </a:p>
        </p:txBody>
      </p:sp>
      <p:sp>
        <p:nvSpPr>
          <p:cNvPr id="4" name="TextBox 3"/>
          <p:cNvSpPr txBox="1"/>
          <p:nvPr/>
        </p:nvSpPr>
        <p:spPr>
          <a:xfrm>
            <a:off x="0" y="2743200"/>
            <a:ext cx="2912977" cy="461665"/>
          </a:xfrm>
          <a:prstGeom prst="rect">
            <a:avLst/>
          </a:prstGeom>
          <a:noFill/>
        </p:spPr>
        <p:txBody>
          <a:bodyPr wrap="none" rtlCol="0">
            <a:spAutoFit/>
          </a:bodyPr>
          <a:lstStyle/>
          <a:p>
            <a:pPr>
              <a:buFont typeface="Wingdings" pitchFamily="2" charset="2"/>
              <a:buChar char="Ø"/>
            </a:pPr>
            <a:r>
              <a:rPr lang="en-US" sz="2400" b="1" dirty="0" smtClean="0">
                <a:effectLst>
                  <a:outerShdw blurRad="38100" dist="38100" dir="2700000" algn="tl">
                    <a:srgbClr val="000000">
                      <a:alpha val="43137"/>
                    </a:srgbClr>
                  </a:outerShdw>
                </a:effectLst>
                <a:latin typeface="Bahnschrift SemiBold Condensed" pitchFamily="34" charset="0"/>
              </a:rPr>
              <a:t>Types of Phishing attack</a:t>
            </a:r>
            <a:endParaRPr lang="en-US" sz="2400" b="1" dirty="0">
              <a:effectLst>
                <a:outerShdw blurRad="38100" dist="38100" dir="2700000" algn="tl">
                  <a:srgbClr val="000000">
                    <a:alpha val="43137"/>
                  </a:srgbClr>
                </a:outerShdw>
              </a:effectLst>
              <a:latin typeface="Bahnschrift SemiBold Condensed" pitchFamily="34" charset="0"/>
            </a:endParaRPr>
          </a:p>
        </p:txBody>
      </p:sp>
      <p:sp>
        <p:nvSpPr>
          <p:cNvPr id="5" name="TextBox 4"/>
          <p:cNvSpPr txBox="1"/>
          <p:nvPr/>
        </p:nvSpPr>
        <p:spPr>
          <a:xfrm>
            <a:off x="228600" y="3352800"/>
            <a:ext cx="8001000" cy="3416320"/>
          </a:xfrm>
          <a:prstGeom prst="rect">
            <a:avLst/>
          </a:prstGeom>
          <a:noFill/>
        </p:spPr>
        <p:txBody>
          <a:bodyPr wrap="square" rtlCol="0">
            <a:spAutoFit/>
          </a:bodyPr>
          <a:lstStyle/>
          <a:p>
            <a:pPr>
              <a:buFont typeface="Wingdings" pitchFamily="2" charset="2"/>
              <a:buChar char="§"/>
            </a:pPr>
            <a:r>
              <a:rPr lang="en-US" b="1" u="sng" dirty="0"/>
              <a:t>Email </a:t>
            </a:r>
            <a:r>
              <a:rPr lang="en-US" b="1" u="sng" dirty="0" smtClean="0"/>
              <a:t>phishing</a:t>
            </a:r>
          </a:p>
          <a:p>
            <a:endParaRPr lang="en-US" b="1" dirty="0"/>
          </a:p>
          <a:p>
            <a:r>
              <a:rPr lang="en-US" dirty="0"/>
              <a:t>Most phishing messages are delivered by email spam, and are not personalized or targeted to a specific individual or company–this is termed "bulk" phishing</a:t>
            </a:r>
            <a:r>
              <a:rPr lang="en-US" dirty="0" smtClean="0"/>
              <a:t>.</a:t>
            </a:r>
            <a:r>
              <a:rPr lang="en-US" dirty="0"/>
              <a:t> The content of a bulk phishing message varies widely depending on the goal of the attacker–common targets for impersonation include banks and financial services, email and cloud productivity providers, and streaming </a:t>
            </a:r>
            <a:r>
              <a:rPr lang="en-US" dirty="0" smtClean="0"/>
              <a:t>services.</a:t>
            </a:r>
            <a:r>
              <a:rPr lang="en-US" dirty="0"/>
              <a:t> Attackers may use the credentials obtained to directly steal money from a victim, although compromised accounts are often used instead as a jumping-off point to perform other attacks, such as the theft of proprietary information, the installation of malware, or the spear phishing of other people within the target's organization</a:t>
            </a:r>
            <a:r>
              <a:rPr lang="en-US" dirty="0" smtClean="0"/>
              <a:t>.</a:t>
            </a:r>
            <a:endParaRPr lang="en-US" dirty="0"/>
          </a:p>
          <a:p>
            <a:pPr>
              <a:buFont typeface="Wingdings" pitchFamily="2" charset="2"/>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458200" cy="3416320"/>
          </a:xfrm>
          <a:prstGeom prst="rect">
            <a:avLst/>
          </a:prstGeom>
          <a:noFill/>
        </p:spPr>
        <p:txBody>
          <a:bodyPr wrap="square" rtlCol="0">
            <a:spAutoFit/>
          </a:bodyPr>
          <a:lstStyle/>
          <a:p>
            <a:pPr>
              <a:buFont typeface="Wingdings" pitchFamily="2" charset="2"/>
              <a:buChar char="§"/>
            </a:pPr>
            <a:r>
              <a:rPr lang="en-US" b="1" u="sng" dirty="0"/>
              <a:t>Spear </a:t>
            </a:r>
            <a:r>
              <a:rPr lang="en-US" b="1" u="sng" dirty="0" smtClean="0"/>
              <a:t>phishing</a:t>
            </a:r>
          </a:p>
          <a:p>
            <a:endParaRPr lang="en-US" b="1" dirty="0"/>
          </a:p>
          <a:p>
            <a:r>
              <a:rPr lang="en-US" dirty="0"/>
              <a:t>Spear phishing involves an attacker directly targeting a specific organization or person with tailored phishing </a:t>
            </a:r>
            <a:r>
              <a:rPr lang="en-US" dirty="0" smtClean="0"/>
              <a:t>communications . This </a:t>
            </a:r>
            <a:r>
              <a:rPr lang="en-US" dirty="0"/>
              <a:t>is essentially the creation and sending of emails to a particular person to make the person think the email is legitimate. In contrast to bulk phishing, spear phishing attackers often gather and use personal information about their target to increase their probability of success of the attack</a:t>
            </a:r>
            <a:r>
              <a:rPr lang="en-US" dirty="0" smtClean="0"/>
              <a:t>.</a:t>
            </a:r>
            <a:r>
              <a:rPr lang="en-US" baseline="30000" dirty="0" smtClean="0"/>
              <a:t>[</a:t>
            </a:r>
            <a:r>
              <a:rPr lang="en-US" dirty="0" smtClean="0"/>
              <a:t>Spear </a:t>
            </a:r>
            <a:r>
              <a:rPr lang="en-US" dirty="0"/>
              <a:t>phishing typically targets executives or those that work in financial departments that have access to the organization's sensitive financial data and services. A 2019 study showed that accountancy and audit firms are frequent targets for spear phishing owing to their employees' access to information that could be valuable to criminals</a:t>
            </a:r>
            <a:r>
              <a:rPr lang="en-US" dirty="0" smtClean="0"/>
              <a:t>.</a:t>
            </a:r>
            <a:endParaRPr lang="en-US" dirty="0"/>
          </a:p>
          <a:p>
            <a:endParaRPr lang="en-US" dirty="0"/>
          </a:p>
        </p:txBody>
      </p:sp>
      <p:sp>
        <p:nvSpPr>
          <p:cNvPr id="4" name="TextBox 3"/>
          <p:cNvSpPr txBox="1"/>
          <p:nvPr/>
        </p:nvSpPr>
        <p:spPr>
          <a:xfrm>
            <a:off x="0" y="3429000"/>
            <a:ext cx="8229600" cy="3139321"/>
          </a:xfrm>
          <a:prstGeom prst="rect">
            <a:avLst/>
          </a:prstGeom>
          <a:noFill/>
        </p:spPr>
        <p:txBody>
          <a:bodyPr wrap="square" rtlCol="0">
            <a:spAutoFit/>
          </a:bodyPr>
          <a:lstStyle/>
          <a:p>
            <a:pPr>
              <a:buFont typeface="Wingdings" pitchFamily="2" charset="2"/>
              <a:buChar char="§"/>
            </a:pPr>
            <a:r>
              <a:rPr lang="en-US" b="1" u="sng" dirty="0"/>
              <a:t>Whaling and CEO </a:t>
            </a:r>
            <a:r>
              <a:rPr lang="en-US" b="1" u="sng" dirty="0" smtClean="0"/>
              <a:t>fraud</a:t>
            </a:r>
          </a:p>
          <a:p>
            <a:endParaRPr lang="en-US" b="1" dirty="0"/>
          </a:p>
          <a:p>
            <a:r>
              <a:rPr lang="en-US" dirty="0"/>
              <a:t>Whaling refers to spear phishing attacks directed specifically at senior executives and other high-profile </a:t>
            </a:r>
            <a:r>
              <a:rPr lang="en-US" dirty="0" smtClean="0"/>
              <a:t>targets . The </a:t>
            </a:r>
            <a:r>
              <a:rPr lang="en-US" dirty="0"/>
              <a:t>content will be likely crafted to be of interest to the person or role targeted - such as a subpoena or customer complaint</a:t>
            </a:r>
            <a:r>
              <a:rPr lang="en-US" dirty="0" smtClean="0"/>
              <a:t>.</a:t>
            </a:r>
            <a:endParaRPr lang="en-US" dirty="0"/>
          </a:p>
          <a:p>
            <a:r>
              <a:rPr lang="en-US" dirty="0"/>
              <a:t>CEO fraud is effectively the opposite of whaling; it involves the crafting of spoofed emails purportedly </a:t>
            </a:r>
            <a:r>
              <a:rPr lang="en-US" i="1" dirty="0"/>
              <a:t>from</a:t>
            </a:r>
            <a:r>
              <a:rPr lang="en-US" dirty="0"/>
              <a:t> senior executives with the intention of getting other employees at an organization to perform a specific action, usually the wiring of money to an offshore account</a:t>
            </a:r>
            <a:r>
              <a:rPr lang="en-US" dirty="0" smtClean="0"/>
              <a:t>.</a:t>
            </a:r>
            <a:r>
              <a:rPr lang="en-US" dirty="0"/>
              <a:t> While CEO fraud has a reasonably low success rate, criminals can gain very large sums of money from the few attempts that do succeed.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534400" cy="2862322"/>
          </a:xfrm>
          <a:prstGeom prst="rect">
            <a:avLst/>
          </a:prstGeom>
          <a:noFill/>
        </p:spPr>
        <p:txBody>
          <a:bodyPr wrap="square" rtlCol="0">
            <a:spAutoFit/>
          </a:bodyPr>
          <a:lstStyle/>
          <a:p>
            <a:pPr>
              <a:buFont typeface="Wingdings" pitchFamily="2" charset="2"/>
              <a:buChar char="§"/>
            </a:pPr>
            <a:r>
              <a:rPr lang="en-US" b="1" u="sng" dirty="0"/>
              <a:t>Clone </a:t>
            </a:r>
            <a:r>
              <a:rPr lang="en-US" b="1" u="sng" dirty="0" smtClean="0"/>
              <a:t>phishing</a:t>
            </a:r>
            <a:endParaRPr lang="en-US" b="1" u="sng" dirty="0"/>
          </a:p>
          <a:p>
            <a:endParaRPr lang="en-US" b="1" dirty="0" smtClean="0"/>
          </a:p>
          <a:p>
            <a:r>
              <a:rPr lang="en-US" dirty="0" smtClean="0"/>
              <a:t>Clone </a:t>
            </a:r>
            <a:r>
              <a:rPr lang="en-US" dirty="0"/>
              <a:t>phishing is a type of phishing attack whereby a legitimate, and previously delivered email containing an attachment or link has had its content and recipient address(</a:t>
            </a:r>
            <a:r>
              <a:rPr lang="en-US" dirty="0"/>
              <a:t>es</a:t>
            </a:r>
            <a:r>
              <a:rPr lang="en-US" dirty="0"/>
              <a:t>) taken and used to create an almost identical or cloned email. The attachment or link within the email is replaced with a malicious version and then sent from an email address spoofed to appear to come from the original sender. It may claim to be a resend of the original or an updated version to the original. Typically this requires either the sender or recipient to have been previously hacked for the malicious third party to obtain the legitimate </a:t>
            </a:r>
            <a:r>
              <a:rPr lang="en-US" dirty="0" smtClean="0"/>
              <a:t>email.</a:t>
            </a:r>
            <a:endParaRPr lang="en-US" dirty="0"/>
          </a:p>
          <a:p>
            <a:endParaRPr lang="en-US" dirty="0"/>
          </a:p>
        </p:txBody>
      </p:sp>
      <p:sp>
        <p:nvSpPr>
          <p:cNvPr id="3" name="TextBox 2"/>
          <p:cNvSpPr txBox="1"/>
          <p:nvPr/>
        </p:nvSpPr>
        <p:spPr>
          <a:xfrm>
            <a:off x="0" y="2743200"/>
            <a:ext cx="7620000" cy="3970318"/>
          </a:xfrm>
          <a:prstGeom prst="rect">
            <a:avLst/>
          </a:prstGeom>
          <a:noFill/>
        </p:spPr>
        <p:txBody>
          <a:bodyPr wrap="square" rtlCol="0">
            <a:spAutoFit/>
          </a:bodyPr>
          <a:lstStyle/>
          <a:p>
            <a:pPr>
              <a:buFont typeface="Wingdings" pitchFamily="2" charset="2"/>
              <a:buChar char="§"/>
            </a:pPr>
            <a:r>
              <a:rPr lang="en-US" b="1" u="sng" dirty="0"/>
              <a:t>S</a:t>
            </a:r>
            <a:r>
              <a:rPr lang="en-US" b="1" u="sng" dirty="0" smtClean="0"/>
              <a:t>MS phishing</a:t>
            </a:r>
          </a:p>
          <a:p>
            <a:endParaRPr lang="en-US" b="1" dirty="0"/>
          </a:p>
          <a:p>
            <a:r>
              <a:rPr lang="en-US" b="1" dirty="0"/>
              <a:t>SMS </a:t>
            </a:r>
            <a:r>
              <a:rPr lang="en-US" b="1" dirty="0" smtClean="0"/>
              <a:t>phishing</a:t>
            </a:r>
            <a:r>
              <a:rPr lang="en-US" dirty="0"/>
              <a:t> or </a:t>
            </a:r>
            <a:r>
              <a:rPr lang="en-US" b="1" dirty="0" smtClean="0"/>
              <a:t>Smishing</a:t>
            </a:r>
            <a:r>
              <a:rPr lang="en-US" dirty="0"/>
              <a:t> is conceptually similar to email phishing, except attackers use cell phone text messages to deliver the "bait</a:t>
            </a:r>
            <a:r>
              <a:rPr lang="en-US" dirty="0" smtClean="0"/>
              <a:t>".</a:t>
            </a:r>
            <a:r>
              <a:rPr lang="en-US" dirty="0"/>
              <a:t> </a:t>
            </a:r>
            <a:r>
              <a:rPr lang="en-US" dirty="0"/>
              <a:t>Smishing</a:t>
            </a:r>
            <a:r>
              <a:rPr lang="en-US" dirty="0"/>
              <a:t> attacks typically invite the user to click a link, call a phone number, or contact an email address provided by the attacker via SMS message. The victim is then invited to provide their private data; often, credentials to other websites or services. Furthermore, due to the nature of mobile browsers, URLs may not be fully displayed; this may make it more difficult to identify an illegitimate logon </a:t>
            </a:r>
            <a:r>
              <a:rPr lang="en-US" dirty="0" smtClean="0"/>
              <a:t>page.</a:t>
            </a:r>
            <a:r>
              <a:rPr lang="en-US" baseline="30000" dirty="0"/>
              <a:t> </a:t>
            </a:r>
            <a:r>
              <a:rPr lang="en-US" dirty="0" smtClean="0"/>
              <a:t>As </a:t>
            </a:r>
            <a:r>
              <a:rPr lang="en-US" dirty="0"/>
              <a:t>the mobile phone market is now saturated with </a:t>
            </a:r>
            <a:r>
              <a:rPr lang="en-US" dirty="0" smtClean="0"/>
              <a:t>smart phones</a:t>
            </a:r>
            <a:r>
              <a:rPr lang="en-US" dirty="0"/>
              <a:t> which all have fast internet connectivity, a malicious link sent via SMS can yield the same result as it would if sent via email. </a:t>
            </a:r>
            <a:r>
              <a:rPr lang="en-US" dirty="0"/>
              <a:t>Smishing</a:t>
            </a:r>
            <a:r>
              <a:rPr lang="en-US" dirty="0"/>
              <a:t> messages may come from telephone numbers that are in a strange or unexpected format.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305800" cy="2862322"/>
          </a:xfrm>
          <a:prstGeom prst="rect">
            <a:avLst/>
          </a:prstGeom>
          <a:noFill/>
        </p:spPr>
        <p:txBody>
          <a:bodyPr wrap="square" rtlCol="0">
            <a:spAutoFit/>
          </a:bodyPr>
          <a:lstStyle/>
          <a:p>
            <a:pPr>
              <a:buFont typeface="Wingdings" pitchFamily="2" charset="2"/>
              <a:buChar char="§"/>
            </a:pPr>
            <a:r>
              <a:rPr lang="en-US" b="1" u="sng" dirty="0"/>
              <a:t>Page </a:t>
            </a:r>
            <a:r>
              <a:rPr lang="en-US" b="1" u="sng" dirty="0" smtClean="0"/>
              <a:t>hijacking</a:t>
            </a:r>
          </a:p>
          <a:p>
            <a:endParaRPr lang="en-US" b="1" dirty="0"/>
          </a:p>
          <a:p>
            <a:r>
              <a:rPr lang="en-US" dirty="0"/>
              <a:t>Page hijacking involves compromising legitimate web pages in order to redirect users to a malicious website or an exploit kit via cross site scripting. A hacker may compromise a website and insert an exploit kit such as </a:t>
            </a:r>
            <a:r>
              <a:rPr lang="en-US" dirty="0"/>
              <a:t>MPack</a:t>
            </a:r>
            <a:r>
              <a:rPr lang="en-US" dirty="0"/>
              <a:t> in order to compromise legitimate users who visit the now compromised web server. One of the simplest forms of page hijacking involves altering a webpage to contain a malicious inline frame which can allow an exploit kit to load. Page hijacking is frequently used in tandem with a watering hole attack on corporate entities in order to compromise targets</a:t>
            </a:r>
          </a:p>
          <a:p>
            <a:endParaRPr lang="en-US" dirty="0"/>
          </a:p>
        </p:txBody>
      </p:sp>
      <p:sp>
        <p:nvSpPr>
          <p:cNvPr id="3" name="TextBox 2"/>
          <p:cNvSpPr txBox="1"/>
          <p:nvPr/>
        </p:nvSpPr>
        <p:spPr>
          <a:xfrm>
            <a:off x="0" y="3048000"/>
            <a:ext cx="8382000" cy="2585323"/>
          </a:xfrm>
          <a:prstGeom prst="rect">
            <a:avLst/>
          </a:prstGeom>
          <a:noFill/>
        </p:spPr>
        <p:txBody>
          <a:bodyPr wrap="square" rtlCol="0">
            <a:spAutoFit/>
          </a:bodyPr>
          <a:lstStyle/>
          <a:p>
            <a:pPr>
              <a:buFont typeface="Wingdings" pitchFamily="2" charset="2"/>
              <a:buChar char="§"/>
            </a:pPr>
            <a:r>
              <a:rPr lang="en-US" b="1" u="sng" dirty="0"/>
              <a:t>Calendar </a:t>
            </a:r>
            <a:r>
              <a:rPr lang="en-US" b="1" u="sng" dirty="0" smtClean="0"/>
              <a:t>phishing</a:t>
            </a:r>
          </a:p>
          <a:p>
            <a:endParaRPr lang="en-US" b="1" dirty="0"/>
          </a:p>
          <a:p>
            <a:r>
              <a:rPr lang="en-US" b="1" dirty="0"/>
              <a:t>Calendar phishing</a:t>
            </a:r>
            <a:r>
              <a:rPr lang="en-US" dirty="0"/>
              <a:t> is when phishing links are delivered via calendar invitations. Calendar invitations are sent, which by default, are automatically added to many calendars. These invitations often take the form of RSVP and other common event requests</a:t>
            </a:r>
            <a:r>
              <a:rPr lang="en-US" dirty="0" smtClean="0"/>
              <a:t>.</a:t>
            </a:r>
            <a:r>
              <a:rPr lang="en-US" dirty="0"/>
              <a:t> Former Google click fraud czar Shuman </a:t>
            </a:r>
            <a:r>
              <a:rPr lang="en-US" dirty="0"/>
              <a:t>Ghosemajumder</a:t>
            </a:r>
            <a:r>
              <a:rPr lang="en-US" dirty="0"/>
              <a:t> believes this form of fraud is increasing, and recommends changing calendar settings to not automatically add new invitations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009431" cy="461665"/>
          </a:xfrm>
          <a:prstGeom prst="rect">
            <a:avLst/>
          </a:prstGeom>
          <a:noFill/>
        </p:spPr>
        <p:txBody>
          <a:bodyPr wrap="none" rtlCol="0">
            <a:spAutoFit/>
          </a:bodyPr>
          <a:lstStyle/>
          <a:p>
            <a:pPr>
              <a:buFont typeface="Wingdings" pitchFamily="2" charset="2"/>
              <a:buChar char="v"/>
            </a:pPr>
            <a:r>
              <a:rPr lang="en-US" sz="2400" b="1" u="sng" dirty="0" smtClean="0">
                <a:effectLst>
                  <a:outerShdw blurRad="38100" dist="38100" dir="2700000" algn="tl">
                    <a:srgbClr val="000000">
                      <a:alpha val="43137"/>
                    </a:srgbClr>
                  </a:outerShdw>
                </a:effectLst>
                <a:latin typeface="Baskerville Old Face" pitchFamily="18" charset="0"/>
              </a:rPr>
              <a:t>Website cloning using </a:t>
            </a:r>
            <a:r>
              <a:rPr lang="en-US" sz="2400" b="1" u="sng" dirty="0" err="1" smtClean="0">
                <a:effectLst>
                  <a:outerShdw blurRad="38100" dist="38100" dir="2700000" algn="tl">
                    <a:srgbClr val="000000">
                      <a:alpha val="43137"/>
                    </a:srgbClr>
                  </a:outerShdw>
                </a:effectLst>
                <a:latin typeface="Baskerville Old Face" pitchFamily="18" charset="0"/>
              </a:rPr>
              <a:t>ngrok</a:t>
            </a:r>
            <a:r>
              <a:rPr lang="en-US" sz="2400" b="1" u="sng" dirty="0" smtClean="0">
                <a:effectLst>
                  <a:outerShdw blurRad="38100" dist="38100" dir="2700000" algn="tl">
                    <a:srgbClr val="000000">
                      <a:alpha val="43137"/>
                    </a:srgbClr>
                  </a:outerShdw>
                </a:effectLst>
                <a:latin typeface="Baskerville Old Face" pitchFamily="18" charset="0"/>
              </a:rPr>
              <a:t>:</a:t>
            </a:r>
            <a:endParaRPr lang="en-US" sz="2400" b="1" u="sng" dirty="0">
              <a:effectLst>
                <a:outerShdw blurRad="38100" dist="38100" dir="2700000" algn="tl">
                  <a:srgbClr val="000000">
                    <a:alpha val="43137"/>
                  </a:srgbClr>
                </a:outerShdw>
              </a:effectLst>
              <a:latin typeface="Baskerville Old Face" pitchFamily="18" charset="0"/>
            </a:endParaRPr>
          </a:p>
        </p:txBody>
      </p:sp>
      <p:pic>
        <p:nvPicPr>
          <p:cNvPr id="3" name="Picture 2" descr="Screenshot 2022-07-04 201218.png"/>
          <p:cNvPicPr>
            <a:picLocks noChangeAspect="1"/>
          </p:cNvPicPr>
          <p:nvPr/>
        </p:nvPicPr>
        <p:blipFill>
          <a:blip r:embed="rId2"/>
          <a:stretch>
            <a:fillRect/>
          </a:stretch>
        </p:blipFill>
        <p:spPr>
          <a:xfrm>
            <a:off x="457200" y="914400"/>
            <a:ext cx="7848600" cy="5689730"/>
          </a:xfrm>
          <a:prstGeom prst="rect">
            <a:avLst/>
          </a:prstGeom>
        </p:spPr>
      </p:pic>
      <p:sp>
        <p:nvSpPr>
          <p:cNvPr id="4" name="TextBox 3"/>
          <p:cNvSpPr txBox="1"/>
          <p:nvPr/>
        </p:nvSpPr>
        <p:spPr>
          <a:xfrm>
            <a:off x="533400" y="457200"/>
            <a:ext cx="1221553" cy="369332"/>
          </a:xfrm>
          <a:prstGeom prst="rect">
            <a:avLst/>
          </a:prstGeom>
          <a:noFill/>
        </p:spPr>
        <p:txBody>
          <a:bodyPr wrap="none" rtlCol="0">
            <a:spAutoFit/>
          </a:bodyPr>
          <a:lstStyle/>
          <a:p>
            <a:r>
              <a:rPr lang="en-US" dirty="0" smtClean="0"/>
              <a:t>1. </a:t>
            </a:r>
            <a:r>
              <a:rPr lang="en-US" dirty="0" err="1" smtClean="0"/>
              <a:t>setoolkit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2-07-04 201402.png"/>
          <p:cNvPicPr>
            <a:picLocks noChangeAspect="1"/>
          </p:cNvPicPr>
          <p:nvPr/>
        </p:nvPicPr>
        <p:blipFill>
          <a:blip r:embed="rId2"/>
          <a:stretch>
            <a:fillRect/>
          </a:stretch>
        </p:blipFill>
        <p:spPr>
          <a:xfrm>
            <a:off x="533400" y="228600"/>
            <a:ext cx="7259064" cy="2867425"/>
          </a:xfrm>
          <a:prstGeom prst="rect">
            <a:avLst/>
          </a:prstGeom>
        </p:spPr>
      </p:pic>
      <p:pic>
        <p:nvPicPr>
          <p:cNvPr id="3" name="Picture 2" descr="Screenshot 2022-07-04 201347.png"/>
          <p:cNvPicPr>
            <a:picLocks noChangeAspect="1"/>
          </p:cNvPicPr>
          <p:nvPr/>
        </p:nvPicPr>
        <p:blipFill>
          <a:blip r:embed="rId3"/>
          <a:stretch>
            <a:fillRect/>
          </a:stretch>
        </p:blipFill>
        <p:spPr>
          <a:xfrm>
            <a:off x="533400" y="3505200"/>
            <a:ext cx="7335274" cy="3229426"/>
          </a:xfrm>
          <a:prstGeom prst="rect">
            <a:avLst/>
          </a:prstGeom>
        </p:spPr>
      </p:pic>
      <p:sp>
        <p:nvSpPr>
          <p:cNvPr id="5" name="TextBox 4"/>
          <p:cNvSpPr txBox="1"/>
          <p:nvPr/>
        </p:nvSpPr>
        <p:spPr>
          <a:xfrm>
            <a:off x="152400" y="76200"/>
            <a:ext cx="420308" cy="461665"/>
          </a:xfrm>
          <a:prstGeom prst="rect">
            <a:avLst/>
          </a:prstGeom>
          <a:noFill/>
        </p:spPr>
        <p:txBody>
          <a:bodyPr wrap="square" rtlCol="0">
            <a:spAutoFit/>
          </a:bodyPr>
          <a:lstStyle/>
          <a:p>
            <a:pPr>
              <a:buFont typeface="Wingdings" pitchFamily="2" charset="2"/>
              <a:buChar char="Ø"/>
            </a:pPr>
            <a:r>
              <a:rPr lang="en-US" sz="2400" dirty="0" smtClean="0"/>
              <a:t> </a:t>
            </a:r>
            <a:endParaRPr lang="en-US" sz="2400" dirty="0"/>
          </a:p>
        </p:txBody>
      </p:sp>
      <p:sp>
        <p:nvSpPr>
          <p:cNvPr id="6" name="TextBox 5"/>
          <p:cNvSpPr txBox="1"/>
          <p:nvPr/>
        </p:nvSpPr>
        <p:spPr>
          <a:xfrm>
            <a:off x="152400" y="3352800"/>
            <a:ext cx="498855" cy="461665"/>
          </a:xfrm>
          <a:prstGeom prst="rect">
            <a:avLst/>
          </a:prstGeom>
          <a:noFill/>
        </p:spPr>
        <p:txBody>
          <a:bodyPr wrap="none" rtlCol="0">
            <a:spAutoFit/>
          </a:bodyPr>
          <a:lstStyle/>
          <a:p>
            <a:pPr>
              <a:buFont typeface="Wingdings" pitchFamily="2" charset="2"/>
              <a:buChar char="Ø"/>
            </a:pPr>
            <a:r>
              <a:rPr lang="en-US" sz="2400" dirty="0" smtClean="0"/>
              <a:t>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2-07-04 201424.png"/>
          <p:cNvPicPr>
            <a:picLocks noChangeAspect="1"/>
          </p:cNvPicPr>
          <p:nvPr/>
        </p:nvPicPr>
        <p:blipFill>
          <a:blip r:embed="rId2"/>
          <a:stretch>
            <a:fillRect/>
          </a:stretch>
        </p:blipFill>
        <p:spPr>
          <a:xfrm>
            <a:off x="685800" y="152400"/>
            <a:ext cx="7211432" cy="2457793"/>
          </a:xfrm>
          <a:prstGeom prst="rect">
            <a:avLst/>
          </a:prstGeom>
        </p:spPr>
      </p:pic>
      <p:pic>
        <p:nvPicPr>
          <p:cNvPr id="3" name="Picture 2" descr="Screenshot 2022-07-04 201447.png"/>
          <p:cNvPicPr>
            <a:picLocks noChangeAspect="1"/>
          </p:cNvPicPr>
          <p:nvPr/>
        </p:nvPicPr>
        <p:blipFill>
          <a:blip r:embed="rId3"/>
          <a:stretch>
            <a:fillRect/>
          </a:stretch>
        </p:blipFill>
        <p:spPr>
          <a:xfrm>
            <a:off x="685800" y="2971800"/>
            <a:ext cx="7278116" cy="3639058"/>
          </a:xfrm>
          <a:prstGeom prst="rect">
            <a:avLst/>
          </a:prstGeom>
        </p:spPr>
      </p:pic>
      <p:sp>
        <p:nvSpPr>
          <p:cNvPr id="5" name="TextBox 4"/>
          <p:cNvSpPr txBox="1"/>
          <p:nvPr/>
        </p:nvSpPr>
        <p:spPr>
          <a:xfrm>
            <a:off x="228600" y="0"/>
            <a:ext cx="498855" cy="461665"/>
          </a:xfrm>
          <a:prstGeom prst="rect">
            <a:avLst/>
          </a:prstGeom>
          <a:noFill/>
        </p:spPr>
        <p:txBody>
          <a:bodyPr wrap="none" rtlCol="0">
            <a:spAutoFit/>
          </a:bodyPr>
          <a:lstStyle/>
          <a:p>
            <a:pPr>
              <a:buFont typeface="Wingdings" pitchFamily="2" charset="2"/>
              <a:buChar char="Ø"/>
            </a:pPr>
            <a:r>
              <a:rPr lang="en-US" sz="2400" dirty="0" smtClean="0"/>
              <a:t> </a:t>
            </a:r>
            <a:endParaRPr lang="en-US" sz="2400" dirty="0"/>
          </a:p>
        </p:txBody>
      </p:sp>
      <p:sp>
        <p:nvSpPr>
          <p:cNvPr id="6" name="TextBox 5"/>
          <p:cNvSpPr txBox="1"/>
          <p:nvPr/>
        </p:nvSpPr>
        <p:spPr>
          <a:xfrm>
            <a:off x="304800" y="2819400"/>
            <a:ext cx="498855" cy="461665"/>
          </a:xfrm>
          <a:prstGeom prst="rect">
            <a:avLst/>
          </a:prstGeom>
          <a:noFill/>
        </p:spPr>
        <p:txBody>
          <a:bodyPr wrap="none" rtlCol="0">
            <a:spAutoFit/>
          </a:bodyPr>
          <a:lstStyle/>
          <a:p>
            <a:pPr>
              <a:buFont typeface="Wingdings" pitchFamily="2" charset="2"/>
              <a:buChar char="Ø"/>
            </a:pPr>
            <a:r>
              <a:rPr lang="en-US" sz="2400" dirty="0" smtClean="0"/>
              <a:t> </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shot 2022-07-04 201648.png"/>
          <p:cNvPicPr>
            <a:picLocks noChangeAspect="1"/>
          </p:cNvPicPr>
          <p:nvPr/>
        </p:nvPicPr>
        <p:blipFill>
          <a:blip r:embed="rId2"/>
          <a:stretch>
            <a:fillRect/>
          </a:stretch>
        </p:blipFill>
        <p:spPr>
          <a:xfrm>
            <a:off x="762000" y="838200"/>
            <a:ext cx="7620559" cy="5486400"/>
          </a:xfrm>
          <a:prstGeom prst="rect">
            <a:avLst/>
          </a:prstGeom>
        </p:spPr>
      </p:pic>
      <p:sp>
        <p:nvSpPr>
          <p:cNvPr id="8" name="TextBox 7"/>
          <p:cNvSpPr txBox="1"/>
          <p:nvPr/>
        </p:nvSpPr>
        <p:spPr>
          <a:xfrm>
            <a:off x="762000" y="152400"/>
            <a:ext cx="4355744" cy="369332"/>
          </a:xfrm>
          <a:prstGeom prst="rect">
            <a:avLst/>
          </a:prstGeom>
          <a:noFill/>
        </p:spPr>
        <p:txBody>
          <a:bodyPr wrap="none" rtlCol="0">
            <a:spAutoFit/>
          </a:bodyPr>
          <a:lstStyle/>
          <a:p>
            <a:r>
              <a:rPr lang="en-US" dirty="0" smtClean="0"/>
              <a:t>Open a new terminal and type </a:t>
            </a:r>
            <a:r>
              <a:rPr lang="en-US" dirty="0" err="1" smtClean="0"/>
              <a:t>ngrok</a:t>
            </a:r>
            <a:r>
              <a:rPr lang="en-US" dirty="0" smtClean="0"/>
              <a:t> http 80</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374</Words>
  <Application>Microsoft Office PowerPoint</Application>
  <PresentationFormat>On-screen Show (4:3)</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14</cp:revision>
  <dcterms:created xsi:type="dcterms:W3CDTF">2022-07-05T05:12:53Z</dcterms:created>
  <dcterms:modified xsi:type="dcterms:W3CDTF">2022-07-05T06:14:08Z</dcterms:modified>
</cp:coreProperties>
</file>