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7/31/2024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7/31/2024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F770-7BBA-B3B0-41BA-E539CDC008D8}"/>
              </a:ext>
            </a:extLst>
          </p:cNvPr>
          <p:cNvSpPr>
            <a:spLocks noGrp="1"/>
          </p:cNvSpPr>
          <p:nvPr>
            <p:ph type="ctrTitle"/>
          </p:nvPr>
        </p:nvSpPr>
        <p:spPr>
          <a:xfrm>
            <a:off x="1274324" y="1433208"/>
            <a:ext cx="8939753" cy="3558181"/>
          </a:xfrm>
        </p:spPr>
        <p:txBody>
          <a:bodyPr/>
          <a:lstStyle/>
          <a:p>
            <a:pPr marL="0" marR="0" algn="ctr">
              <a:lnSpc>
                <a:spcPct val="107000"/>
              </a:lnSpc>
              <a:spcBef>
                <a:spcPts val="0"/>
              </a:spcBef>
              <a:spcAft>
                <a:spcPts val="800"/>
              </a:spcAft>
            </a:pPr>
            <a:br>
              <a:rPr lang="en-US" kern="100" dirty="0">
                <a:effectLst/>
                <a:latin typeface="Calibri" panose="020F0502020204030204" pitchFamily="34" charset="0"/>
                <a:ea typeface="Calibri" panose="020F0502020204030204" pitchFamily="34" charset="0"/>
                <a:cs typeface="Mangal" panose="02040503050203030202" pitchFamily="18" charset="0"/>
              </a:rPr>
            </a:br>
            <a:br>
              <a:rPr lang="en-US" kern="100" dirty="0">
                <a:effectLst/>
                <a:latin typeface="Calibri" panose="020F0502020204030204" pitchFamily="34" charset="0"/>
                <a:ea typeface="Calibri" panose="020F0502020204030204" pitchFamily="34" charset="0"/>
                <a:cs typeface="Mangal" panose="02040503050203030202" pitchFamily="18" charset="0"/>
              </a:rPr>
            </a:br>
            <a:br>
              <a:rPr lang="en-US" kern="100" dirty="0">
                <a:effectLst/>
                <a:latin typeface="Calibri" panose="020F0502020204030204" pitchFamily="34" charset="0"/>
                <a:ea typeface="Calibri" panose="020F0502020204030204" pitchFamily="34" charset="0"/>
                <a:cs typeface="Mangal" panose="02040503050203030202" pitchFamily="18" charset="0"/>
              </a:rPr>
            </a:br>
            <a:r>
              <a:rPr lang="en-US" kern="100" dirty="0">
                <a:effectLst/>
                <a:latin typeface="Calibri" panose="020F0502020204030204" pitchFamily="34" charset="0"/>
                <a:ea typeface="Calibri" panose="020F0502020204030204" pitchFamily="34" charset="0"/>
                <a:cs typeface="Mangal" panose="02040503050203030202" pitchFamily="18" charset="0"/>
              </a:rPr>
              <a:t>Image Classification </a:t>
            </a:r>
            <a:br>
              <a:rPr lang="en-US" kern="100" dirty="0">
                <a:effectLst/>
                <a:latin typeface="Calibri" panose="020F0502020204030204" pitchFamily="34" charset="0"/>
                <a:ea typeface="Calibri" panose="020F0502020204030204" pitchFamily="34" charset="0"/>
                <a:cs typeface="Mangal" panose="02040503050203030202" pitchFamily="18" charset="0"/>
              </a:rPr>
            </a:br>
            <a:r>
              <a:rPr lang="en-US" kern="100" dirty="0">
                <a:effectLst/>
                <a:latin typeface="Calibri" panose="020F0502020204030204" pitchFamily="34" charset="0"/>
                <a:ea typeface="Calibri" panose="020F0502020204030204" pitchFamily="34" charset="0"/>
                <a:cs typeface="Mangal" panose="02040503050203030202" pitchFamily="18" charset="0"/>
              </a:rPr>
              <a:t>Model Using CNN </a:t>
            </a:r>
            <a:br>
              <a:rPr lang="en-US" kern="100" dirty="0">
                <a:effectLst/>
                <a:latin typeface="Calibri" panose="020F0502020204030204" pitchFamily="34" charset="0"/>
                <a:ea typeface="Calibri" panose="020F0502020204030204" pitchFamily="34" charset="0"/>
                <a:cs typeface="Mangal" panose="02040503050203030202" pitchFamily="18" charset="0"/>
              </a:rPr>
            </a:br>
            <a:br>
              <a:rPr lang="en-US" kern="1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Subtitle 2">
            <a:extLst>
              <a:ext uri="{FF2B5EF4-FFF2-40B4-BE49-F238E27FC236}">
                <a16:creationId xmlns:a16="http://schemas.microsoft.com/office/drawing/2014/main" id="{621CEA4D-8B48-43BA-60A4-3FAD28E49C85}"/>
              </a:ext>
            </a:extLst>
          </p:cNvPr>
          <p:cNvSpPr>
            <a:spLocks noGrp="1"/>
          </p:cNvSpPr>
          <p:nvPr>
            <p:ph type="subTitle" idx="1"/>
          </p:nvPr>
        </p:nvSpPr>
        <p:spPr>
          <a:xfrm>
            <a:off x="960402" y="4417456"/>
            <a:ext cx="8825658" cy="1117581"/>
          </a:xfrm>
        </p:spPr>
        <p:txBody>
          <a:bodyPr>
            <a:normAutofit fontScale="40000" lnSpcReduction="20000"/>
          </a:bodyPr>
          <a:lstStyle/>
          <a:p>
            <a:pPr marL="0" marR="0">
              <a:lnSpc>
                <a:spcPct val="107000"/>
              </a:lnSpc>
              <a:spcBef>
                <a:spcPts val="0"/>
              </a:spcBef>
              <a:spcAft>
                <a:spcPts val="800"/>
              </a:spcAft>
            </a:pPr>
            <a:r>
              <a:rPr lang="en-US" sz="4400" b="1" kern="100" dirty="0">
                <a:effectLst/>
                <a:latin typeface="Calibri" panose="020F0502020204030204" pitchFamily="34" charset="0"/>
                <a:ea typeface="Calibri" panose="020F0502020204030204" pitchFamily="34" charset="0"/>
                <a:cs typeface="Mangal" panose="02040503050203030202" pitchFamily="18" charset="0"/>
              </a:rPr>
              <a:t>By</a:t>
            </a:r>
            <a:endParaRPr lang="en-US" sz="4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4400" b="1" kern="100" dirty="0" err="1">
                <a:effectLst/>
                <a:latin typeface="Calibri" panose="020F0502020204030204" pitchFamily="34" charset="0"/>
                <a:ea typeface="Calibri" panose="020F0502020204030204" pitchFamily="34" charset="0"/>
                <a:cs typeface="Mangal" panose="02040503050203030202" pitchFamily="18" charset="0"/>
              </a:rPr>
              <a:t>Mrigank</a:t>
            </a:r>
            <a:r>
              <a:rPr lang="en-US" sz="4400" b="1" kern="100" dirty="0">
                <a:effectLst/>
                <a:latin typeface="Calibri" panose="020F0502020204030204" pitchFamily="34" charset="0"/>
                <a:ea typeface="Calibri" panose="020F0502020204030204" pitchFamily="34" charset="0"/>
                <a:cs typeface="Mangal" panose="02040503050203030202" pitchFamily="18" charset="0"/>
              </a:rPr>
              <a:t> Sharma</a:t>
            </a:r>
            <a:endParaRPr lang="en-US" sz="4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4400" b="1" kern="100" dirty="0">
                <a:effectLst/>
                <a:latin typeface="Calibri" panose="020F0502020204030204" pitchFamily="34" charset="0"/>
                <a:ea typeface="Calibri" panose="020F0502020204030204" pitchFamily="34" charset="0"/>
                <a:cs typeface="Mangal" panose="02040503050203030202" pitchFamily="18" charset="0"/>
              </a:rPr>
              <a:t>Submitted to </a:t>
            </a:r>
            <a:r>
              <a:rPr lang="en-US" sz="4400" b="1" kern="100" dirty="0" err="1">
                <a:effectLst/>
                <a:latin typeface="Calibri" panose="020F0502020204030204" pitchFamily="34" charset="0"/>
                <a:ea typeface="Calibri" panose="020F0502020204030204" pitchFamily="34" charset="0"/>
                <a:cs typeface="Mangal" panose="02040503050203030202" pitchFamily="18" charset="0"/>
              </a:rPr>
              <a:t>Scifor</a:t>
            </a:r>
            <a:r>
              <a:rPr lang="en-US" sz="4400" b="1" kern="100" dirty="0">
                <a:effectLst/>
                <a:latin typeface="Calibri" panose="020F0502020204030204" pitchFamily="34" charset="0"/>
                <a:ea typeface="Calibri" panose="020F0502020204030204" pitchFamily="34" charset="0"/>
                <a:cs typeface="Mangal" panose="02040503050203030202" pitchFamily="18" charset="0"/>
              </a:rPr>
              <a:t> Technologies</a:t>
            </a:r>
            <a:endParaRPr lang="en-US" sz="4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5" name="Picture 4">
            <a:extLst>
              <a:ext uri="{FF2B5EF4-FFF2-40B4-BE49-F238E27FC236}">
                <a16:creationId xmlns:a16="http://schemas.microsoft.com/office/drawing/2014/main" id="{DEA9FA21-C726-75F0-E78A-904E74B7A63F}"/>
              </a:ext>
            </a:extLst>
          </p:cNvPr>
          <p:cNvPicPr>
            <a:picLocks noChangeAspect="1"/>
          </p:cNvPicPr>
          <p:nvPr/>
        </p:nvPicPr>
        <p:blipFill>
          <a:blip r:embed="rId2"/>
          <a:stretch>
            <a:fillRect/>
          </a:stretch>
        </p:blipFill>
        <p:spPr>
          <a:xfrm>
            <a:off x="9326598" y="3634612"/>
            <a:ext cx="1905000" cy="1905000"/>
          </a:xfrm>
          <a:prstGeom prst="rect">
            <a:avLst/>
          </a:prstGeom>
        </p:spPr>
      </p:pic>
    </p:spTree>
    <p:extLst>
      <p:ext uri="{BB962C8B-B14F-4D97-AF65-F5344CB8AC3E}">
        <p14:creationId xmlns:p14="http://schemas.microsoft.com/office/powerpoint/2010/main" val="13434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E1A4-820F-E025-0297-D0784D9336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F1FDAA-96B8-2E23-040C-741F8BFB6164}"/>
              </a:ext>
            </a:extLst>
          </p:cNvPr>
          <p:cNvSpPr>
            <a:spLocks noGrp="1"/>
          </p:cNvSpPr>
          <p:nvPr>
            <p:ph idx="1"/>
          </p:nvPr>
        </p:nvSpPr>
        <p:spPr/>
        <p:txBody>
          <a:bodyPr/>
          <a:lstStyle/>
          <a:p>
            <a:r>
              <a:rPr lang="en-US" b="0" i="0" dirty="0">
                <a:solidFill>
                  <a:srgbClr val="383838"/>
                </a:solidFill>
                <a:effectLst/>
                <a:highlight>
                  <a:srgbClr val="FFFFFF"/>
                </a:highlight>
                <a:latin typeface="Inter"/>
              </a:rPr>
              <a:t>In conclusion, image classification using CNN for image classification has revolutionized the field of computer vision, enabling accurate recognition of objects within images. With its ability to automatically learn and extract complex features, CNNs have become a powerful tool for various applications. </a:t>
            </a:r>
            <a:endParaRPr lang="en-US" dirty="0"/>
          </a:p>
        </p:txBody>
      </p:sp>
    </p:spTree>
    <p:extLst>
      <p:ext uri="{BB962C8B-B14F-4D97-AF65-F5344CB8AC3E}">
        <p14:creationId xmlns:p14="http://schemas.microsoft.com/office/powerpoint/2010/main" val="230137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6C0F-3EE3-D83A-4EA1-CB39097CBE76}"/>
              </a:ext>
            </a:extLst>
          </p:cNvPr>
          <p:cNvSpPr>
            <a:spLocks noGrp="1"/>
          </p:cNvSpPr>
          <p:nvPr>
            <p:ph type="title"/>
          </p:nvPr>
        </p:nvSpPr>
        <p:spPr/>
        <p:txBody>
          <a:bodyPr/>
          <a:lstStyle/>
          <a:p>
            <a:r>
              <a:rPr lang="en-US" dirty="0"/>
              <a:t>What is Image classification Model?</a:t>
            </a:r>
          </a:p>
        </p:txBody>
      </p:sp>
      <p:sp>
        <p:nvSpPr>
          <p:cNvPr id="3" name="Content Placeholder 2">
            <a:extLst>
              <a:ext uri="{FF2B5EF4-FFF2-40B4-BE49-F238E27FC236}">
                <a16:creationId xmlns:a16="http://schemas.microsoft.com/office/drawing/2014/main" id="{AF7CE9B2-0E9D-E5C1-684C-8991C8507015}"/>
              </a:ext>
            </a:extLst>
          </p:cNvPr>
          <p:cNvSpPr>
            <a:spLocks noGrp="1"/>
          </p:cNvSpPr>
          <p:nvPr>
            <p:ph idx="1"/>
          </p:nvPr>
        </p:nvSpPr>
        <p:spPr/>
        <p:txBody>
          <a:bodyPr/>
          <a:lstStyle/>
          <a:p>
            <a:pPr algn="l"/>
            <a:r>
              <a:rPr lang="en-US" b="0" i="0" dirty="0">
                <a:solidFill>
                  <a:srgbClr val="383838"/>
                </a:solidFill>
                <a:effectLst/>
                <a:highlight>
                  <a:srgbClr val="FFFFFF"/>
                </a:highlight>
                <a:latin typeface="Inter"/>
              </a:rPr>
              <a:t>Image classification using </a:t>
            </a:r>
            <a:r>
              <a:rPr lang="en-US" b="0" i="0" u="sng" dirty="0">
                <a:solidFill>
                  <a:srgbClr val="383838"/>
                </a:solidFill>
                <a:effectLst/>
                <a:highlight>
                  <a:srgbClr val="FFFFFF"/>
                </a:highlight>
                <a:latin typeface="Inter"/>
              </a:rPr>
              <a:t>CNN</a:t>
            </a:r>
            <a:r>
              <a:rPr lang="en-US" b="0" i="0" dirty="0">
                <a:solidFill>
                  <a:srgbClr val="383838"/>
                </a:solidFill>
                <a:effectLst/>
                <a:highlight>
                  <a:srgbClr val="FFFFFF"/>
                </a:highlight>
                <a:latin typeface="Inter"/>
              </a:rPr>
              <a:t> involves the extraction of features from the image to observe some patterns in the dataset. Using an ANN for the purpose of image classification would end up being very costly in terms of computation since the trainable parameters become extremely large.</a:t>
            </a:r>
          </a:p>
          <a:p>
            <a:pPr algn="l"/>
            <a:r>
              <a:rPr lang="en-US" b="0" i="0" dirty="0">
                <a:solidFill>
                  <a:srgbClr val="383838"/>
                </a:solidFill>
                <a:effectLst/>
                <a:highlight>
                  <a:srgbClr val="FFFFFF"/>
                </a:highlight>
                <a:latin typeface="Inter"/>
              </a:rPr>
              <a:t>For example, if we have a 50 X 50 image of a cat, and we want to train our traditional ANN on that image to classify it into a dog or a cat the trainable parameters become –</a:t>
            </a:r>
            <a:br>
              <a:rPr lang="en-US" b="0" i="0" dirty="0">
                <a:solidFill>
                  <a:srgbClr val="383838"/>
                </a:solidFill>
                <a:effectLst/>
                <a:highlight>
                  <a:srgbClr val="FFFFFF"/>
                </a:highlight>
                <a:latin typeface="Inter"/>
              </a:rPr>
            </a:br>
            <a:r>
              <a:rPr lang="en-US" b="0" i="0" dirty="0">
                <a:solidFill>
                  <a:srgbClr val="383838"/>
                </a:solidFill>
                <a:effectLst/>
                <a:highlight>
                  <a:srgbClr val="FFFFFF"/>
                </a:highlight>
                <a:latin typeface="Inter"/>
              </a:rPr>
              <a:t>(50*50) * 100 image pixels multiplied by hidden layer + 100 bias + 2 * 100 output neurons + 2 bias = 2,50,302</a:t>
            </a:r>
          </a:p>
          <a:p>
            <a:endParaRPr lang="en-US" dirty="0"/>
          </a:p>
        </p:txBody>
      </p:sp>
    </p:spTree>
    <p:extLst>
      <p:ext uri="{BB962C8B-B14F-4D97-AF65-F5344CB8AC3E}">
        <p14:creationId xmlns:p14="http://schemas.microsoft.com/office/powerpoint/2010/main" val="24889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F37C-7F18-393F-AD19-C8EF56C0719E}"/>
              </a:ext>
            </a:extLst>
          </p:cNvPr>
          <p:cNvSpPr>
            <a:spLocks noGrp="1"/>
          </p:cNvSpPr>
          <p:nvPr>
            <p:ph type="title"/>
          </p:nvPr>
        </p:nvSpPr>
        <p:spPr/>
        <p:txBody>
          <a:bodyPr/>
          <a:lstStyle/>
          <a:p>
            <a:r>
              <a:rPr lang="en-US" dirty="0"/>
              <a:t>What </a:t>
            </a:r>
            <a:r>
              <a:rPr lang="en-US"/>
              <a:t>is CNN?</a:t>
            </a:r>
            <a:endParaRPr lang="en-US" dirty="0"/>
          </a:p>
        </p:txBody>
      </p:sp>
      <p:sp>
        <p:nvSpPr>
          <p:cNvPr id="3" name="Content Placeholder 2">
            <a:extLst>
              <a:ext uri="{FF2B5EF4-FFF2-40B4-BE49-F238E27FC236}">
                <a16:creationId xmlns:a16="http://schemas.microsoft.com/office/drawing/2014/main" id="{926576B7-640F-5156-12B9-CFBD7F8E8B54}"/>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Mangal" panose="02040503050203030202" pitchFamily="18" charset="0"/>
              </a:rPr>
              <a:t>CNNs are a specialized type of deep neural network designed to process visual data by mimicking the hierarchical pattern recognition found in the human visual cortex. They are particularly well-suited for tasks involving images due to their ability to learn and extract relevant features through multiple layers of convolutions and pooling operations. This makes CNNs an ideal choice for emotion detection, as they can effectively capture subtle differences in facial expressions that differentiate between happiness and sadness.</a:t>
            </a:r>
          </a:p>
          <a:p>
            <a:endParaRPr lang="en-US" dirty="0"/>
          </a:p>
        </p:txBody>
      </p:sp>
    </p:spTree>
    <p:extLst>
      <p:ext uri="{BB962C8B-B14F-4D97-AF65-F5344CB8AC3E}">
        <p14:creationId xmlns:p14="http://schemas.microsoft.com/office/powerpoint/2010/main" val="138480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F6FA46-AE1A-032E-B693-8660859D6261}"/>
              </a:ext>
            </a:extLst>
          </p:cNvPr>
          <p:cNvSpPr>
            <a:spLocks noGrp="1"/>
          </p:cNvSpPr>
          <p:nvPr>
            <p:ph type="title"/>
          </p:nvPr>
        </p:nvSpPr>
        <p:spPr>
          <a:xfrm>
            <a:off x="999311" y="5223754"/>
            <a:ext cx="9214765" cy="935482"/>
          </a:xfrm>
        </p:spPr>
        <p:txBody>
          <a:bodyPr>
            <a:normAutofit fontScale="90000"/>
          </a:bodyPr>
          <a:lstStyle/>
          <a:p>
            <a:br>
              <a:rPr lang="en-US" dirty="0"/>
            </a:br>
            <a:r>
              <a:rPr lang="en-US" dirty="0"/>
              <a:t>A convolutional neural network(CNN) is a type of Artificial Neural Network(ANN) used in image recognition and processing which is specially designed for processing data(pixels).</a:t>
            </a:r>
          </a:p>
        </p:txBody>
      </p:sp>
      <p:pic>
        <p:nvPicPr>
          <p:cNvPr id="8" name="Picture Placeholder 7">
            <a:extLst>
              <a:ext uri="{FF2B5EF4-FFF2-40B4-BE49-F238E27FC236}">
                <a16:creationId xmlns:a16="http://schemas.microsoft.com/office/drawing/2014/main" id="{28AFB422-2B4B-0AEF-8163-59C79C3117C8}"/>
              </a:ext>
            </a:extLst>
          </p:cNvPr>
          <p:cNvPicPr>
            <a:picLocks noGrp="1" noChangeAspect="1"/>
          </p:cNvPicPr>
          <p:nvPr>
            <p:ph type="pic" idx="1"/>
          </p:nvPr>
        </p:nvPicPr>
        <p:blipFill>
          <a:blip r:embed="rId2"/>
          <a:srcRect t="13553" b="13553"/>
          <a:stretch>
            <a:fillRect/>
          </a:stretch>
        </p:blipFill>
        <p:spPr>
          <a:xfrm>
            <a:off x="765848" y="393970"/>
            <a:ext cx="9477378" cy="3682210"/>
          </a:xfrm>
        </p:spPr>
      </p:pic>
    </p:spTree>
    <p:extLst>
      <p:ext uri="{BB962C8B-B14F-4D97-AF65-F5344CB8AC3E}">
        <p14:creationId xmlns:p14="http://schemas.microsoft.com/office/powerpoint/2010/main" val="324939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A09A58-117E-5E41-1190-1D4201C99EBA}"/>
              </a:ext>
            </a:extLst>
          </p:cNvPr>
          <p:cNvSpPr>
            <a:spLocks noGrp="1"/>
          </p:cNvSpPr>
          <p:nvPr>
            <p:ph type="title"/>
          </p:nvPr>
        </p:nvSpPr>
        <p:spPr/>
        <p:txBody>
          <a:bodyPr/>
          <a:lstStyle/>
          <a:p>
            <a:r>
              <a:rPr lang="en-US" u="sng" dirty="0"/>
              <a:t>PREPARATION OF DATA-</a:t>
            </a:r>
            <a:endParaRPr lang="en-US" dirty="0"/>
          </a:p>
        </p:txBody>
      </p:sp>
      <p:sp>
        <p:nvSpPr>
          <p:cNvPr id="6" name="Content Placeholder 5">
            <a:extLst>
              <a:ext uri="{FF2B5EF4-FFF2-40B4-BE49-F238E27FC236}">
                <a16:creationId xmlns:a16="http://schemas.microsoft.com/office/drawing/2014/main" id="{44BA1ACC-9B88-E749-687E-A4DD445C4192}"/>
              </a:ext>
            </a:extLst>
          </p:cNvPr>
          <p:cNvSpPr>
            <a:spLocks noGrp="1"/>
          </p:cNvSpPr>
          <p:nvPr>
            <p:ph idx="1"/>
          </p:nvPr>
        </p:nvSpPr>
        <p:spPr/>
        <p:txBody>
          <a:bodyPr/>
          <a:lstStyle/>
          <a:p>
            <a:r>
              <a:rPr lang="en-US" dirty="0"/>
              <a:t>Transforming pixel values from their original range of 0-255 to a normalized range of 0-1.</a:t>
            </a:r>
          </a:p>
          <a:p>
            <a:r>
              <a:rPr lang="en-US" dirty="0"/>
              <a:t>This ensures all values fall within a similar range, enhancing the training process for our neural network.</a:t>
            </a:r>
          </a:p>
          <a:p>
            <a:endParaRPr lang="en-US" dirty="0"/>
          </a:p>
        </p:txBody>
      </p:sp>
    </p:spTree>
    <p:extLst>
      <p:ext uri="{BB962C8B-B14F-4D97-AF65-F5344CB8AC3E}">
        <p14:creationId xmlns:p14="http://schemas.microsoft.com/office/powerpoint/2010/main" val="182079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6566-1166-E686-C43E-1D31BB3E7638}"/>
              </a:ext>
            </a:extLst>
          </p:cNvPr>
          <p:cNvSpPr>
            <a:spLocks noGrp="1"/>
          </p:cNvSpPr>
          <p:nvPr>
            <p:ph type="title"/>
          </p:nvPr>
        </p:nvSpPr>
        <p:spPr/>
        <p:txBody>
          <a:bodyPr/>
          <a:lstStyle/>
          <a:p>
            <a:r>
              <a:rPr lang="en-US" dirty="0"/>
              <a:t>Building the CNN </a:t>
            </a:r>
          </a:p>
        </p:txBody>
      </p:sp>
      <p:sp>
        <p:nvSpPr>
          <p:cNvPr id="3" name="Content Placeholder 2">
            <a:extLst>
              <a:ext uri="{FF2B5EF4-FFF2-40B4-BE49-F238E27FC236}">
                <a16:creationId xmlns:a16="http://schemas.microsoft.com/office/drawing/2014/main" id="{C0B466AE-3D7E-B2FF-3105-4E7E5168FC2A}"/>
              </a:ext>
            </a:extLst>
          </p:cNvPr>
          <p:cNvSpPr>
            <a:spLocks noGrp="1"/>
          </p:cNvSpPr>
          <p:nvPr>
            <p:ph idx="1"/>
          </p:nvPr>
        </p:nvSpPr>
        <p:spPr/>
        <p:txBody>
          <a:bodyPr>
            <a:normAutofit fontScale="92500" lnSpcReduction="20000"/>
          </a:bodyPr>
          <a:lstStyle/>
          <a:p>
            <a:r>
              <a:rPr lang="en-US" dirty="0" err="1"/>
              <a:t>Preprcoress</a:t>
            </a:r>
            <a:r>
              <a:rPr lang="en-US" dirty="0"/>
              <a:t> the images that we downloaded and preprocessed and normalized to optimize model training.</a:t>
            </a:r>
          </a:p>
          <a:p>
            <a:endParaRPr lang="en-US" dirty="0"/>
          </a:p>
          <a:p>
            <a:r>
              <a:rPr lang="en-US" dirty="0"/>
              <a:t>Define the </a:t>
            </a:r>
            <a:r>
              <a:rPr lang="en-US" dirty="0" err="1"/>
              <a:t>cnn</a:t>
            </a:r>
            <a:r>
              <a:rPr lang="en-US" dirty="0"/>
              <a:t> architecture (</a:t>
            </a:r>
          </a:p>
          <a:p>
            <a:r>
              <a:rPr lang="en-US" dirty="0"/>
              <a:t>Choosing the function( </a:t>
            </a:r>
            <a:r>
              <a:rPr lang="en-US" dirty="0" err="1"/>
              <a:t>reLU</a:t>
            </a:r>
            <a:r>
              <a:rPr lang="en-US" dirty="0"/>
              <a:t> and sigmoid)</a:t>
            </a:r>
          </a:p>
          <a:p>
            <a:r>
              <a:rPr lang="en-US" dirty="0"/>
              <a:t>Define a loss function( using </a:t>
            </a:r>
            <a:r>
              <a:rPr lang="en-US" dirty="0" err="1"/>
              <a:t>adam</a:t>
            </a:r>
            <a:r>
              <a:rPr lang="en-US" dirty="0"/>
              <a:t> optimizer)</a:t>
            </a:r>
          </a:p>
          <a:p>
            <a:r>
              <a:rPr lang="en-US" dirty="0"/>
              <a:t>Train the dataset using an optimizer(Adam Optimizer)</a:t>
            </a:r>
          </a:p>
          <a:p>
            <a:r>
              <a:rPr lang="en-US" dirty="0"/>
              <a:t>Plot the dataset using </a:t>
            </a:r>
            <a:r>
              <a:rPr lang="en-US" dirty="0" err="1"/>
              <a:t>mtplotlib</a:t>
            </a:r>
            <a:endParaRPr lang="en-US" dirty="0"/>
          </a:p>
          <a:p>
            <a:r>
              <a:rPr lang="en-US" dirty="0"/>
              <a:t>Evaluate and test the model</a:t>
            </a:r>
          </a:p>
          <a:p>
            <a:r>
              <a:rPr lang="en-US" dirty="0"/>
              <a:t>Save the model</a:t>
            </a:r>
          </a:p>
        </p:txBody>
      </p:sp>
    </p:spTree>
    <p:extLst>
      <p:ext uri="{BB962C8B-B14F-4D97-AF65-F5344CB8AC3E}">
        <p14:creationId xmlns:p14="http://schemas.microsoft.com/office/powerpoint/2010/main" val="303294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7135-46F9-4E9A-094E-2CCC773B149E}"/>
              </a:ext>
            </a:extLst>
          </p:cNvPr>
          <p:cNvSpPr>
            <a:spLocks noGrp="1"/>
          </p:cNvSpPr>
          <p:nvPr>
            <p:ph type="title"/>
          </p:nvPr>
        </p:nvSpPr>
        <p:spPr/>
        <p:txBody>
          <a:bodyPr/>
          <a:lstStyle/>
          <a:p>
            <a:r>
              <a:rPr lang="en-US" dirty="0"/>
              <a:t>Training the Model</a:t>
            </a:r>
          </a:p>
        </p:txBody>
      </p:sp>
      <p:pic>
        <p:nvPicPr>
          <p:cNvPr id="10" name="Picture Placeholder 9">
            <a:extLst>
              <a:ext uri="{FF2B5EF4-FFF2-40B4-BE49-F238E27FC236}">
                <a16:creationId xmlns:a16="http://schemas.microsoft.com/office/drawing/2014/main" id="{C0EEA577-FD52-9CE8-A75F-EAA5409A514B}"/>
              </a:ext>
            </a:extLst>
          </p:cNvPr>
          <p:cNvPicPr>
            <a:picLocks noGrp="1" noChangeAspect="1"/>
          </p:cNvPicPr>
          <p:nvPr>
            <p:ph idx="1"/>
          </p:nvPr>
        </p:nvPicPr>
        <p:blipFill>
          <a:blip r:embed="rId2"/>
          <a:stretch>
            <a:fillRect/>
          </a:stretch>
        </p:blipFill>
        <p:spPr>
          <a:xfrm>
            <a:off x="7231693" y="4055662"/>
            <a:ext cx="4791696" cy="2613159"/>
          </a:xfrm>
        </p:spPr>
      </p:pic>
      <p:sp>
        <p:nvSpPr>
          <p:cNvPr id="3" name="Content Placeholder 2">
            <a:extLst>
              <a:ext uri="{FF2B5EF4-FFF2-40B4-BE49-F238E27FC236}">
                <a16:creationId xmlns:a16="http://schemas.microsoft.com/office/drawing/2014/main" id="{6565E3A9-1BD4-EE2F-A576-6C4AA9C5E23D}"/>
              </a:ext>
            </a:extLst>
          </p:cNvPr>
          <p:cNvSpPr>
            <a:spLocks noGrp="1"/>
          </p:cNvSpPr>
          <p:nvPr>
            <p:ph type="body" sz="half" idx="4294967295"/>
          </p:nvPr>
        </p:nvSpPr>
        <p:spPr>
          <a:xfrm>
            <a:off x="0" y="2613025"/>
            <a:ext cx="7091464" cy="3476490"/>
          </a:xfrm>
        </p:spPr>
        <p:txBody>
          <a:bodyPr>
            <a:normAutofit/>
          </a:bodyPr>
          <a:lstStyle/>
          <a:p>
            <a:r>
              <a:rPr lang="en-US" dirty="0"/>
              <a:t>Data Split: We spit data into training and testing to prevent overfitting</a:t>
            </a:r>
          </a:p>
          <a:p>
            <a:r>
              <a:rPr lang="en-US" dirty="0"/>
              <a:t>Epochs: Each epoch represents one complete loop </a:t>
            </a:r>
            <a:r>
              <a:rPr lang="en-US" dirty="0" err="1"/>
              <a:t>throught</a:t>
            </a:r>
            <a:r>
              <a:rPr lang="en-US" dirty="0"/>
              <a:t> the entire dataset while </a:t>
            </a:r>
            <a:r>
              <a:rPr lang="en-US" dirty="0" err="1"/>
              <a:t>traing</a:t>
            </a:r>
            <a:r>
              <a:rPr lang="en-US" dirty="0"/>
              <a:t> dataset also we train it on multiple </a:t>
            </a:r>
            <a:r>
              <a:rPr lang="en-US" dirty="0" err="1"/>
              <a:t>echos</a:t>
            </a:r>
            <a:r>
              <a:rPr lang="en-US" dirty="0"/>
              <a:t> to get the result effectively ( 20 in our case)</a:t>
            </a:r>
          </a:p>
          <a:p>
            <a:r>
              <a:rPr lang="en-US" dirty="0"/>
              <a:t>Loss Function: Is a method that helps us to evaluate how well the </a:t>
            </a:r>
            <a:r>
              <a:rPr lang="en-US" dirty="0" err="1"/>
              <a:t>the</a:t>
            </a:r>
            <a:r>
              <a:rPr lang="en-US" dirty="0"/>
              <a:t> machine learning task is running </a:t>
            </a:r>
          </a:p>
          <a:p>
            <a:r>
              <a:rPr lang="en-US" dirty="0"/>
              <a:t>Optimizer: The "Adam" optimizer help us to </a:t>
            </a:r>
            <a:r>
              <a:rPr lang="en-US" dirty="0" err="1"/>
              <a:t>minimise</a:t>
            </a:r>
            <a:r>
              <a:rPr lang="en-US" dirty="0"/>
              <a:t>  the loss function during the training of neural network</a:t>
            </a:r>
          </a:p>
          <a:p>
            <a:endParaRPr lang="en-US" dirty="0"/>
          </a:p>
        </p:txBody>
      </p:sp>
    </p:spTree>
    <p:extLst>
      <p:ext uri="{BB962C8B-B14F-4D97-AF65-F5344CB8AC3E}">
        <p14:creationId xmlns:p14="http://schemas.microsoft.com/office/powerpoint/2010/main" val="381139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A7D7-185A-A596-5211-2209E81EC927}"/>
              </a:ext>
            </a:extLst>
          </p:cNvPr>
          <p:cNvSpPr>
            <a:spLocks noGrp="1"/>
          </p:cNvSpPr>
          <p:nvPr>
            <p:ph type="title"/>
          </p:nvPr>
        </p:nvSpPr>
        <p:spPr/>
        <p:txBody>
          <a:bodyPr/>
          <a:lstStyle/>
          <a:p>
            <a:r>
              <a:rPr lang="en-US" u="sng" dirty="0"/>
              <a:t>REFINING THE MODEL-MONITORING PROGRESS AND EVALUATION</a:t>
            </a:r>
            <a:r>
              <a:rPr lang="en-US" dirty="0"/>
              <a:t> :</a:t>
            </a:r>
          </a:p>
        </p:txBody>
      </p:sp>
      <p:sp>
        <p:nvSpPr>
          <p:cNvPr id="3" name="Content Placeholder 2">
            <a:extLst>
              <a:ext uri="{FF2B5EF4-FFF2-40B4-BE49-F238E27FC236}">
                <a16:creationId xmlns:a16="http://schemas.microsoft.com/office/drawing/2014/main" id="{2C5D1FAB-C5D4-0D03-E542-10043BBBDB7D}"/>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Mangal" panose="02040503050203030202" pitchFamily="18" charset="0"/>
              </a:rPr>
              <a:t>In order to evaluate we are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gonna</a:t>
            </a:r>
            <a:r>
              <a:rPr lang="en-US" sz="1800" kern="100" dirty="0">
                <a:effectLst/>
                <a:latin typeface="Calibri" panose="020F0502020204030204" pitchFamily="34" charset="0"/>
                <a:ea typeface="Calibri" panose="020F0502020204030204" pitchFamily="34" charset="0"/>
                <a:cs typeface="Mangal" panose="02040503050203030202" pitchFamily="18" charset="0"/>
              </a:rPr>
              <a:t> import some key metrics  Precision, Recall,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BinaryAccuracy</a:t>
            </a:r>
            <a:r>
              <a:rPr lang="en-US" sz="1800" kern="100" dirty="0">
                <a:effectLst/>
                <a:latin typeface="Calibri" panose="020F0502020204030204" pitchFamily="34" charset="0"/>
                <a:ea typeface="Calibri" panose="020F0502020204030204" pitchFamily="34" charset="0"/>
                <a:cs typeface="Mangal" panose="02040503050203030202" pitchFamily="18" charset="0"/>
              </a:rPr>
              <a:t> and then we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gonna</a:t>
            </a:r>
            <a:r>
              <a:rPr lang="en-US" sz="1800" kern="100" dirty="0">
                <a:effectLst/>
                <a:latin typeface="Calibri" panose="020F0502020204030204" pitchFamily="34" charset="0"/>
                <a:ea typeface="Calibri" panose="020F0502020204030204" pitchFamily="34" charset="0"/>
                <a:cs typeface="Mangal" panose="02040503050203030202" pitchFamily="18" charset="0"/>
              </a:rPr>
              <a:t> test them out we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gonna</a:t>
            </a:r>
            <a:r>
              <a:rPr lang="en-US" sz="1800" kern="100" dirty="0">
                <a:effectLst/>
                <a:latin typeface="Calibri" panose="020F0502020204030204" pitchFamily="34" charset="0"/>
                <a:ea typeface="Calibri" panose="020F0502020204030204" pitchFamily="34" charset="0"/>
                <a:cs typeface="Mangal" panose="02040503050203030202" pitchFamily="18" charset="0"/>
              </a:rPr>
              <a:t> loop them and then run them to calculate accuracy.</a:t>
            </a:r>
          </a:p>
          <a:p>
            <a:r>
              <a:rPr lang="en-US" sz="1800" kern="100" dirty="0">
                <a:effectLst/>
                <a:latin typeface="Calibri" panose="020F0502020204030204" pitchFamily="34" charset="0"/>
                <a:ea typeface="Calibri" panose="020F0502020204030204" pitchFamily="34" charset="0"/>
                <a:cs typeface="Mangal" panose="02040503050203030202" pitchFamily="18" charset="0"/>
              </a:rPr>
              <a:t>We are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gonna</a:t>
            </a:r>
            <a:r>
              <a:rPr lang="en-US" sz="1800" kern="100" dirty="0">
                <a:effectLst/>
                <a:latin typeface="Calibri" panose="020F0502020204030204" pitchFamily="34" charset="0"/>
                <a:ea typeface="Calibri" panose="020F0502020204030204" pitchFamily="34" charset="0"/>
                <a:cs typeface="Mangal" panose="02040503050203030202" pitchFamily="18" charset="0"/>
              </a:rPr>
              <a:t> grab a random image that we didn’t loop in the sample and our model never seen it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eg</a:t>
            </a:r>
            <a:r>
              <a:rPr lang="en-US" sz="1800" kern="100" dirty="0">
                <a:effectLst/>
                <a:latin typeface="Calibri" panose="020F0502020204030204" pitchFamily="34" charset="0"/>
                <a:ea typeface="Calibri" panose="020F0502020204030204" pitchFamily="34" charset="0"/>
                <a:cs typeface="Mangal" panose="02040503050203030202" pitchFamily="18" charset="0"/>
              </a:rPr>
              <a:t> . (I used a happy image) happy person and after applying image.cv2 and resizing it we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gonna</a:t>
            </a:r>
            <a:r>
              <a:rPr lang="en-US" sz="1800" kern="100" dirty="0">
                <a:effectLst/>
                <a:latin typeface="Calibri" panose="020F0502020204030204" pitchFamily="34" charset="0"/>
                <a:ea typeface="Calibri" panose="020F0502020204030204" pitchFamily="34" charset="0"/>
                <a:cs typeface="Mangal" panose="02040503050203030202" pitchFamily="18" charset="0"/>
              </a:rPr>
              <a:t> run it.</a:t>
            </a:r>
          </a:p>
          <a:p>
            <a:endParaRPr lang="en-US" dirty="0"/>
          </a:p>
        </p:txBody>
      </p:sp>
    </p:spTree>
    <p:extLst>
      <p:ext uri="{BB962C8B-B14F-4D97-AF65-F5344CB8AC3E}">
        <p14:creationId xmlns:p14="http://schemas.microsoft.com/office/powerpoint/2010/main" val="33267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6990-983B-A119-96B7-1ADF8A8503A8}"/>
              </a:ext>
            </a:extLst>
          </p:cNvPr>
          <p:cNvSpPr>
            <a:spLocks noGrp="1"/>
          </p:cNvSpPr>
          <p:nvPr>
            <p:ph type="title"/>
          </p:nvPr>
        </p:nvSpPr>
        <p:spPr/>
        <p:txBody>
          <a:bodyPr/>
          <a:lstStyle/>
          <a:p>
            <a:r>
              <a:rPr lang="en-US" dirty="0"/>
              <a:t>RESULT OF THE MODEL</a:t>
            </a:r>
          </a:p>
        </p:txBody>
      </p:sp>
      <p:sp>
        <p:nvSpPr>
          <p:cNvPr id="3" name="Content Placeholder 2">
            <a:extLst>
              <a:ext uri="{FF2B5EF4-FFF2-40B4-BE49-F238E27FC236}">
                <a16:creationId xmlns:a16="http://schemas.microsoft.com/office/drawing/2014/main" id="{4FEBEA6F-951C-5CDA-718F-951ADFB8AA1C}"/>
              </a:ext>
            </a:extLst>
          </p:cNvPr>
          <p:cNvSpPr>
            <a:spLocks noGrp="1"/>
          </p:cNvSpPr>
          <p:nvPr>
            <p:ph idx="1"/>
          </p:nvPr>
        </p:nvSpPr>
        <p:spPr/>
        <p:txBody>
          <a:bodyPr>
            <a:normAutofit fontScale="77500" lnSpcReduction="20000"/>
          </a:bodyPr>
          <a:lstStyle/>
          <a:p>
            <a:r>
              <a:rPr lang="en-US" b="1" dirty="0"/>
              <a:t>Result Prediction</a:t>
            </a:r>
          </a:p>
          <a:p>
            <a:pPr>
              <a:buFont typeface="Arial" panose="020B0604020202020204" pitchFamily="34" charset="0"/>
              <a:buChar char="•"/>
            </a:pPr>
            <a:r>
              <a:rPr lang="en-US" b="1" dirty="0"/>
              <a:t>Output Layer</a:t>
            </a:r>
            <a:r>
              <a:rPr lang="en-US" dirty="0"/>
              <a:t>: The final layer of a CNN used for classification often has as many neurons as there are classes in the dataset. For example, if you're classifying images into 10 categories, the output layer will have 10 neurons.</a:t>
            </a:r>
          </a:p>
          <a:p>
            <a:pPr>
              <a:buFont typeface="Arial" panose="020B0604020202020204" pitchFamily="34" charset="0"/>
              <a:buChar char="•"/>
            </a:pPr>
            <a:r>
              <a:rPr lang="en-US" b="1" dirty="0" err="1"/>
              <a:t>Softmax</a:t>
            </a:r>
            <a:r>
              <a:rPr lang="en-US" b="1" dirty="0"/>
              <a:t> Function</a:t>
            </a:r>
            <a:r>
              <a:rPr lang="en-US" dirty="0"/>
              <a:t>: This function is commonly used in the output layer for multi-class classification. It converts the raw output scores (logits) into probabilities that sum to 100%. The neuron with the highest probability indicates the predicted class.</a:t>
            </a:r>
          </a:p>
          <a:p>
            <a:r>
              <a:rPr lang="en-US" b="1" dirty="0"/>
              <a:t> Confidence Score</a:t>
            </a:r>
          </a:p>
          <a:p>
            <a:pPr>
              <a:buFont typeface="Arial" panose="020B0604020202020204" pitchFamily="34" charset="0"/>
              <a:buChar char="•"/>
            </a:pPr>
            <a:r>
              <a:rPr lang="en-US" b="1" dirty="0"/>
              <a:t>Confidence Score</a:t>
            </a:r>
            <a:r>
              <a:rPr lang="en-US" dirty="0"/>
              <a:t>: The confidence score, or probability, represents the model's certainty about a particular prediction. It is the value from the </a:t>
            </a:r>
            <a:r>
              <a:rPr lang="en-US" dirty="0" err="1"/>
              <a:t>softmax</a:t>
            </a:r>
            <a:r>
              <a:rPr lang="en-US" dirty="0"/>
              <a:t> function for the predicted class. A higher confidence score indicates greater certainty in the prediction.</a:t>
            </a:r>
          </a:p>
          <a:p>
            <a:pPr>
              <a:buFont typeface="Arial" panose="020B0604020202020204" pitchFamily="34" charset="0"/>
              <a:buChar char="•"/>
            </a:pPr>
            <a:r>
              <a:rPr lang="en-US" b="1" dirty="0"/>
              <a:t>Interpretation</a:t>
            </a:r>
            <a:r>
              <a:rPr lang="en-US" dirty="0"/>
              <a:t>: A model might predict an image as a “HAPPY" with a confidence score of 0.85. This means the model is 85% confident that the image belongs to the “HAPPY" category. However, this score does not reflect the absolute accuracy of the prediction but rather the model's internal assessment based on the learned features.</a:t>
            </a:r>
          </a:p>
          <a:p>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92565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TotalTime>
  <Words>784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Inter</vt:lpstr>
      <vt:lpstr>Wingdings 3</vt:lpstr>
      <vt:lpstr>Ion Boardroom</vt:lpstr>
      <vt:lpstr>   Image Classification  Model Using CNN   </vt:lpstr>
      <vt:lpstr>What is Image classification Model?</vt:lpstr>
      <vt:lpstr>What is CNN?</vt:lpstr>
      <vt:lpstr> A convolutional neural network(CNN) is a type of Artificial Neural Network(ANN) used in image recognition and processing which is specially designed for processing data(pixels).</vt:lpstr>
      <vt:lpstr>PREPARATION OF DATA-</vt:lpstr>
      <vt:lpstr>Building the CNN </vt:lpstr>
      <vt:lpstr>Training the Model</vt:lpstr>
      <vt:lpstr>REFINING THE MODEL-MONITORING PROGRESS AND EVALUATION :</vt:lpstr>
      <vt:lpstr>RESULT OF THE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ASUS</cp:lastModifiedBy>
  <cp:revision>2</cp:revision>
  <dcterms:created xsi:type="dcterms:W3CDTF">2024-07-31T12:38:24Z</dcterms:created>
  <dcterms:modified xsi:type="dcterms:W3CDTF">2024-07-31T13:54:05Z</dcterms:modified>
</cp:coreProperties>
</file>