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RIGEN DEKA" initials="MD" lastIdx="1" clrIdx="0">
    <p:extLst>
      <p:ext uri="{19B8F6BF-5375-455C-9EA6-DF929625EA0E}">
        <p15:presenceInfo xmlns:p15="http://schemas.microsoft.com/office/powerpoint/2012/main" userId="9cf18d6824f6608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5503" autoAdjust="0"/>
  </p:normalViewPr>
  <p:slideViewPr>
    <p:cSldViewPr snapToGrid="0">
      <p:cViewPr varScale="1">
        <p:scale>
          <a:sx n="48" d="100"/>
          <a:sy n="48" d="100"/>
        </p:scale>
        <p:origin x="53" y="90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25-02-2025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2/25/2025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2/25/2025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2/25/2025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2/25/2025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2/25/2025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2/25/2025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2/25/2025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2/25/2025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2/25/2025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2/25/2025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888900" cy="992586"/>
          </a:xfrm>
        </p:spPr>
        <p:txBody>
          <a:bodyPr>
            <a:normAutofit fontScale="90000"/>
          </a:bodyPr>
          <a:lstStyle/>
          <a:p>
            <a:pPr algn="ctr"/>
            <a:r>
              <a:rPr lang="en-US" b="1" dirty="0">
                <a:solidFill>
                  <a:schemeClr val="accent1"/>
                </a:solidFill>
                <a:latin typeface="Arial" panose="020B0604020202020204" pitchFamily="34" charset="0"/>
                <a:cs typeface="Arial" panose="020B0604020202020204" pitchFamily="34" charset="0"/>
              </a:rPr>
              <a:t>SECURE DATA HIDING IN IMAGES USING STEGANOGRAPHY</a:t>
            </a:r>
          </a:p>
        </p:txBody>
      </p:sp>
      <p:sp>
        <p:nvSpPr>
          <p:cNvPr id="3" name="TextBox 2"/>
          <p:cNvSpPr txBox="1"/>
          <p:nvPr/>
        </p:nvSpPr>
        <p:spPr>
          <a:xfrm>
            <a:off x="-329782" y="776869"/>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CAPSTONE PROJECT</a:t>
            </a:r>
          </a:p>
        </p:txBody>
      </p:sp>
      <p:sp>
        <p:nvSpPr>
          <p:cNvPr id="4" name="TextBox 3"/>
          <p:cNvSpPr txBox="1"/>
          <p:nvPr/>
        </p:nvSpPr>
        <p:spPr>
          <a:xfrm>
            <a:off x="1154921" y="4043780"/>
            <a:ext cx="8867326" cy="1815882"/>
          </a:xfrm>
          <a:prstGeom prst="rect">
            <a:avLst/>
          </a:prstGeom>
          <a:noFill/>
        </p:spPr>
        <p:txBody>
          <a:bodyPr wrap="square" lIns="91440" tIns="45720" rIns="91440" bIns="45720" rtlCol="0" anchor="t">
            <a:spAutoFit/>
          </a:bodyPr>
          <a:lstStyle/>
          <a:p>
            <a:r>
              <a:rPr lang="en-US" sz="2800" b="1" dirty="0">
                <a:solidFill>
                  <a:schemeClr val="accent1">
                    <a:lumMod val="75000"/>
                  </a:schemeClr>
                </a:solidFill>
                <a:latin typeface="Arial" pitchFamily="34" charset="0"/>
                <a:cs typeface="Arial" pitchFamily="34" charset="0"/>
              </a:rPr>
              <a:t>Presented By: </a:t>
            </a:r>
            <a:r>
              <a:rPr lang="en-US" sz="2800" b="1" dirty="0">
                <a:solidFill>
                  <a:schemeClr val="accent1">
                    <a:lumMod val="75000"/>
                  </a:schemeClr>
                </a:solidFill>
                <a:latin typeface="Arial"/>
                <a:cs typeface="Arial"/>
              </a:rPr>
              <a:t>Mrigen Deka</a:t>
            </a:r>
          </a:p>
          <a:p>
            <a:r>
              <a:rPr lang="en-US" sz="2800" b="1" dirty="0">
                <a:solidFill>
                  <a:schemeClr val="accent1">
                    <a:lumMod val="75000"/>
                  </a:schemeClr>
                </a:solidFill>
                <a:latin typeface="Arial"/>
                <a:cs typeface="Arial"/>
              </a:rPr>
              <a:t>Student Name: Mrigen Deka</a:t>
            </a:r>
            <a:endParaRPr lang="en-US" sz="2800" b="1" dirty="0">
              <a:solidFill>
                <a:schemeClr val="accent1">
                  <a:lumMod val="75000"/>
                </a:schemeClr>
              </a:solidFill>
              <a:latin typeface="Arial" pitchFamily="34" charset="0"/>
              <a:cs typeface="Arial" pitchFamily="34" charset="0"/>
            </a:endParaRPr>
          </a:p>
          <a:p>
            <a:r>
              <a:rPr lang="en-US" sz="2800" b="1" dirty="0">
                <a:solidFill>
                  <a:schemeClr val="accent1">
                    <a:lumMod val="75000"/>
                  </a:schemeClr>
                </a:solidFill>
                <a:latin typeface="Arial"/>
                <a:cs typeface="Arial"/>
              </a:rPr>
              <a:t>College Name :  The Assam Kaziranga University</a:t>
            </a:r>
          </a:p>
          <a:p>
            <a:r>
              <a:rPr lang="en-US" sz="2800" b="1" dirty="0">
                <a:solidFill>
                  <a:schemeClr val="accent1">
                    <a:lumMod val="75000"/>
                  </a:schemeClr>
                </a:solidFill>
                <a:latin typeface="Arial"/>
                <a:cs typeface="Arial"/>
              </a:rPr>
              <a:t>Department : Computer Science and Engineering</a:t>
            </a: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430272" y="1781421"/>
            <a:ext cx="11029615" cy="4673324"/>
          </a:xfrm>
        </p:spPr>
        <p:txBody>
          <a:bodyPr/>
          <a:lstStyle/>
          <a:p>
            <a:pPr marL="305435" indent="-305435"/>
            <a:r>
              <a:rPr lang="en-US" dirty="0">
                <a:latin typeface="Arial" panose="020B0604020202020204" pitchFamily="34" charset="0"/>
                <a:cs typeface="Arial" panose="020B0604020202020204" pitchFamily="34" charset="0"/>
              </a:rPr>
              <a:t>Advanced Encryption Techniques – Integrating more sophisticated encryption algorithms like AES or RSA for added security in message encoding and decoding.</a:t>
            </a:r>
          </a:p>
          <a:p>
            <a:pPr marL="305435" indent="-305435"/>
            <a:r>
              <a:rPr lang="en-US" dirty="0">
                <a:latin typeface="Arial" panose="020B0604020202020204" pitchFamily="34" charset="0"/>
                <a:cs typeface="Arial" panose="020B0604020202020204" pitchFamily="34" charset="0"/>
              </a:rPr>
              <a:t>Steganography in Video – Expanding the project to embed messages in video files, providing an even more discreet medium for secure communication.</a:t>
            </a:r>
          </a:p>
          <a:p>
            <a:pPr marL="305435" indent="-305435"/>
            <a:r>
              <a:rPr lang="en-US" dirty="0">
                <a:latin typeface="Arial" panose="020B0604020202020204" pitchFamily="34" charset="0"/>
                <a:cs typeface="Arial" panose="020B0604020202020204" pitchFamily="34" charset="0"/>
              </a:rPr>
              <a:t>Mobile Application – Developing a mobile version of the tool for Android or iOS to allow users to easily perform steganography directly from their smartphones.</a:t>
            </a:r>
          </a:p>
          <a:p>
            <a:pPr marL="305435" indent="-305435"/>
            <a:r>
              <a:rPr lang="en-US" dirty="0">
                <a:latin typeface="Arial" panose="020B0604020202020204" pitchFamily="34" charset="0"/>
                <a:cs typeface="Arial" panose="020B0604020202020204" pitchFamily="34" charset="0"/>
              </a:rPr>
              <a:t>File Type Support – Enhancing the tool to support a wider range of file formats, such as PNG, BMP, or TIFF, for greater flexibility.</a:t>
            </a:r>
          </a:p>
          <a:p>
            <a:pPr marL="305435" indent="-305435"/>
            <a:r>
              <a:rPr lang="en-US" dirty="0">
                <a:latin typeface="Arial" panose="020B0604020202020204" pitchFamily="34" charset="0"/>
                <a:cs typeface="Arial" panose="020B0604020202020204" pitchFamily="34" charset="0"/>
              </a:rPr>
              <a:t>Watermarking Integration – Incorporating digital watermarking techniques for both image security and copyright protection in sensitive content.</a:t>
            </a:r>
          </a:p>
          <a:p>
            <a:pPr marL="305435" indent="-305435"/>
            <a:r>
              <a:rPr lang="en-US" dirty="0">
                <a:latin typeface="Arial" panose="020B0604020202020204" pitchFamily="34" charset="0"/>
                <a:cs typeface="Arial" panose="020B0604020202020204" pitchFamily="34" charset="0"/>
              </a:rPr>
              <a:t>Real-time Messaging – Allowing real-time encryption and decryption of messages exchanged through live video or streaming platforms.</a:t>
            </a:r>
          </a:p>
          <a:p>
            <a:pPr marL="305435" indent="-305435"/>
            <a:endParaRPr lang="en-US" dirty="0">
              <a:latin typeface="Arial" panose="020B0604020202020204" pitchFamily="34" charset="0"/>
              <a:cs typeface="Arial" panose="020B0604020202020204" pitchFamily="34" charset="0"/>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Autofit/>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2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005841" y="1675972"/>
            <a:ext cx="9298744" cy="1325563"/>
          </a:xfrm>
        </p:spPr>
        <p:txBody>
          <a:bodyPr>
            <a:normAutofit/>
          </a:bodyPr>
          <a:lstStyle/>
          <a:p>
            <a:pPr algn="ctr"/>
            <a:r>
              <a:rPr lang="en-US" sz="4400" b="1" dirty="0">
                <a:solidFill>
                  <a:srgbClr val="002060"/>
                </a:solidFill>
                <a:latin typeface="Arial" panose="020B0604020202020204" pitchFamily="34" charset="0"/>
                <a:cs typeface="Arial" panose="020B0604020202020204" pitchFamily="34" charset="0"/>
              </a:rPr>
              <a:t>THANK YOU</a:t>
            </a:r>
          </a:p>
        </p:txBody>
      </p:sp>
      <p:pic>
        <p:nvPicPr>
          <p:cNvPr id="3" name="Graphic 2" descr="Angel face with solid fill with solid fill">
            <a:extLst>
              <a:ext uri="{FF2B5EF4-FFF2-40B4-BE49-F238E27FC236}">
                <a16:creationId xmlns:a16="http://schemas.microsoft.com/office/drawing/2014/main" id="{F281D464-1210-4DBB-88A4-89544668081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269523" y="3648807"/>
            <a:ext cx="914400" cy="914400"/>
          </a:xfrm>
          <a:prstGeom prst="rect">
            <a:avLst/>
          </a:prstGeom>
        </p:spPr>
      </p:pic>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603683" y="1651246"/>
            <a:ext cx="11253538" cy="5206753"/>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2" y="932976"/>
            <a:ext cx="11029616" cy="530296"/>
          </a:xfrm>
        </p:spPr>
        <p:txBody>
          <a:bodyPr>
            <a:noAutofit/>
          </a:bodyPr>
          <a:lstStyle/>
          <a:p>
            <a:r>
              <a:rPr lang="en-US" sz="3200" b="1" dirty="0">
                <a:solidFill>
                  <a:schemeClr val="accent1"/>
                </a:solidFill>
                <a:latin typeface="Arial" panose="020B0604020202020204" pitchFamily="34" charset="0"/>
                <a:cs typeface="Arial" panose="020B0604020202020204" pitchFamily="34" charset="0"/>
              </a:rPr>
              <a:t>Problem Statement</a:t>
            </a:r>
            <a:endParaRPr lang="en-US" sz="3200" dirty="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725904"/>
            <a:ext cx="11029615" cy="2473234"/>
          </a:xfrm>
        </p:spPr>
        <p:txBody>
          <a:bodyPr>
            <a:normAutofit/>
          </a:bodyPr>
          <a:lstStyle/>
          <a:p>
            <a:pPr marL="0" indent="0">
              <a:buNone/>
            </a:pPr>
            <a:r>
              <a:rPr lang="en-US" dirty="0">
                <a:latin typeface="Arial" panose="020B0604020202020204" pitchFamily="34" charset="0"/>
                <a:cs typeface="Arial" panose="020B0604020202020204" pitchFamily="34" charset="0"/>
              </a:rPr>
              <a:t>Develop a Image Steganography application using any language with a GUI to securely hide and retrieve text messages in images. Users can select an image, encrypt a message using pixel manipulation, and save the modified image. Decryption is enabled by extracting the hidden message with the correct passcode. The system ensures data integrity, user-friendly interaction, and secure access to hidden messages.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44829" y="906854"/>
            <a:ext cx="11029616" cy="530296"/>
          </a:xfrm>
        </p:spPr>
        <p:txBody>
          <a:bodyPr>
            <a:noAutofit/>
          </a:bodyPr>
          <a:lstStyle/>
          <a:p>
            <a:r>
              <a:rPr lang="en-US" sz="3200" b="1" dirty="0">
                <a:solidFill>
                  <a:schemeClr val="accent1"/>
                </a:solidFill>
                <a:latin typeface="Arial" panose="020B0604020202020204" pitchFamily="34" charset="0"/>
                <a:cs typeface="Arial" panose="020B0604020202020204" pitchFamily="34" charset="0"/>
              </a:rPr>
              <a:t>Technology  used</a:t>
            </a:r>
            <a:endParaRPr lang="en-US" sz="32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352895" y="1870004"/>
            <a:ext cx="11613485" cy="4774834"/>
          </a:xfrm>
        </p:spPr>
        <p:txBody>
          <a:bodyPr vert="horz" lIns="91440" tIns="45720" rIns="91440" bIns="45720" numCol="2" rtlCol="0" anchor="ctr">
            <a:noAutofit/>
          </a:bodyPr>
          <a:lstStyle/>
          <a:p>
            <a:pPr marL="0" indent="0">
              <a:buNone/>
            </a:pPr>
            <a:r>
              <a:rPr lang="en-IN" b="1" u="sng" dirty="0">
                <a:latin typeface="Arial" panose="020B0604020202020204" pitchFamily="34" charset="0"/>
                <a:cs typeface="Arial" panose="020B0604020202020204" pitchFamily="34" charset="0"/>
              </a:rPr>
              <a:t>Programming Language:</a:t>
            </a:r>
          </a:p>
          <a:p>
            <a:pPr marL="0" indent="0">
              <a:buNone/>
            </a:pPr>
            <a:r>
              <a:rPr lang="en-IN" dirty="0">
                <a:latin typeface="Arial" panose="020B0604020202020204" pitchFamily="34" charset="0"/>
                <a:cs typeface="Arial" panose="020B0604020202020204" pitchFamily="34" charset="0"/>
              </a:rPr>
              <a:t>-   Python (Tkinter for GUI)</a:t>
            </a:r>
          </a:p>
          <a:p>
            <a:pPr marL="0" indent="0">
              <a:buNone/>
            </a:pPr>
            <a:r>
              <a:rPr lang="en-IN" b="1" u="sng" dirty="0">
                <a:latin typeface="Arial" panose="020B0604020202020204" pitchFamily="34" charset="0"/>
                <a:cs typeface="Arial" panose="020B0604020202020204" pitchFamily="34" charset="0"/>
              </a:rPr>
              <a:t>Libraries &amp; APIs:</a:t>
            </a:r>
          </a:p>
          <a:p>
            <a:pPr marL="0" indent="0">
              <a:buNone/>
            </a:pPr>
            <a:r>
              <a:rPr lang="en-US" dirty="0">
                <a:latin typeface="Arial" panose="020B0604020202020204" pitchFamily="34" charset="0"/>
                <a:cs typeface="Arial" panose="020B0604020202020204" pitchFamily="34" charset="0"/>
              </a:rPr>
              <a:t>Tkinter – For building the Graphical User Interface (GUI) components (buttons, labels, text fields, file dialog).</a:t>
            </a:r>
          </a:p>
          <a:p>
            <a:pPr marL="0" indent="0">
              <a:buNone/>
            </a:pPr>
            <a:r>
              <a:rPr lang="en-US" dirty="0">
                <a:latin typeface="Arial" panose="020B0604020202020204" pitchFamily="34" charset="0"/>
                <a:cs typeface="Arial" panose="020B0604020202020204" pitchFamily="34" charset="0"/>
              </a:rPr>
              <a:t>OpenCV – For image processing tasks such as reading, writing, and modifying image pixels (used for encoding and decoding the hidden message in the image).</a:t>
            </a:r>
          </a:p>
          <a:p>
            <a:pPr marL="0" indent="0">
              <a:buNone/>
            </a:pPr>
            <a:r>
              <a:rPr lang="en-US" dirty="0">
                <a:latin typeface="Arial" panose="020B0604020202020204" pitchFamily="34" charset="0"/>
                <a:cs typeface="Arial" panose="020B0604020202020204" pitchFamily="34" charset="0"/>
              </a:rPr>
              <a:t>Pillow (PIL) – For image handling (used to display images in the GUI).</a:t>
            </a:r>
          </a:p>
          <a:p>
            <a:pPr marL="0" indent="0">
              <a:buNone/>
            </a:pPr>
            <a:r>
              <a:rPr lang="en-US" dirty="0">
                <a:latin typeface="Arial" panose="020B0604020202020204" pitchFamily="34" charset="0"/>
                <a:cs typeface="Arial" panose="020B0604020202020204" pitchFamily="34" charset="0"/>
              </a:rPr>
              <a:t>OS – For file handling and system operations (e.g., saving and opening files).</a:t>
            </a:r>
            <a:endParaRPr lang="en-IN" dirty="0">
              <a:latin typeface="Arial" panose="020B0604020202020204" pitchFamily="34" charset="0"/>
              <a:cs typeface="Arial" panose="020B0604020202020204" pitchFamily="34" charset="0"/>
            </a:endParaRPr>
          </a:p>
          <a:p>
            <a:pPr marL="0" indent="0">
              <a:buNone/>
            </a:pPr>
            <a:r>
              <a:rPr lang="en-IN" b="1" u="sng" dirty="0">
                <a:latin typeface="Arial" panose="020B0604020202020204" pitchFamily="34" charset="0"/>
                <a:cs typeface="Arial" panose="020B0604020202020204" pitchFamily="34" charset="0"/>
              </a:rPr>
              <a:t>Platform Compatibility:</a:t>
            </a:r>
          </a:p>
          <a:p>
            <a:pPr marL="0" indent="0">
              <a:buNone/>
            </a:pPr>
            <a:r>
              <a:rPr lang="en-US" dirty="0">
                <a:latin typeface="Arial" panose="020B0604020202020204" pitchFamily="34" charset="0"/>
                <a:cs typeface="Arial" panose="020B0604020202020204" pitchFamily="34" charset="0"/>
              </a:rPr>
              <a:t>Operating System: Windows, macOS, Linux.</a:t>
            </a:r>
          </a:p>
          <a:p>
            <a:pPr marL="0" indent="0">
              <a:buNone/>
            </a:pPr>
            <a:r>
              <a:rPr lang="en-US" dirty="0">
                <a:latin typeface="Arial" panose="020B0604020202020204" pitchFamily="34" charset="0"/>
                <a:cs typeface="Arial" panose="020B0604020202020204" pitchFamily="34" charset="0"/>
              </a:rPr>
              <a:t>Python Version: Python 3.6 (or later)</a:t>
            </a:r>
            <a:endParaRPr lang="en-IN" dirty="0">
              <a:latin typeface="Arial" panose="020B0604020202020204" pitchFamily="34" charset="0"/>
              <a:cs typeface="Arial" panose="020B0604020202020204" pitchFamily="34" charset="0"/>
            </a:endParaRPr>
          </a:p>
          <a:p>
            <a:pPr marL="0" indent="0">
              <a:buNone/>
            </a:pPr>
            <a:r>
              <a:rPr lang="en-IN" b="1" u="sng" dirty="0">
                <a:latin typeface="Arial" panose="020B0604020202020204" pitchFamily="34" charset="0"/>
                <a:cs typeface="Arial" panose="020B0604020202020204" pitchFamily="34" charset="0"/>
              </a:rPr>
              <a:t>Development Environment:</a:t>
            </a:r>
          </a:p>
          <a:p>
            <a:pPr marL="0" indent="0">
              <a:buNone/>
            </a:pPr>
            <a:r>
              <a:rPr lang="en-US" dirty="0">
                <a:latin typeface="Arial" panose="020B0604020202020204" pitchFamily="34" charset="0"/>
                <a:cs typeface="Arial" panose="020B0604020202020204" pitchFamily="34" charset="0"/>
              </a:rPr>
              <a:t>IDE: Visual Studio Code, PyCharm, Jupyter Notebook, or any other Python-supported IDE.</a:t>
            </a:r>
          </a:p>
          <a:p>
            <a:pPr marL="0" indent="0">
              <a:buNone/>
            </a:pPr>
            <a:r>
              <a:rPr lang="en-US" dirty="0">
                <a:latin typeface="Arial" panose="020B0604020202020204" pitchFamily="34" charset="0"/>
                <a:cs typeface="Arial" panose="020B0604020202020204" pitchFamily="34" charset="0"/>
              </a:rPr>
              <a:t>Build Tool: No specific build tool required (just Python environment with necessary libraries installed)</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651530"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3" name="Rectangle 1">
            <a:extLst>
              <a:ext uri="{FF2B5EF4-FFF2-40B4-BE49-F238E27FC236}">
                <a16:creationId xmlns:a16="http://schemas.microsoft.com/office/drawing/2014/main" id="{A83DD927-8030-4D77-B950-531000D05600}"/>
              </a:ext>
            </a:extLst>
          </p:cNvPr>
          <p:cNvSpPr>
            <a:spLocks noGrp="1" noChangeArrowheads="1"/>
          </p:cNvSpPr>
          <p:nvPr>
            <p:ph idx="1"/>
          </p:nvPr>
        </p:nvSpPr>
        <p:spPr bwMode="auto">
          <a:xfrm>
            <a:off x="390692" y="1461482"/>
            <a:ext cx="11098551" cy="5078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2"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Python-Based GUI with Tkinter</a:t>
            </a:r>
            <a:r>
              <a:rPr kumimoji="0" lang="en-US" altLang="en-US" b="0" i="0" u="none" strike="noStrike" cap="none" normalizeH="0" baseline="0" dirty="0">
                <a:ln>
                  <a:noFill/>
                </a:ln>
                <a:solidFill>
                  <a:schemeClr val="tx1"/>
                </a:solidFill>
                <a:effectLst/>
                <a:latin typeface="Arial" panose="020B0604020202020204" pitchFamily="34" charset="0"/>
              </a:rPr>
              <a:t> – This project leverages Python’s simple and lightweight Tkinter library to build an intuitive GUI, making it accessible to all users.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Integrated Image Processing with OpenCV</a:t>
            </a:r>
            <a:r>
              <a:rPr kumimoji="0" lang="en-US" altLang="en-US" b="0" i="0" u="none" strike="noStrike" cap="none" normalizeH="0" baseline="0" dirty="0">
                <a:ln>
                  <a:noFill/>
                </a:ln>
                <a:solidFill>
                  <a:schemeClr val="tx1"/>
                </a:solidFill>
                <a:effectLst/>
                <a:latin typeface="Arial" panose="020B0604020202020204" pitchFamily="34" charset="0"/>
              </a:rPr>
              <a:t> – This application directly handles pixel manipulation using </a:t>
            </a:r>
            <a:r>
              <a:rPr kumimoji="0" lang="en-US" altLang="en-US" i="0" u="none" strike="noStrike" cap="none" normalizeH="0" baseline="0" dirty="0">
                <a:ln>
                  <a:noFill/>
                </a:ln>
                <a:solidFill>
                  <a:schemeClr val="tx1"/>
                </a:solidFill>
                <a:effectLst/>
                <a:latin typeface="Arial" panose="020B0604020202020204" pitchFamily="34" charset="0"/>
              </a:rPr>
              <a:t>OpenCV</a:t>
            </a:r>
            <a:r>
              <a:rPr kumimoji="0" lang="en-US" altLang="en-US" b="0" i="0" u="none" strike="noStrike" cap="none" normalizeH="0" baseline="0" dirty="0">
                <a:ln>
                  <a:noFill/>
                </a:ln>
                <a:solidFill>
                  <a:schemeClr val="tx1"/>
                </a:solidFill>
                <a:effectLst/>
                <a:latin typeface="Arial" panose="020B0604020202020204" pitchFamily="34" charset="0"/>
              </a:rPr>
              <a:t>, a powerful image processing library, to securely embed messages into image files without external dependencies.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Real-Time User Feedback</a:t>
            </a:r>
            <a:r>
              <a:rPr kumimoji="0" lang="en-US" altLang="en-US" b="0" i="0" u="none" strike="noStrike" cap="none" normalizeH="0" baseline="0" dirty="0">
                <a:ln>
                  <a:noFill/>
                </a:ln>
                <a:solidFill>
                  <a:schemeClr val="tx1"/>
                </a:solidFill>
                <a:effectLst/>
                <a:latin typeface="Arial" panose="020B0604020202020204" pitchFamily="34" charset="0"/>
              </a:rPr>
              <a:t> – Unlike many traditional tools, this GUI-based application provides real-time feedback with clear status updates during the encryption and decryption processes.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Threaded Operations for Smooth Performance</a:t>
            </a:r>
            <a:r>
              <a:rPr kumimoji="0" lang="en-US" altLang="en-US" b="0" i="0" u="none" strike="noStrike" cap="none" normalizeH="0" baseline="0" dirty="0">
                <a:ln>
                  <a:noFill/>
                </a:ln>
                <a:solidFill>
                  <a:schemeClr val="tx1"/>
                </a:solidFill>
                <a:effectLst/>
                <a:latin typeface="Arial" panose="020B0604020202020204" pitchFamily="34" charset="0"/>
              </a:rPr>
              <a:t> – Encryption and decryption tasks are run in background threads, which ensures that the user interface remains responsive even when processing large images or long messages, enhancing the overall user experience.</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Cross-Platform Compatibility</a:t>
            </a:r>
            <a:r>
              <a:rPr kumimoji="0" lang="en-US" altLang="en-US" b="0" i="0" u="none" strike="noStrike" cap="none" normalizeH="0" baseline="0" dirty="0">
                <a:ln>
                  <a:noFill/>
                </a:ln>
                <a:solidFill>
                  <a:schemeClr val="tx1"/>
                </a:solidFill>
                <a:effectLst/>
                <a:latin typeface="Arial" panose="020B0604020202020204" pitchFamily="34" charset="0"/>
              </a:rPr>
              <a:t> – This Python application is designed to work seamlessly across Windows, macOS, and Linux, making it accessible to a wide range of users without the need for additional configuration or modifications.</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b="1" i="0" u="none" strike="noStrike" cap="none" normalizeH="0" baseline="0" dirty="0">
                <a:ln>
                  <a:noFill/>
                </a:ln>
                <a:solidFill>
                  <a:schemeClr val="tx1"/>
                </a:solidFill>
                <a:effectLst/>
                <a:latin typeface="Arial" panose="020B0604020202020204" pitchFamily="34" charset="0"/>
              </a:rPr>
              <a:t>Secure Passcode Protection</a:t>
            </a:r>
            <a:r>
              <a:rPr kumimoji="0" lang="en-US" altLang="en-US" b="0" i="0" u="none" strike="noStrike" cap="none" normalizeH="0" baseline="0" dirty="0">
                <a:ln>
                  <a:noFill/>
                </a:ln>
                <a:solidFill>
                  <a:schemeClr val="tx1"/>
                </a:solidFill>
                <a:effectLst/>
                <a:latin typeface="Arial" panose="020B0604020202020204" pitchFamily="34" charset="0"/>
              </a:rPr>
              <a:t> – The application ensures secure access to the hidden message with passcode-based decryption, allowing only authorized users to view the secret information embedded within the image.</a:t>
            </a: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noAutofit/>
          </a:bodyPr>
          <a:lstStyle/>
          <a:p>
            <a:r>
              <a:rPr lang="en-IN" sz="3200"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buNone/>
            </a:pPr>
            <a:r>
              <a:rPr lang="en-US" b="1" dirty="0">
                <a:latin typeface="Arial" panose="020B0604020202020204" pitchFamily="34" charset="0"/>
                <a:cs typeface="Arial" panose="020B0604020202020204" pitchFamily="34" charset="0"/>
              </a:rPr>
              <a:t>1. Cybersecurity Enthusiasts &amp; Researchers </a:t>
            </a:r>
            <a:r>
              <a:rPr lang="en-US" dirty="0">
                <a:latin typeface="Arial" panose="020B0604020202020204" pitchFamily="34" charset="0"/>
                <a:cs typeface="Arial" panose="020B0604020202020204" pitchFamily="34" charset="0"/>
              </a:rPr>
              <a:t>– Individuals exploring data hiding techniques and secure communication methods.</a:t>
            </a:r>
          </a:p>
          <a:p>
            <a:pPr marL="0" indent="0">
              <a:buNone/>
            </a:pPr>
            <a:r>
              <a:rPr lang="en-US" b="1" dirty="0">
                <a:latin typeface="Arial" panose="020B0604020202020204" pitchFamily="34" charset="0"/>
                <a:cs typeface="Arial" panose="020B0604020202020204" pitchFamily="34" charset="0"/>
              </a:rPr>
              <a:t>2. Journalists &amp; Whistleblowers </a:t>
            </a:r>
            <a:r>
              <a:rPr lang="en-US" dirty="0">
                <a:latin typeface="Arial" panose="020B0604020202020204" pitchFamily="34" charset="0"/>
                <a:cs typeface="Arial" panose="020B0604020202020204" pitchFamily="34" charset="0"/>
              </a:rPr>
              <a:t>– People who need to hide sensitive information inside images for secure transmission without raising suspicion.</a:t>
            </a:r>
          </a:p>
          <a:p>
            <a:pPr marL="0" indent="0">
              <a:buNone/>
            </a:pPr>
            <a:r>
              <a:rPr lang="en-US" b="1" dirty="0">
                <a:latin typeface="Arial" panose="020B0604020202020204" pitchFamily="34" charset="0"/>
                <a:cs typeface="Arial" panose="020B0604020202020204" pitchFamily="34" charset="0"/>
              </a:rPr>
              <a:t>3. Students &amp; Educators </a:t>
            </a:r>
            <a:r>
              <a:rPr lang="en-US" dirty="0">
                <a:latin typeface="Arial" panose="020B0604020202020204" pitchFamily="34" charset="0"/>
                <a:cs typeface="Arial" panose="020B0604020202020204" pitchFamily="34" charset="0"/>
              </a:rPr>
              <a:t>– Those learning about steganography, cryptography, and Java image processing in computer science courses.</a:t>
            </a:r>
          </a:p>
          <a:p>
            <a:pPr marL="0" indent="0">
              <a:buNone/>
            </a:pPr>
            <a:r>
              <a:rPr lang="en-US" b="1" dirty="0">
                <a:latin typeface="Arial" panose="020B0604020202020204" pitchFamily="34" charset="0"/>
                <a:cs typeface="Arial" panose="020B0604020202020204" pitchFamily="34" charset="0"/>
              </a:rPr>
              <a:t>4. Forensic Experts &amp; Law Enforcement </a:t>
            </a:r>
            <a:r>
              <a:rPr lang="en-US" dirty="0">
                <a:latin typeface="Arial" panose="020B0604020202020204" pitchFamily="34" charset="0"/>
                <a:cs typeface="Arial" panose="020B0604020202020204" pitchFamily="34" charset="0"/>
              </a:rPr>
              <a:t>– Investigators analyzing hidden messages in digital images for cybercrime detection.</a:t>
            </a:r>
          </a:p>
          <a:p>
            <a:pPr marL="0" indent="0">
              <a:buNone/>
            </a:pPr>
            <a:r>
              <a:rPr lang="en-US" b="1" dirty="0">
                <a:latin typeface="Arial" panose="020B0604020202020204" pitchFamily="34" charset="0"/>
                <a:cs typeface="Arial" panose="020B0604020202020204" pitchFamily="34" charset="0"/>
              </a:rPr>
              <a:t>5. Privacy-Conscious Users </a:t>
            </a:r>
            <a:r>
              <a:rPr lang="en-US" dirty="0">
                <a:latin typeface="Arial" panose="020B0604020202020204" pitchFamily="34" charset="0"/>
                <a:cs typeface="Arial" panose="020B0604020202020204" pitchFamily="34" charset="0"/>
              </a:rPr>
              <a:t>– General users who want to securely share messages without using traditional encryption methods that might attract attention.</a:t>
            </a:r>
          </a:p>
          <a:p>
            <a:pPr marL="0" indent="0">
              <a:buNone/>
            </a:pPr>
            <a:r>
              <a:rPr lang="en-US" b="1" dirty="0">
                <a:latin typeface="Arial" panose="020B0604020202020204" pitchFamily="34" charset="0"/>
                <a:cs typeface="Arial" panose="020B0604020202020204" pitchFamily="34" charset="0"/>
              </a:rPr>
              <a:t>6. Military </a:t>
            </a:r>
            <a:r>
              <a:rPr lang="en-US" dirty="0">
                <a:latin typeface="Arial" panose="020B0604020202020204" pitchFamily="34" charset="0"/>
                <a:cs typeface="Arial" panose="020B0604020202020204" pitchFamily="34" charset="0"/>
              </a:rPr>
              <a:t>– Military personnel involved in covert operations who require secure, concealed communication for exchanging classified information without raising suspicion, even when using untrusted or public communication channels.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noAutofit/>
          </a:bodyPr>
          <a:lstStyle/>
          <a:p>
            <a:r>
              <a:rPr lang="en-IN" sz="3200" dirty="0">
                <a:solidFill>
                  <a:schemeClr val="accent1"/>
                </a:solidFill>
              </a:rPr>
              <a:t>Results</a:t>
            </a:r>
          </a:p>
        </p:txBody>
      </p:sp>
      <p:cxnSp>
        <p:nvCxnSpPr>
          <p:cNvPr id="15" name="Connector: Curved 14">
            <a:extLst>
              <a:ext uri="{FF2B5EF4-FFF2-40B4-BE49-F238E27FC236}">
                <a16:creationId xmlns:a16="http://schemas.microsoft.com/office/drawing/2014/main" id="{F2A87BDF-36D3-4621-AD24-53D51E763308}"/>
              </a:ext>
            </a:extLst>
          </p:cNvPr>
          <p:cNvCxnSpPr/>
          <p:nvPr/>
        </p:nvCxnSpPr>
        <p:spPr>
          <a:xfrm flipV="1">
            <a:off x="2457450" y="1190610"/>
            <a:ext cx="2124075" cy="1304940"/>
          </a:xfrm>
          <a:prstGeom prst="curvedConnector3">
            <a:avLst/>
          </a:prstGeom>
          <a:ln>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18" name="Connector: Curved 17">
            <a:extLst>
              <a:ext uri="{FF2B5EF4-FFF2-40B4-BE49-F238E27FC236}">
                <a16:creationId xmlns:a16="http://schemas.microsoft.com/office/drawing/2014/main" id="{579D99A8-753F-4FCE-8D4C-ECBE4C151B94}"/>
              </a:ext>
            </a:extLst>
          </p:cNvPr>
          <p:cNvCxnSpPr>
            <a:cxnSpLocks/>
          </p:cNvCxnSpPr>
          <p:nvPr/>
        </p:nvCxnSpPr>
        <p:spPr>
          <a:xfrm>
            <a:off x="7125677" y="1190610"/>
            <a:ext cx="2976461" cy="1431989"/>
          </a:xfrm>
          <a:prstGeom prst="curvedConnector2">
            <a:avLst/>
          </a:prstGeom>
          <a:ln>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cxnSp>
        <p:nvCxnSpPr>
          <p:cNvPr id="20" name="Connector: Curved 19">
            <a:extLst>
              <a:ext uri="{FF2B5EF4-FFF2-40B4-BE49-F238E27FC236}">
                <a16:creationId xmlns:a16="http://schemas.microsoft.com/office/drawing/2014/main" id="{1113610C-29D0-459B-B781-8A13CCF1A488}"/>
              </a:ext>
            </a:extLst>
          </p:cNvPr>
          <p:cNvCxnSpPr/>
          <p:nvPr/>
        </p:nvCxnSpPr>
        <p:spPr>
          <a:xfrm rot="10800000" flipV="1">
            <a:off x="7125677" y="5591175"/>
            <a:ext cx="2976460" cy="514350"/>
          </a:xfrm>
          <a:prstGeom prst="curvedConnector3">
            <a:avLst/>
          </a:prstGeom>
          <a:ln>
            <a:tailEnd type="triangle"/>
          </a:ln>
          <a:effectLst>
            <a:glow rad="63500">
              <a:schemeClr val="accent3">
                <a:satMod val="175000"/>
                <a:alpha val="40000"/>
              </a:schemeClr>
            </a:glow>
          </a:effectLst>
        </p:spPr>
        <p:style>
          <a:lnRef idx="1">
            <a:schemeClr val="accent6"/>
          </a:lnRef>
          <a:fillRef idx="0">
            <a:schemeClr val="accent6"/>
          </a:fillRef>
          <a:effectRef idx="0">
            <a:schemeClr val="accent6"/>
          </a:effectRef>
          <a:fontRef idx="minor">
            <a:schemeClr val="tx1"/>
          </a:fontRef>
        </p:style>
      </p:cxnSp>
      <p:cxnSp>
        <p:nvCxnSpPr>
          <p:cNvPr id="24" name="Connector: Curved 23">
            <a:extLst>
              <a:ext uri="{FF2B5EF4-FFF2-40B4-BE49-F238E27FC236}">
                <a16:creationId xmlns:a16="http://schemas.microsoft.com/office/drawing/2014/main" id="{F74CA651-8F07-4BEE-A1D9-C48F75AC6A30}"/>
              </a:ext>
            </a:extLst>
          </p:cNvPr>
          <p:cNvCxnSpPr>
            <a:cxnSpLocks/>
          </p:cNvCxnSpPr>
          <p:nvPr/>
        </p:nvCxnSpPr>
        <p:spPr>
          <a:xfrm rot="10800000">
            <a:off x="1896877" y="5258143"/>
            <a:ext cx="2799873" cy="1286107"/>
          </a:xfrm>
          <a:prstGeom prst="curvedConnector2">
            <a:avLst/>
          </a:prstGeom>
          <a:ln>
            <a:tailEnd type="triangle"/>
          </a:ln>
          <a:effectLst>
            <a:glow rad="63500">
              <a:schemeClr val="accent3">
                <a:satMod val="175000"/>
                <a:alpha val="40000"/>
              </a:schemeClr>
            </a:glow>
          </a:effectLst>
        </p:spPr>
        <p:style>
          <a:lnRef idx="1">
            <a:schemeClr val="accent1"/>
          </a:lnRef>
          <a:fillRef idx="0">
            <a:schemeClr val="accent1"/>
          </a:fillRef>
          <a:effectRef idx="0">
            <a:schemeClr val="accent1"/>
          </a:effectRef>
          <a:fontRef idx="minor">
            <a:schemeClr val="tx1"/>
          </a:fontRef>
        </p:style>
      </p:cxnSp>
      <p:pic>
        <p:nvPicPr>
          <p:cNvPr id="5" name="Picture 4">
            <a:extLst>
              <a:ext uri="{FF2B5EF4-FFF2-40B4-BE49-F238E27FC236}">
                <a16:creationId xmlns:a16="http://schemas.microsoft.com/office/drawing/2014/main" id="{6FF98A76-D0BA-465F-81DD-ACD3FDFDE60C}"/>
              </a:ext>
            </a:extLst>
          </p:cNvPr>
          <p:cNvPicPr>
            <a:picLocks noChangeAspect="1"/>
          </p:cNvPicPr>
          <p:nvPr/>
        </p:nvPicPr>
        <p:blipFill>
          <a:blip r:embed="rId2"/>
          <a:stretch>
            <a:fillRect/>
          </a:stretch>
        </p:blipFill>
        <p:spPr>
          <a:xfrm>
            <a:off x="494136" y="2622599"/>
            <a:ext cx="3156619" cy="2623773"/>
          </a:xfrm>
          <a:prstGeom prst="rect">
            <a:avLst/>
          </a:prstGeom>
        </p:spPr>
      </p:pic>
      <p:pic>
        <p:nvPicPr>
          <p:cNvPr id="8" name="Picture 7">
            <a:extLst>
              <a:ext uri="{FF2B5EF4-FFF2-40B4-BE49-F238E27FC236}">
                <a16:creationId xmlns:a16="http://schemas.microsoft.com/office/drawing/2014/main" id="{69B19647-62B3-4387-8350-75AC3ED98007}"/>
              </a:ext>
            </a:extLst>
          </p:cNvPr>
          <p:cNvPicPr>
            <a:picLocks noChangeAspect="1"/>
          </p:cNvPicPr>
          <p:nvPr/>
        </p:nvPicPr>
        <p:blipFill>
          <a:blip r:embed="rId3"/>
          <a:stretch>
            <a:fillRect/>
          </a:stretch>
        </p:blipFill>
        <p:spPr>
          <a:xfrm>
            <a:off x="4622807" y="574725"/>
            <a:ext cx="2748572" cy="2854275"/>
          </a:xfrm>
          <a:prstGeom prst="rect">
            <a:avLst/>
          </a:prstGeom>
        </p:spPr>
      </p:pic>
      <p:pic>
        <p:nvPicPr>
          <p:cNvPr id="12" name="Picture 11">
            <a:extLst>
              <a:ext uri="{FF2B5EF4-FFF2-40B4-BE49-F238E27FC236}">
                <a16:creationId xmlns:a16="http://schemas.microsoft.com/office/drawing/2014/main" id="{AB9E42AD-7F94-4699-8D65-8FB51776F838}"/>
              </a:ext>
            </a:extLst>
          </p:cNvPr>
          <p:cNvPicPr>
            <a:picLocks noChangeAspect="1"/>
          </p:cNvPicPr>
          <p:nvPr/>
        </p:nvPicPr>
        <p:blipFill>
          <a:blip r:embed="rId4"/>
          <a:stretch>
            <a:fillRect/>
          </a:stretch>
        </p:blipFill>
        <p:spPr>
          <a:xfrm>
            <a:off x="8541245" y="2670431"/>
            <a:ext cx="3156619" cy="2996959"/>
          </a:xfrm>
          <a:prstGeom prst="rect">
            <a:avLst/>
          </a:prstGeom>
        </p:spPr>
      </p:pic>
      <p:pic>
        <p:nvPicPr>
          <p:cNvPr id="14" name="Picture 13">
            <a:extLst>
              <a:ext uri="{FF2B5EF4-FFF2-40B4-BE49-F238E27FC236}">
                <a16:creationId xmlns:a16="http://schemas.microsoft.com/office/drawing/2014/main" id="{8E877355-1CF2-4FAE-9846-034654C3FEA1}"/>
              </a:ext>
            </a:extLst>
          </p:cNvPr>
          <p:cNvPicPr>
            <a:picLocks noChangeAspect="1"/>
          </p:cNvPicPr>
          <p:nvPr/>
        </p:nvPicPr>
        <p:blipFill>
          <a:blip r:embed="rId5"/>
          <a:stretch>
            <a:fillRect/>
          </a:stretch>
        </p:blipFill>
        <p:spPr>
          <a:xfrm>
            <a:off x="4325803" y="4234227"/>
            <a:ext cx="2799874" cy="2623773"/>
          </a:xfrm>
          <a:prstGeom prst="rect">
            <a:avLst/>
          </a:prstGeom>
        </p:spPr>
      </p:pic>
      <p:sp>
        <p:nvSpPr>
          <p:cNvPr id="16" name="TextBox 15">
            <a:extLst>
              <a:ext uri="{FF2B5EF4-FFF2-40B4-BE49-F238E27FC236}">
                <a16:creationId xmlns:a16="http://schemas.microsoft.com/office/drawing/2014/main" id="{87F4C44F-55F1-40D9-A12A-86BAEA718312}"/>
              </a:ext>
            </a:extLst>
          </p:cNvPr>
          <p:cNvSpPr txBox="1"/>
          <p:nvPr/>
        </p:nvSpPr>
        <p:spPr>
          <a:xfrm>
            <a:off x="1287584" y="2059750"/>
            <a:ext cx="1349060" cy="369332"/>
          </a:xfrm>
          <a:prstGeom prst="rect">
            <a:avLst/>
          </a:prstGeom>
          <a:noFill/>
        </p:spPr>
        <p:txBody>
          <a:bodyPr wrap="square" rtlCol="0">
            <a:spAutoFit/>
          </a:bodyPr>
          <a:lstStyle/>
          <a:p>
            <a:r>
              <a:rPr lang="en-IN" dirty="0"/>
              <a:t>Interface </a:t>
            </a:r>
          </a:p>
        </p:txBody>
      </p:sp>
      <p:sp>
        <p:nvSpPr>
          <p:cNvPr id="17" name="TextBox 16">
            <a:extLst>
              <a:ext uri="{FF2B5EF4-FFF2-40B4-BE49-F238E27FC236}">
                <a16:creationId xmlns:a16="http://schemas.microsoft.com/office/drawing/2014/main" id="{14A598F2-1E86-46FD-AC5D-82BBA5B7D81B}"/>
              </a:ext>
            </a:extLst>
          </p:cNvPr>
          <p:cNvSpPr txBox="1"/>
          <p:nvPr/>
        </p:nvSpPr>
        <p:spPr>
          <a:xfrm>
            <a:off x="7736890" y="644138"/>
            <a:ext cx="2365247" cy="646331"/>
          </a:xfrm>
          <a:prstGeom prst="rect">
            <a:avLst/>
          </a:prstGeom>
          <a:noFill/>
        </p:spPr>
        <p:txBody>
          <a:bodyPr wrap="square" rtlCol="0">
            <a:spAutoFit/>
          </a:bodyPr>
          <a:lstStyle/>
          <a:p>
            <a:r>
              <a:rPr lang="en-IN" dirty="0"/>
              <a:t>Selecting image and storing message</a:t>
            </a:r>
          </a:p>
        </p:txBody>
      </p:sp>
      <p:sp>
        <p:nvSpPr>
          <p:cNvPr id="19" name="TextBox 18">
            <a:extLst>
              <a:ext uri="{FF2B5EF4-FFF2-40B4-BE49-F238E27FC236}">
                <a16:creationId xmlns:a16="http://schemas.microsoft.com/office/drawing/2014/main" id="{AAB0D966-9A3F-4FF8-9EA2-D6692D9A1D5D}"/>
              </a:ext>
            </a:extLst>
          </p:cNvPr>
          <p:cNvSpPr txBox="1"/>
          <p:nvPr/>
        </p:nvSpPr>
        <p:spPr>
          <a:xfrm>
            <a:off x="9372219" y="5764316"/>
            <a:ext cx="2325645" cy="369332"/>
          </a:xfrm>
          <a:prstGeom prst="rect">
            <a:avLst/>
          </a:prstGeom>
          <a:noFill/>
        </p:spPr>
        <p:txBody>
          <a:bodyPr wrap="square" rtlCol="0">
            <a:spAutoFit/>
          </a:bodyPr>
          <a:lstStyle/>
          <a:p>
            <a:r>
              <a:rPr lang="en-IN" dirty="0"/>
              <a:t>Encryption successful </a:t>
            </a:r>
          </a:p>
        </p:txBody>
      </p:sp>
      <p:sp>
        <p:nvSpPr>
          <p:cNvPr id="21" name="TextBox 20">
            <a:extLst>
              <a:ext uri="{FF2B5EF4-FFF2-40B4-BE49-F238E27FC236}">
                <a16:creationId xmlns:a16="http://schemas.microsoft.com/office/drawing/2014/main" id="{836A1370-7F02-4970-BC70-0F86958857C3}"/>
              </a:ext>
            </a:extLst>
          </p:cNvPr>
          <p:cNvSpPr txBox="1"/>
          <p:nvPr/>
        </p:nvSpPr>
        <p:spPr>
          <a:xfrm>
            <a:off x="3117128" y="5439532"/>
            <a:ext cx="1260712" cy="923330"/>
          </a:xfrm>
          <a:prstGeom prst="rect">
            <a:avLst/>
          </a:prstGeom>
          <a:noFill/>
        </p:spPr>
        <p:txBody>
          <a:bodyPr wrap="square" rtlCol="0">
            <a:spAutoFit/>
          </a:bodyPr>
          <a:lstStyle/>
          <a:p>
            <a:r>
              <a:rPr lang="en-IN" dirty="0"/>
              <a:t>Decryption successful </a:t>
            </a:r>
          </a:p>
          <a:p>
            <a:endParaRPr lang="en-IN" dirty="0"/>
          </a:p>
        </p:txBody>
      </p:sp>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a:xfrm>
            <a:off x="361950" y="896902"/>
            <a:ext cx="11029616" cy="530296"/>
          </a:xfrm>
        </p:spPr>
        <p:txBody>
          <a:bodyPr>
            <a:noAutofit/>
          </a:bodyPr>
          <a:lstStyle/>
          <a:p>
            <a:r>
              <a:rPr lang="en-IN" sz="3200"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361950" y="1162050"/>
            <a:ext cx="11248857" cy="4813299"/>
          </a:xfrm>
        </p:spPr>
        <p:txBody>
          <a:bodyPr>
            <a:normAutofit/>
          </a:bodyPr>
          <a:lstStyle/>
          <a:p>
            <a:pPr marL="0" indent="0">
              <a:buNone/>
            </a:pPr>
            <a:r>
              <a:rPr lang="en-US" dirty="0">
                <a:latin typeface="Arial" panose="020B0604020202020204" pitchFamily="34" charset="0"/>
                <a:cs typeface="Arial" panose="020B0604020202020204" pitchFamily="34" charset="0"/>
              </a:rPr>
              <a:t>This project showcases the use of Python-based image steganography to securely hide and retrieve messages within images. With a user-friendly GUI and cross-platform support, it provides a simple yet effective solution for secure communication. Whether for cybersecurity experts, military use, or privacy-conscious individuals, this tool ensures that sensitive information remains protected. The integration of image manipulation and encryption principles makes it a valuable asset in real-world security applications.</a:t>
            </a:r>
          </a:p>
          <a:p>
            <a:pPr marL="0" indent="0">
              <a:buNone/>
            </a:pPr>
            <a:endParaRPr lang="en-US" dirty="0">
              <a:latin typeface="Arial" panose="020B0604020202020204" pitchFamily="34" charset="0"/>
              <a:cs typeface="Arial" panose="020B0604020202020204" pitchFamily="34" charset="0"/>
            </a:endParaRPr>
          </a:p>
          <a:p>
            <a:pPr marL="0" indent="0">
              <a:buNone/>
            </a:pPr>
            <a:r>
              <a:rPr lang="en-US" dirty="0">
                <a:latin typeface="Arial" panose="020B0604020202020204" pitchFamily="34" charset="0"/>
                <a:cs typeface="Arial" panose="020B0604020202020204" pitchFamily="34" charset="0"/>
              </a:rPr>
              <a:t>The core functionality allows users to embed text messages into images, utilizing techniques that are undetectable to the human eye. Additionally, the encryption mechanism adds an extra layer of security, ensuring that only authorized users can extract the hidden data. This project emphasizes the importance of data privacy and the role of steganography in safeguarding confidential communications.</a:t>
            </a:r>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noAutofit/>
          </a:bodyPr>
          <a:lstStyle/>
          <a:p>
            <a:r>
              <a:rPr lang="en-IN" sz="3200"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buNone/>
            </a:pPr>
            <a:r>
              <a:rPr lang="en-IN" dirty="0"/>
              <a:t>https://github.com/MrigenDeka04/Steganography-python</a:t>
            </a:r>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282</TotalTime>
  <Words>919</Words>
  <Application>Microsoft Office PowerPoint</Application>
  <PresentationFormat>Widescreen</PresentationFormat>
  <Paragraphs>71</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Calibri Light</vt:lpstr>
      <vt:lpstr>Franklin Gothic Book</vt:lpstr>
      <vt:lpstr>Franklin Gothic Demi</vt:lpstr>
      <vt:lpstr>Wingdings 2</vt:lpstr>
      <vt:lpstr>DividendVTI</vt:lpstr>
      <vt:lpstr>SECURE DATA HIDING IN IMAGES USING STEGANOGRAPHY</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MRIGEN DEKA</cp:lastModifiedBy>
  <cp:revision>37</cp:revision>
  <dcterms:created xsi:type="dcterms:W3CDTF">2021-05-26T16:50:10Z</dcterms:created>
  <dcterms:modified xsi:type="dcterms:W3CDTF">2025-02-25T10:56:19Z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